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sldIdLst>
    <p:sldId id="613" r:id="rId5"/>
    <p:sldId id="614" r:id="rId6"/>
    <p:sldId id="625" r:id="rId7"/>
    <p:sldId id="618" r:id="rId8"/>
    <p:sldId id="619" r:id="rId9"/>
    <p:sldId id="620" r:id="rId10"/>
    <p:sldId id="621" r:id="rId11"/>
    <p:sldId id="622" r:id="rId12"/>
    <p:sldId id="623" r:id="rId13"/>
    <p:sldId id="624" r:id="rId14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1E2"/>
    <a:srgbClr val="F1E1C0"/>
    <a:srgbClr val="FEFAC9"/>
    <a:srgbClr val="0D2345"/>
    <a:srgbClr val="026773"/>
    <a:srgbClr val="718C55"/>
    <a:srgbClr val="6297E6"/>
    <a:srgbClr val="199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12878A-C084-3468-043E-4BECAF94E3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396DF8-B72F-CD9E-D363-BE9036EE4C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82BA1E-096E-41DD-8C4D-65F84BE82BA8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20FE863-B5D1-329E-AC39-0D8958EEB1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AFA15D4-49A6-69CF-9B2F-622F7BC86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0F249-F05A-5E63-A121-0720105D39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9804F-6DAB-DA45-B890-4837EBEC29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3E2925-B91B-491E-BFF2-D2FA1B5BA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52400"/>
            <a:ext cx="7772400" cy="838200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New Mexico Environment Department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047255" y="1371600"/>
            <a:ext cx="7049489" cy="15372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noProof="0"/>
              <a:t>Presentation Title</a:t>
            </a:r>
          </a:p>
          <a:p>
            <a:pPr lvl="0"/>
            <a:r>
              <a:rPr lang="en-US" noProof="0"/>
              <a:t>Presenter Name(s), Title(s)</a:t>
            </a:r>
          </a:p>
          <a:p>
            <a:pPr lvl="0"/>
            <a:r>
              <a:rPr lang="en-US" noProof="0"/>
              <a:t>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32510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99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65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43AA1B-15A2-121E-365B-9B9024E7B1EE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81E21-DC6A-BFE2-FE03-328B5DB9513A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718C5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solidFill>
            <a:srgbClr val="026773"/>
          </a:solidFill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12">
            <a:extLst>
              <a:ext uri="{FF2B5EF4-FFF2-40B4-BE49-F238E27FC236}">
                <a16:creationId xmlns:a16="http://schemas.microsoft.com/office/drawing/2014/main" id="{23249DAF-CC9A-4C4C-79E9-6A7190F702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1752600"/>
            <a:ext cx="1295400" cy="701675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  <a:latin typeface="Oswald Medium" panose="00000600000000000000" pitchFamily="50" charset="0"/>
              </a:defRPr>
            </a:lvl1pPr>
          </a:lstStyle>
          <a:p>
            <a:pPr>
              <a:defRPr/>
            </a:pPr>
            <a:r>
              <a:rPr lang="en-US"/>
              <a:t>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A62CA7-1C32-A29C-7B90-2C8B193EF818}"/>
              </a:ext>
            </a:extLst>
          </p:cNvPr>
          <p:cNvSpPr txBox="1">
            <a:spLocks/>
          </p:cNvSpPr>
          <p:nvPr userDrawn="1"/>
        </p:nvSpPr>
        <p:spPr>
          <a:xfrm>
            <a:off x="8610600" y="6537325"/>
            <a:ext cx="533400" cy="244475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Lato Semibold" panose="020F0702020204030203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w Cen MT" panose="020B0602020104020603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29F5B89-AE73-4BAA-92C9-1AC8FC83F5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0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105400"/>
          </a:xfrm>
          <a:prstGeom prst="rect">
            <a:avLst/>
          </a:prstGeom>
        </p:spPr>
        <p:txBody>
          <a:bodyPr/>
          <a:lstStyle>
            <a:lvl1pPr>
              <a:buClr>
                <a:srgbClr val="0D2345"/>
              </a:buClr>
              <a:defRPr/>
            </a:lvl1pPr>
            <a:lvl2pPr>
              <a:buClr>
                <a:srgbClr val="026773"/>
              </a:buClr>
              <a:defRPr/>
            </a:lvl2pPr>
            <a:lvl3pPr>
              <a:buClr>
                <a:srgbClr val="718C55"/>
              </a:buClr>
              <a:defRPr/>
            </a:lvl3pPr>
            <a:lvl4pPr>
              <a:buClr>
                <a:srgbClr val="FFA168"/>
              </a:buClr>
              <a:defRPr/>
            </a:lvl4pPr>
            <a:lvl5pPr>
              <a:buClr>
                <a:srgbClr val="0D234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Placeholder 2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8712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4509DAA-020A-41FE-D4CF-E27DB9601F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9F5B89-AE73-4BAA-92C9-1AC8FC83F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8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8712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7"/>
          </p:nvPr>
        </p:nvSpPr>
        <p:spPr>
          <a:xfrm>
            <a:off x="412899" y="1599265"/>
            <a:ext cx="3532908" cy="4562302"/>
          </a:xfrm>
          <a:prstGeom prst="rect">
            <a:avLst/>
          </a:prstGeom>
        </p:spPr>
        <p:txBody>
          <a:bodyPr/>
          <a:lstStyle>
            <a:lvl1pPr>
              <a:buClr>
                <a:srgbClr val="0D2345"/>
              </a:buClr>
              <a:defRPr/>
            </a:lvl1pPr>
            <a:lvl2pPr>
              <a:buClr>
                <a:srgbClr val="026773"/>
              </a:buClr>
              <a:defRPr/>
            </a:lvl2pPr>
            <a:lvl3pPr>
              <a:buClr>
                <a:srgbClr val="718C55"/>
              </a:buClr>
              <a:defRPr/>
            </a:lvl3pPr>
            <a:lvl4pPr>
              <a:buClr>
                <a:srgbClr val="FFA168"/>
              </a:buClr>
              <a:defRPr/>
            </a:lvl4pPr>
            <a:lvl5pPr>
              <a:buClr>
                <a:srgbClr val="0D234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8"/>
          </p:nvPr>
        </p:nvSpPr>
        <p:spPr>
          <a:xfrm>
            <a:off x="5198193" y="1599265"/>
            <a:ext cx="3532908" cy="4562302"/>
          </a:xfrm>
          <a:prstGeom prst="rect">
            <a:avLst/>
          </a:prstGeom>
        </p:spPr>
        <p:txBody>
          <a:bodyPr/>
          <a:lstStyle>
            <a:lvl1pPr>
              <a:buClr>
                <a:srgbClr val="0D2345"/>
              </a:buClr>
              <a:defRPr/>
            </a:lvl1pPr>
            <a:lvl2pPr>
              <a:buClr>
                <a:srgbClr val="026773"/>
              </a:buClr>
              <a:defRPr/>
            </a:lvl2pPr>
            <a:lvl3pPr>
              <a:buClr>
                <a:srgbClr val="718C55"/>
              </a:buClr>
              <a:defRPr/>
            </a:lvl3pPr>
            <a:lvl4pPr>
              <a:buClr>
                <a:srgbClr val="FFA168"/>
              </a:buClr>
              <a:defRPr/>
            </a:lvl4pPr>
            <a:lvl5pPr>
              <a:buClr>
                <a:srgbClr val="0D234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8EDF449C-D81D-5582-974E-B0CF17A68EF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 rtlCol="0"/>
          <a:lstStyle>
            <a:lvl1pPr>
              <a:defRPr sz="1600"/>
            </a:lvl1pPr>
          </a:lstStyle>
          <a:p>
            <a:pPr>
              <a:defRPr/>
            </a:pPr>
            <a:fld id="{3D14B331-C8C3-4174-9750-65D5A819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5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546980" y="1524000"/>
            <a:ext cx="3886200" cy="640080"/>
          </a:xfrm>
          <a:prstGeom prst="rect">
            <a:avLst/>
          </a:prstGeom>
          <a:solidFill>
            <a:srgbClr val="718C55"/>
          </a:solidFill>
          <a:ln>
            <a:noFill/>
          </a:ln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37980" y="1524000"/>
            <a:ext cx="3886200" cy="640080"/>
          </a:xfrm>
          <a:prstGeom prst="rect">
            <a:avLst/>
          </a:prstGeom>
          <a:solidFill>
            <a:srgbClr val="0D2345"/>
          </a:solidFill>
          <a:ln>
            <a:noFill/>
          </a:ln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8712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Content Placeholder 7"/>
          <p:cNvSpPr>
            <a:spLocks noGrp="1"/>
          </p:cNvSpPr>
          <p:nvPr>
            <p:ph sz="quarter" idx="17"/>
          </p:nvPr>
        </p:nvSpPr>
        <p:spPr>
          <a:xfrm>
            <a:off x="546980" y="2213956"/>
            <a:ext cx="3886200" cy="3577244"/>
          </a:xfrm>
          <a:prstGeom prst="rect">
            <a:avLst/>
          </a:prstGeom>
        </p:spPr>
        <p:txBody>
          <a:bodyPr/>
          <a:lstStyle>
            <a:lvl1pPr>
              <a:buClr>
                <a:srgbClr val="0D2345"/>
              </a:buClr>
              <a:defRPr/>
            </a:lvl1pPr>
            <a:lvl2pPr>
              <a:buClr>
                <a:srgbClr val="026773"/>
              </a:buClr>
              <a:defRPr/>
            </a:lvl2pPr>
            <a:lvl3pPr>
              <a:buClr>
                <a:srgbClr val="718C55"/>
              </a:buClr>
              <a:defRPr/>
            </a:lvl3pPr>
            <a:lvl4pPr>
              <a:buClr>
                <a:srgbClr val="FFA168"/>
              </a:buClr>
              <a:defRPr/>
            </a:lvl4pPr>
            <a:lvl5pPr>
              <a:buClr>
                <a:srgbClr val="0D234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8"/>
          </p:nvPr>
        </p:nvSpPr>
        <p:spPr>
          <a:xfrm>
            <a:off x="4737980" y="2213956"/>
            <a:ext cx="3886200" cy="3577244"/>
          </a:xfrm>
          <a:prstGeom prst="rect">
            <a:avLst/>
          </a:prstGeom>
        </p:spPr>
        <p:txBody>
          <a:bodyPr/>
          <a:lstStyle>
            <a:lvl1pPr>
              <a:buClr>
                <a:srgbClr val="0D2345"/>
              </a:buClr>
              <a:defRPr/>
            </a:lvl1pPr>
            <a:lvl2pPr>
              <a:buClr>
                <a:srgbClr val="026773"/>
              </a:buClr>
              <a:defRPr/>
            </a:lvl2pPr>
            <a:lvl3pPr>
              <a:buClr>
                <a:srgbClr val="718C55"/>
              </a:buClr>
              <a:defRPr/>
            </a:lvl3pPr>
            <a:lvl4pPr>
              <a:buClr>
                <a:srgbClr val="FFA168"/>
              </a:buClr>
              <a:defRPr/>
            </a:lvl4pPr>
            <a:lvl5pPr>
              <a:buClr>
                <a:srgbClr val="0D234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9661E3C2-5993-5593-0F04-AFB7A1426F9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 rtlCol="0"/>
          <a:lstStyle>
            <a:lvl1pPr>
              <a:defRPr sz="1600"/>
            </a:lvl1pPr>
          </a:lstStyle>
          <a:p>
            <a:pPr>
              <a:defRPr/>
            </a:pPr>
            <a:fld id="{4484D1E7-4E03-4120-A586-48E4AB399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0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419600"/>
          </a:xfrm>
          <a:prstGeom prst="rect">
            <a:avLst/>
          </a:prstGeom>
          <a:solidFill>
            <a:srgbClr val="0D2345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Lato Semibold" panose="020F0702020204030203" pitchFamily="34" charset="0"/>
                <a:cs typeface="Lato Semibold" panose="020F0702020204030203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8712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Content Placeholder 7"/>
          <p:cNvSpPr>
            <a:spLocks noGrp="1"/>
          </p:cNvSpPr>
          <p:nvPr>
            <p:ph sz="quarter" idx="17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>
            <a:lvl1pPr>
              <a:buClr>
                <a:srgbClr val="0D2345"/>
              </a:buClr>
              <a:defRPr/>
            </a:lvl1pPr>
            <a:lvl2pPr>
              <a:buClr>
                <a:srgbClr val="026773"/>
              </a:buClr>
              <a:defRPr/>
            </a:lvl2pPr>
            <a:lvl3pPr>
              <a:buClr>
                <a:srgbClr val="718C55"/>
              </a:buClr>
              <a:defRPr/>
            </a:lvl3pPr>
            <a:lvl4pPr>
              <a:buClr>
                <a:srgbClr val="FFA168"/>
              </a:buClr>
              <a:defRPr/>
            </a:lvl4pPr>
            <a:lvl5pPr>
              <a:buClr>
                <a:srgbClr val="0D2345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3A44071C-AF5D-D4FD-4306-D8271092A4B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B70139-7108-4D29-ADD7-EAAF23BE6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9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4F1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4B48287-6391-246B-CF8D-0461FF97393F}"/>
              </a:ext>
            </a:extLst>
          </p:cNvPr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2677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21">
            <a:extLst>
              <a:ext uri="{FF2B5EF4-FFF2-40B4-BE49-F238E27FC236}">
                <a16:creationId xmlns:a16="http://schemas.microsoft.com/office/drawing/2014/main" id="{535AD94D-6232-B0E0-FB09-D85EEC8E3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208B5325-965B-A34C-A862-09E78185B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463675"/>
            <a:ext cx="837882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8302CC-431E-D10D-886C-A5DD713AF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37325"/>
            <a:ext cx="533400" cy="244475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000" b="1">
                <a:solidFill>
                  <a:schemeClr val="tx1"/>
                </a:solidFill>
                <a:latin typeface="Lato Semibold" panose="020F0702020204030203" pitchFamily="34" charset="0"/>
                <a:cs typeface="Lato Semibold" panose="020F0702020204030203" pitchFamily="34" charset="0"/>
              </a:defRPr>
            </a:lvl1pPr>
          </a:lstStyle>
          <a:p>
            <a:pPr>
              <a:defRPr/>
            </a:pPr>
            <a:fld id="{5CCCF42B-CA38-4E21-BF6E-450AF76DE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3FECAB38-199C-CC95-30F4-22CF984BA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Oswald Medium" panose="00000600000000000000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Oswald Medium" panose="00000600000000000000" pitchFamily="50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0D2345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Lato Semibold" panose="020F0702020204030203" pitchFamily="34" charset="0"/>
          <a:ea typeface="+mn-ea"/>
          <a:cs typeface="Lato Semibold" panose="020F0702020204030203" pitchFamily="34" charset="0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026773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Lato Medium" panose="020F0602020204030203" pitchFamily="34" charset="0"/>
          <a:ea typeface="+mn-ea"/>
          <a:cs typeface="Lato Medium" panose="020F0602020204030203" pitchFamily="34" charset="0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718C55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Lato Medium" panose="020F0602020204030203" pitchFamily="34" charset="0"/>
          <a:ea typeface="+mn-ea"/>
          <a:cs typeface="Lato Medium" panose="020F0602020204030203" pitchFamily="34" charset="0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FA168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Lato Medium" panose="020F0602020204030203" pitchFamily="34" charset="0"/>
          <a:ea typeface="+mn-ea"/>
          <a:cs typeface="Lato Medium" panose="020F0602020204030203" pitchFamily="34" charset="0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0D2345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Lato Medium" panose="020F0602020204030203" pitchFamily="34" charset="0"/>
          <a:ea typeface="+mn-ea"/>
          <a:cs typeface="Lato Medium" panose="020F0602020204030203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irby.olson@env.nm.gov" TargetMode="External"/><Relationship Id="rId2" Type="http://schemas.openxmlformats.org/officeDocument/2006/relationships/hyperlink" Target="mailto:michelle.miano@env.nm.gov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v.nm.gov/opf/docketed-matter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AA82FA7-2CB2-617D-DC17-CC9C3FD2E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07963"/>
            <a:ext cx="7772400" cy="782637"/>
          </a:xfrm>
        </p:spPr>
        <p:txBody>
          <a:bodyPr/>
          <a:lstStyle/>
          <a:p>
            <a:pPr eaLnBrk="1" hangingPunct="1"/>
            <a:r>
              <a:rPr lang="en-US" altLang="en-US"/>
              <a:t>New Mexico Environment Department</a:t>
            </a:r>
          </a:p>
        </p:txBody>
      </p:sp>
      <p:sp>
        <p:nvSpPr>
          <p:cNvPr id="10243" name="Text Placeholder 2">
            <a:extLst>
              <a:ext uri="{FF2B5EF4-FFF2-40B4-BE49-F238E27FC236}">
                <a16:creationId xmlns:a16="http://schemas.microsoft.com/office/drawing/2014/main" id="{2553D0CA-17D0-85C6-618A-F448794F6043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838200" y="1219200"/>
            <a:ext cx="7323137" cy="15367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PUBLIC INFORMATIONAL MEETING ON UPDATES TO AIR QUALITY PERMITTING FEES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/>
              <a:t>Liz Bisbey-Kuehn, Air Quality Bureau Chief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/>
              <a:t>March 20,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BAD470-C2FD-747E-913E-40C37CE2588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/>
              <a:t>Are there questions from the meeting attendees?</a:t>
            </a:r>
          </a:p>
          <a:p>
            <a:r>
              <a:rPr lang="en-US" sz="2700" dirty="0"/>
              <a:t>Are there concerns or issues you’d identified and would like to bring up at this point?</a:t>
            </a:r>
          </a:p>
          <a:p>
            <a:r>
              <a:rPr lang="en-US" sz="2700" dirty="0"/>
              <a:t>Does your organization/group want to meet separately with us about the proposed changes to the regulations?  </a:t>
            </a:r>
          </a:p>
          <a:p>
            <a:r>
              <a:rPr lang="en-US" sz="2700" dirty="0"/>
              <a:t>Contact for questions and requests for additional meetings: EPD Division Director Michelle Miano </a:t>
            </a:r>
            <a:r>
              <a:rPr lang="en-US" sz="2700" dirty="0">
                <a:hlinkClick r:id="rId2"/>
              </a:rPr>
              <a:t>michelle.miano@env.nm.gov</a:t>
            </a:r>
            <a:r>
              <a:rPr lang="en-US" sz="2700" dirty="0"/>
              <a:t> or AQB Planning Section Chief Kirby Olson </a:t>
            </a:r>
            <a:r>
              <a:rPr lang="en-US" sz="2700" dirty="0">
                <a:hlinkClick r:id="rId3"/>
              </a:rPr>
              <a:t>Kirby.olson@env.nm.gov</a:t>
            </a:r>
            <a:r>
              <a:rPr lang="en-US" sz="2700" dirty="0"/>
              <a:t> and (505) 629-5107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BB2CE5-0D00-2519-A45F-A92718B3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5F49A-AEC9-9C81-6056-BAA3566B9E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9F5B89-AE73-4BAA-92C9-1AC8FC83F5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5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>
            <a:extLst>
              <a:ext uri="{FF2B5EF4-FFF2-40B4-BE49-F238E27FC236}">
                <a16:creationId xmlns:a16="http://schemas.microsoft.com/office/drawing/2014/main" id="{56590437-928F-6D32-810B-F9125ADF74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0C38C9-1192-4EFB-861D-92271296D56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2E8C0EC-4E42-FAAC-D160-250AFFC76B9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12775" y="1447800"/>
            <a:ext cx="8153400" cy="5105400"/>
          </a:xfrm>
        </p:spPr>
        <p:txBody>
          <a:bodyPr/>
          <a:lstStyle/>
          <a:p>
            <a:pPr marL="318770" indent="-318770" eaLnBrk="1" hangingPunct="1"/>
            <a:r>
              <a:rPr lang="en-US" altLang="en-US" sz="2000" dirty="0">
                <a:ea typeface="Lato Semibold" panose="020F0702020204030203" pitchFamily="34" charset="0"/>
              </a:rPr>
              <a:t>Increase in GCP-Oil and Gas permit applications of over 1600% between 2012 and 2023 </a:t>
            </a:r>
          </a:p>
          <a:p>
            <a:pPr marL="639445" lvl="1" indent="-318770"/>
            <a:r>
              <a:rPr lang="en-US" altLang="en-US" sz="2000" dirty="0">
                <a:ea typeface="Lato Semibold" panose="020F0702020204030203" pitchFamily="34" charset="0"/>
              </a:rPr>
              <a:t>754 GCP – Oil &amp; Gas applications in 2023</a:t>
            </a:r>
          </a:p>
          <a:p>
            <a:pPr marL="318770" indent="-318770" eaLnBrk="1" hangingPunct="1"/>
            <a:r>
              <a:rPr lang="en-US" altLang="en-US" sz="2000" dirty="0">
                <a:ea typeface="Lato Semibold" panose="020F0702020204030203" pitchFamily="34" charset="0"/>
              </a:rPr>
              <a:t>Resources needed for some types of review are underestimated by the current fee structure</a:t>
            </a:r>
          </a:p>
          <a:p>
            <a:pPr marL="639445" lvl="1" indent="-318770"/>
            <a:r>
              <a:rPr lang="en-US" altLang="en-US" sz="1700" dirty="0">
                <a:ea typeface="Lato Semibold" panose="020F0702020204030203" pitchFamily="34" charset="0"/>
              </a:rPr>
              <a:t>GCP-Oil and Gas</a:t>
            </a:r>
          </a:p>
          <a:p>
            <a:pPr marL="639445" lvl="1" indent="-318770"/>
            <a:r>
              <a:rPr lang="en-US" altLang="en-US" sz="1700" dirty="0">
                <a:ea typeface="Lato Semibold" panose="020F0702020204030203" pitchFamily="34" charset="0"/>
              </a:rPr>
              <a:t>Air dispersion modeling reviews</a:t>
            </a:r>
          </a:p>
          <a:p>
            <a:pPr marL="639445" lvl="1" indent="-318770"/>
            <a:r>
              <a:rPr lang="en-US" altLang="en-US" sz="1700" dirty="0">
                <a:ea typeface="Lato Semibold" panose="020F0702020204030203" pitchFamily="34" charset="0"/>
              </a:rPr>
              <a:t>Facilities applying for regular NSR permits are larger and have increased in complexity</a:t>
            </a:r>
          </a:p>
          <a:p>
            <a:pPr marL="318770" indent="-318770" eaLnBrk="1" hangingPunct="1"/>
            <a:r>
              <a:rPr lang="en-US" altLang="en-US" sz="2000" dirty="0">
                <a:ea typeface="Lato Semibold" panose="020F0702020204030203" pitchFamily="34" charset="0"/>
              </a:rPr>
              <a:t>New state air rule 20.2.50 NMAC (Ozone Precursor Pollutants from the Oil and Gas Industry) and </a:t>
            </a:r>
            <a:r>
              <a:rPr lang="en-US" altLang="en-US" sz="2000">
                <a:ea typeface="Lato Semibold" panose="020F0702020204030203" pitchFamily="34" charset="0"/>
              </a:rPr>
              <a:t>federal air </a:t>
            </a:r>
            <a:r>
              <a:rPr lang="en-US" altLang="en-US" sz="2000" dirty="0">
                <a:ea typeface="Lato Semibold" panose="020F0702020204030203" pitchFamily="34" charset="0"/>
              </a:rPr>
              <a:t>regulations increased the complexity of permitting and compliance determinations</a:t>
            </a:r>
          </a:p>
          <a:p>
            <a:pPr marL="318770" indent="-318770" eaLnBrk="1" hangingPunct="1"/>
            <a:endParaRPr lang="en-US" altLang="en-US" sz="2000" dirty="0">
              <a:ea typeface="Lato Semibold" panose="020F0702020204030203" pitchFamily="34" charset="0"/>
            </a:endParaRPr>
          </a:p>
        </p:txBody>
      </p:sp>
      <p:sp>
        <p:nvSpPr>
          <p:cNvPr id="11268" name="Title 3">
            <a:extLst>
              <a:ext uri="{FF2B5EF4-FFF2-40B4-BE49-F238E27FC236}">
                <a16:creationId xmlns:a16="http://schemas.microsoft.com/office/drawing/2014/main" id="{042DC8CD-CDE8-202B-ADAD-AD7BDCD1C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3338"/>
            <a:ext cx="7848600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Why Fee Increases are Needed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>
            <a:extLst>
              <a:ext uri="{FF2B5EF4-FFF2-40B4-BE49-F238E27FC236}">
                <a16:creationId xmlns:a16="http://schemas.microsoft.com/office/drawing/2014/main" id="{56590437-928F-6D32-810B-F9125ADF74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0C38C9-1192-4EFB-861D-92271296D56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61E0E9A7-DE1D-955F-CB49-792660ABF13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45471" y="1972733"/>
            <a:ext cx="6860796" cy="3715832"/>
          </a:xfrm>
          <a:prstGeom prst="rect">
            <a:avLst/>
          </a:prstGeom>
        </p:spPr>
      </p:pic>
      <p:sp>
        <p:nvSpPr>
          <p:cNvPr id="11268" name="Title 3">
            <a:extLst>
              <a:ext uri="{FF2B5EF4-FFF2-40B4-BE49-F238E27FC236}">
                <a16:creationId xmlns:a16="http://schemas.microsoft.com/office/drawing/2014/main" id="{042DC8CD-CDE8-202B-ADAD-AD7BDCD1C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3338"/>
            <a:ext cx="7848600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GCP-Oil and Gas Applications</a:t>
            </a:r>
          </a:p>
        </p:txBody>
      </p:sp>
    </p:spTree>
    <p:extLst>
      <p:ext uri="{BB962C8B-B14F-4D97-AF65-F5344CB8AC3E}">
        <p14:creationId xmlns:p14="http://schemas.microsoft.com/office/powerpoint/2010/main" val="178896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>
            <a:extLst>
              <a:ext uri="{FF2B5EF4-FFF2-40B4-BE49-F238E27FC236}">
                <a16:creationId xmlns:a16="http://schemas.microsoft.com/office/drawing/2014/main" id="{56590437-928F-6D32-810B-F9125ADF74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0C38C9-1192-4EFB-861D-92271296D56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2E8C0EC-4E42-FAAC-D160-250AFFC76B9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12775" y="1447800"/>
            <a:ext cx="8153400" cy="5105400"/>
          </a:xfrm>
        </p:spPr>
        <p:txBody>
          <a:bodyPr/>
          <a:lstStyle/>
          <a:p>
            <a:pPr marL="318770" indent="-318770"/>
            <a:r>
              <a:rPr lang="en-US" altLang="en-US" sz="2000" dirty="0">
                <a:ea typeface="Lato Semibold" panose="020F0702020204030203" pitchFamily="34" charset="0"/>
              </a:rPr>
              <a:t>Additional staff and resources needed to keep pace with higher workload and to retain expert staff to evaluate more complex permit applications </a:t>
            </a:r>
          </a:p>
          <a:p>
            <a:pPr marL="318770" indent="-318770" eaLnBrk="1" hangingPunct="1"/>
            <a:r>
              <a:rPr lang="en-US" altLang="en-US" sz="2000" dirty="0">
                <a:ea typeface="Lato Semibold" panose="020F0702020204030203" pitchFamily="34" charset="0"/>
              </a:rPr>
              <a:t>Current fees per ton for Operating Permits are far below the “presumptive minimum fee” developed by US EPA for assessing fees sufficient to administer an operating permit program.</a:t>
            </a:r>
          </a:p>
          <a:p>
            <a:pPr marL="639445" lvl="1" indent="-318770"/>
            <a:r>
              <a:rPr lang="en-US" altLang="en-US" sz="1600" dirty="0">
                <a:ea typeface="Lato Semibold" panose="020F0702020204030203" pitchFamily="34" charset="0"/>
              </a:rPr>
              <a:t>EPA presumptive minimum fee per ton = $61.73</a:t>
            </a:r>
          </a:p>
          <a:p>
            <a:pPr marL="639445" lvl="1" indent="-318770"/>
            <a:r>
              <a:rPr lang="en-US" altLang="en-US" sz="1600" dirty="0">
                <a:ea typeface="Lato Semibold" panose="020F0702020204030203" pitchFamily="34" charset="0"/>
              </a:rPr>
              <a:t>Current New Mexico fee per ton = $38.47</a:t>
            </a:r>
          </a:p>
          <a:p>
            <a:pPr marL="318770" indent="-318770" eaLnBrk="1" hangingPunct="1"/>
            <a:r>
              <a:rPr lang="en-US" altLang="en-US" sz="2000" dirty="0">
                <a:ea typeface="Lato Semibold" panose="020F0702020204030203" pitchFamily="34" charset="0"/>
              </a:rPr>
              <a:t>New Mexico’s current fee is just over the 25th percentile of all states</a:t>
            </a:r>
          </a:p>
          <a:p>
            <a:pPr marL="318770" indent="-318770" eaLnBrk="1" hangingPunct="1"/>
            <a:r>
              <a:rPr lang="en-US" altLang="en-US" sz="2000" dirty="0">
                <a:ea typeface="Lato Semibold" panose="020F0702020204030203" pitchFamily="34" charset="0"/>
              </a:rPr>
              <a:t>Settlements collected by New Mexico’s Air Quality Bureau for enforcement actions do not become part of the air program budget (sent to state general fund)</a:t>
            </a:r>
          </a:p>
        </p:txBody>
      </p:sp>
      <p:sp>
        <p:nvSpPr>
          <p:cNvPr id="11268" name="Title 3">
            <a:extLst>
              <a:ext uri="{FF2B5EF4-FFF2-40B4-BE49-F238E27FC236}">
                <a16:creationId xmlns:a16="http://schemas.microsoft.com/office/drawing/2014/main" id="{042DC8CD-CDE8-202B-ADAD-AD7BDCD1C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3338"/>
            <a:ext cx="7848600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Why Fee Increases are Needed</a:t>
            </a:r>
          </a:p>
        </p:txBody>
      </p:sp>
    </p:spTree>
    <p:extLst>
      <p:ext uri="{BB962C8B-B14F-4D97-AF65-F5344CB8AC3E}">
        <p14:creationId xmlns:p14="http://schemas.microsoft.com/office/powerpoint/2010/main" val="80618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>
            <a:extLst>
              <a:ext uri="{FF2B5EF4-FFF2-40B4-BE49-F238E27FC236}">
                <a16:creationId xmlns:a16="http://schemas.microsoft.com/office/drawing/2014/main" id="{56590437-928F-6D32-810B-F9125ADF74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0C38C9-1192-4EFB-861D-92271296D56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2E8C0EC-4E42-FAAC-D160-250AFFC76B9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12775" y="1227931"/>
            <a:ext cx="8153400" cy="5105400"/>
          </a:xfrm>
        </p:spPr>
        <p:txBody>
          <a:bodyPr/>
          <a:lstStyle/>
          <a:p>
            <a:pPr marL="318770" indent="-318770" eaLnBrk="1" hangingPunct="1"/>
            <a:r>
              <a:rPr lang="en-US" altLang="en-US" sz="2800" dirty="0">
                <a:ea typeface="Lato Semibold" panose="020F0702020204030203" pitchFamily="34" charset="0"/>
              </a:rPr>
              <a:t>Increased permitting program capacity </a:t>
            </a:r>
          </a:p>
          <a:p>
            <a:pPr marL="639445" lvl="1" indent="-318770"/>
            <a:r>
              <a:rPr lang="en-US" altLang="en-US" sz="2000" dirty="0">
                <a:ea typeface="Lato Semibold" panose="020F0702020204030203" pitchFamily="34" charset="0"/>
              </a:rPr>
              <a:t>Supports growth of New Mexico’s economy</a:t>
            </a:r>
          </a:p>
          <a:p>
            <a:pPr marL="639445" lvl="1" indent="-318770"/>
            <a:r>
              <a:rPr lang="en-US" altLang="en-US" sz="2000" dirty="0">
                <a:ea typeface="Lato Semibold" panose="020F0702020204030203" pitchFamily="34" charset="0"/>
              </a:rPr>
              <a:t>Decreases the time to process complex permit applications</a:t>
            </a:r>
          </a:p>
          <a:p>
            <a:pPr marL="639445" lvl="1" indent="-318770"/>
            <a:r>
              <a:rPr lang="en-US" altLang="en-US" sz="2000" dirty="0">
                <a:ea typeface="Lato Semibold" panose="020F0702020204030203" pitchFamily="34" charset="0"/>
              </a:rPr>
              <a:t>Enhanced technical assistance for applicants because each  permit writer will have more time for review and resolution of issues, and changes to application</a:t>
            </a:r>
          </a:p>
          <a:p>
            <a:pPr marL="318770" indent="-318770" eaLnBrk="1" hangingPunct="1"/>
            <a:r>
              <a:rPr lang="en-US" altLang="en-US" sz="2800" dirty="0">
                <a:ea typeface="Lato Semibold" panose="020F0702020204030203" pitchFamily="34" charset="0"/>
              </a:rPr>
              <a:t>Increased compliance and enforcement program capacity</a:t>
            </a:r>
          </a:p>
          <a:p>
            <a:pPr marL="639445" lvl="1" indent="-318770"/>
            <a:r>
              <a:rPr lang="en-US" altLang="en-US" sz="2000" dirty="0">
                <a:ea typeface="Lato Semibold" panose="020F0702020204030203" pitchFamily="34" charset="0"/>
              </a:rPr>
              <a:t>Emissions reductions due to increased oversight of compliance</a:t>
            </a:r>
          </a:p>
          <a:p>
            <a:pPr marL="318770" indent="-318770" eaLnBrk="1" hangingPunct="1"/>
            <a:r>
              <a:rPr lang="en-US" altLang="en-US" sz="2800" dirty="0">
                <a:ea typeface="Lato Semibold" panose="020F0702020204030203" pitchFamily="34" charset="0"/>
              </a:rPr>
              <a:t>Increasing permit fees may have the secondary benefit of reducing emissions. Permittees may reduce emissions to stay below certain permitting thresholds (Title V or PSD). </a:t>
            </a:r>
          </a:p>
        </p:txBody>
      </p:sp>
      <p:sp>
        <p:nvSpPr>
          <p:cNvPr id="11268" name="Title 3">
            <a:extLst>
              <a:ext uri="{FF2B5EF4-FFF2-40B4-BE49-F238E27FC236}">
                <a16:creationId xmlns:a16="http://schemas.microsoft.com/office/drawing/2014/main" id="{042DC8CD-CDE8-202B-ADAD-AD7BDCD1C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3338"/>
            <a:ext cx="7848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Benefits of Increase in Fees</a:t>
            </a:r>
          </a:p>
        </p:txBody>
      </p:sp>
    </p:spTree>
    <p:extLst>
      <p:ext uri="{BB962C8B-B14F-4D97-AF65-F5344CB8AC3E}">
        <p14:creationId xmlns:p14="http://schemas.microsoft.com/office/powerpoint/2010/main" val="417536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>
            <a:extLst>
              <a:ext uri="{FF2B5EF4-FFF2-40B4-BE49-F238E27FC236}">
                <a16:creationId xmlns:a16="http://schemas.microsoft.com/office/drawing/2014/main" id="{56590437-928F-6D32-810B-F9125ADF74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0C38C9-1192-4EFB-861D-92271296D56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2E8C0EC-4E42-FAAC-D160-250AFFC76B9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12775" y="1447800"/>
            <a:ext cx="8153400" cy="5105400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 Part 75 (Construction </a:t>
            </a:r>
            <a:r>
              <a:rPr lang="en-US" sz="20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+mn-cs"/>
              </a:rPr>
              <a:t>P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ermit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+mn-cs"/>
              </a:rPr>
              <a:t>F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ees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Filing fee for permit applications, including Notices of Intent (NOI), increase from $500 to $2,000 dollars and becomes tied to increases in the Consumer Price Index (CPI)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Increase in the number of points for some reviews under the point-based fee schedule: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Reviews of submitted air dispersion modeling revised from 15 points to 30 points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Reviews of General Construction Permits (GCP) for Oil and Gas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revised from 10 points to 50 points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Reviews for other GCPs (concrete, asphalt, aggregate crushers, etc.) remain unchanged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Small business fee reduction continues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</a:rPr>
              <a:t>Electronic payment option added to regulation</a:t>
            </a:r>
          </a:p>
        </p:txBody>
      </p:sp>
      <p:sp>
        <p:nvSpPr>
          <p:cNvPr id="11268" name="Title 3">
            <a:extLst>
              <a:ext uri="{FF2B5EF4-FFF2-40B4-BE49-F238E27FC236}">
                <a16:creationId xmlns:a16="http://schemas.microsoft.com/office/drawing/2014/main" id="{042DC8CD-CDE8-202B-ADAD-AD7BDCD1C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3338"/>
            <a:ext cx="7848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Proposed Changes to Regulations</a:t>
            </a:r>
          </a:p>
        </p:txBody>
      </p:sp>
    </p:spTree>
    <p:extLst>
      <p:ext uri="{BB962C8B-B14F-4D97-AF65-F5344CB8AC3E}">
        <p14:creationId xmlns:p14="http://schemas.microsoft.com/office/powerpoint/2010/main" val="38146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>
            <a:extLst>
              <a:ext uri="{FF2B5EF4-FFF2-40B4-BE49-F238E27FC236}">
                <a16:creationId xmlns:a16="http://schemas.microsoft.com/office/drawing/2014/main" id="{56590437-928F-6D32-810B-F9125ADF74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0C38C9-1192-4EFB-861D-92271296D56F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2E8C0EC-4E42-FAAC-D160-250AFFC76B9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612775" y="1447800"/>
            <a:ext cx="8153400" cy="5105400"/>
          </a:xfr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   Part 71 (Operating Permit fees)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1700" dirty="0">
                <a:solidFill>
                  <a:prstClr val="black"/>
                </a:solidFill>
              </a:rPr>
              <a:t>Fee pollutants revised to include PM</a:t>
            </a:r>
            <a:r>
              <a:rPr lang="en-US" sz="1700" baseline="-25000" dirty="0">
                <a:solidFill>
                  <a:prstClr val="black"/>
                </a:solidFill>
              </a:rPr>
              <a:t>2.5</a:t>
            </a:r>
            <a:r>
              <a:rPr lang="en-US" sz="1700" dirty="0">
                <a:solidFill>
                  <a:prstClr val="black"/>
                </a:solidFill>
              </a:rPr>
              <a:t> and PM</a:t>
            </a:r>
            <a:r>
              <a:rPr lang="en-US" sz="1700" baseline="-25000" dirty="0">
                <a:solidFill>
                  <a:prstClr val="black"/>
                </a:solidFill>
              </a:rPr>
              <a:t>10</a:t>
            </a:r>
            <a:r>
              <a:rPr lang="en-US" sz="1700" dirty="0">
                <a:solidFill>
                  <a:prstClr val="black"/>
                </a:solidFill>
              </a:rPr>
              <a:t> and remove Total Suspended Particulates (TSP) and mercury. Fee only for emissions of PM</a:t>
            </a:r>
            <a:r>
              <a:rPr lang="en-US" sz="1700" baseline="-25000" dirty="0">
                <a:solidFill>
                  <a:prstClr val="black"/>
                </a:solidFill>
              </a:rPr>
              <a:t>10</a:t>
            </a:r>
            <a:r>
              <a:rPr lang="en-US" sz="1700" dirty="0">
                <a:solidFill>
                  <a:prstClr val="black"/>
                </a:solidFill>
              </a:rPr>
              <a:t> or PM</a:t>
            </a:r>
            <a:r>
              <a:rPr lang="en-US" sz="1700" baseline="-25000" dirty="0">
                <a:solidFill>
                  <a:prstClr val="black"/>
                </a:solidFill>
              </a:rPr>
              <a:t>2.5 </a:t>
            </a:r>
            <a:r>
              <a:rPr lang="en-US" sz="1700" dirty="0">
                <a:solidFill>
                  <a:prstClr val="black"/>
                </a:solidFill>
              </a:rPr>
              <a:t>whichever is higher.</a:t>
            </a:r>
            <a:endParaRPr lang="en-US" sz="1700" baseline="-25000" dirty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1700" dirty="0">
                <a:solidFill>
                  <a:prstClr val="black"/>
                </a:solidFill>
              </a:rPr>
              <a:t>Increase in the fee per ton for fee pollutants and Hazardous Air Pollutants (HAPs)</a:t>
            </a:r>
          </a:p>
          <a:p>
            <a:pPr lvl="2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solidFill>
                  <a:prstClr val="black"/>
                </a:solidFill>
              </a:rPr>
              <a:t>Fee pollutants (NO</a:t>
            </a:r>
            <a:r>
              <a:rPr lang="en-US" sz="1400" baseline="-25000" dirty="0">
                <a:solidFill>
                  <a:prstClr val="black"/>
                </a:solidFill>
              </a:rPr>
              <a:t>2</a:t>
            </a:r>
            <a:r>
              <a:rPr lang="en-US" sz="1400" dirty="0">
                <a:solidFill>
                  <a:prstClr val="black"/>
                </a:solidFill>
              </a:rPr>
              <a:t>, SO</a:t>
            </a:r>
            <a:r>
              <a:rPr lang="en-US" sz="1400" baseline="-25000" dirty="0">
                <a:solidFill>
                  <a:prstClr val="black"/>
                </a:solidFill>
              </a:rPr>
              <a:t>2</a:t>
            </a:r>
            <a:r>
              <a:rPr lang="en-US" sz="1400" dirty="0">
                <a:solidFill>
                  <a:prstClr val="black"/>
                </a:solidFill>
              </a:rPr>
              <a:t>, CO, VOCs, PM</a:t>
            </a:r>
            <a:r>
              <a:rPr lang="en-US" sz="1400" baseline="-25000" dirty="0">
                <a:solidFill>
                  <a:prstClr val="black"/>
                </a:solidFill>
              </a:rPr>
              <a:t>10</a:t>
            </a:r>
            <a:r>
              <a:rPr lang="en-US" sz="1400" dirty="0">
                <a:solidFill>
                  <a:prstClr val="black"/>
                </a:solidFill>
              </a:rPr>
              <a:t> or PM</a:t>
            </a:r>
            <a:r>
              <a:rPr lang="en-US" sz="1400" baseline="-25000" dirty="0">
                <a:solidFill>
                  <a:prstClr val="black"/>
                </a:solidFill>
              </a:rPr>
              <a:t>2.5</a:t>
            </a:r>
            <a:r>
              <a:rPr lang="en-US" sz="1400" dirty="0">
                <a:solidFill>
                  <a:prstClr val="black"/>
                </a:solidFill>
              </a:rPr>
              <a:t> ) increased to $81 per ton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2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solidFill>
                  <a:prstClr val="black"/>
                </a:solidFill>
              </a:rPr>
              <a:t>Fee for HAPs increased to $250 per ton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700" dirty="0">
                <a:solidFill>
                  <a:prstClr val="black"/>
                </a:solidFill>
              </a:rPr>
              <a:t>Administrative compliance cost for enforcement actions added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Ø"/>
              <a:defRPr/>
            </a:pPr>
            <a:r>
              <a:rPr lang="en-US" sz="1700" dirty="0">
                <a:solidFill>
                  <a:prstClr val="black"/>
                </a:solidFill>
              </a:rPr>
              <a:t>Electronic payment option added to regulation</a:t>
            </a:r>
          </a:p>
        </p:txBody>
      </p:sp>
      <p:sp>
        <p:nvSpPr>
          <p:cNvPr id="11268" name="Title 3">
            <a:extLst>
              <a:ext uri="{FF2B5EF4-FFF2-40B4-BE49-F238E27FC236}">
                <a16:creationId xmlns:a16="http://schemas.microsoft.com/office/drawing/2014/main" id="{042DC8CD-CDE8-202B-ADAD-AD7BDCD1C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3338"/>
            <a:ext cx="7848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Proposed Changes to Regulations</a:t>
            </a:r>
          </a:p>
        </p:txBody>
      </p:sp>
    </p:spTree>
    <p:extLst>
      <p:ext uri="{BB962C8B-B14F-4D97-AF65-F5344CB8AC3E}">
        <p14:creationId xmlns:p14="http://schemas.microsoft.com/office/powerpoint/2010/main" val="14989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91886CC-DD4E-5DCA-8161-54285F86B5B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9883351"/>
              </p:ext>
            </p:extLst>
          </p:nvPr>
        </p:nvGraphicFramePr>
        <p:xfrm>
          <a:off x="612775" y="1447800"/>
          <a:ext cx="8153396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49">
                  <a:extLst>
                    <a:ext uri="{9D8B030D-6E8A-4147-A177-3AD203B41FA5}">
                      <a16:colId xmlns:a16="http://schemas.microsoft.com/office/drawing/2014/main" val="1880265533"/>
                    </a:ext>
                  </a:extLst>
                </a:gridCol>
                <a:gridCol w="2038349">
                  <a:extLst>
                    <a:ext uri="{9D8B030D-6E8A-4147-A177-3AD203B41FA5}">
                      <a16:colId xmlns:a16="http://schemas.microsoft.com/office/drawing/2014/main" val="858152396"/>
                    </a:ext>
                  </a:extLst>
                </a:gridCol>
                <a:gridCol w="2038349">
                  <a:extLst>
                    <a:ext uri="{9D8B030D-6E8A-4147-A177-3AD203B41FA5}">
                      <a16:colId xmlns:a16="http://schemas.microsoft.com/office/drawing/2014/main" val="1952985497"/>
                    </a:ext>
                  </a:extLst>
                </a:gridCol>
                <a:gridCol w="2038349">
                  <a:extLst>
                    <a:ext uri="{9D8B030D-6E8A-4147-A177-3AD203B41FA5}">
                      <a16:colId xmlns:a16="http://schemas.microsoft.com/office/drawing/2014/main" val="3915057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Type of facility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Type of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Current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Proposed Fee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22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Regular NSR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Air dispersion modeling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$7,650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$15,300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966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GCP-O&amp;G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408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Other (construction industry) GCPs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530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Notice of Intent (NOI)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Application filing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7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All other types of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Application filing fee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$2,000 filing fee credited against total permit app fee, so no net change in total cost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78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Title V fee pollutant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+mn-ea"/>
                          <a:cs typeface="+mn-cs"/>
                        </a:rPr>
                        <a:t>Annual fee per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$38.47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650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Title V HAP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/>
                          <a:ea typeface="+mn-ea"/>
                          <a:cs typeface="+mn-cs"/>
                        </a:rPr>
                        <a:t>Annual fee per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$244.51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5888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8B29E658-6239-1D6D-5FE4-5A9F88EC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Change to Fees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FC5CB-9B70-C717-5099-9327ABE55C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9F5B89-AE73-4BAA-92C9-1AC8FC83F5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1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A1553C-C0AA-8918-FA35-AA7349A8808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/>
              <a:t>The Petition and Statement of Reasons for the proposed changes to the fee regulations was filed with Environmental Improvement Board on 3/7/24 as EIB 24-12. </a:t>
            </a:r>
          </a:p>
          <a:p>
            <a:r>
              <a:rPr lang="en-US" sz="2700" dirty="0"/>
              <a:t>These documents are available on the webpage at </a:t>
            </a:r>
            <a:r>
              <a:rPr lang="en-US" sz="2700" dirty="0">
                <a:hlinkClick r:id="rId2"/>
              </a:rPr>
              <a:t>https://www.env.nm.gov/opf/docketed-matters</a:t>
            </a:r>
            <a:r>
              <a:rPr lang="en-US" sz="2700" dirty="0"/>
              <a:t>  under the EIB heading</a:t>
            </a:r>
          </a:p>
          <a:p>
            <a:r>
              <a:rPr lang="en-US" sz="2700" dirty="0"/>
              <a:t>On Friday 3/22/24, NMED will request a June hearing before the EIB. Other parties may participate in the hearing and submit Notices of Intent to present technical testimony.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E6F74C-14B0-1F0A-9306-E58C0D08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5E1EC-6206-917E-CFC6-5D160CCEEA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9F5B89-AE73-4BAA-92C9-1AC8FC83F5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00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MED Design Colors">
      <a:dk1>
        <a:sysClr val="windowText" lastClr="000000"/>
      </a:dk1>
      <a:lt1>
        <a:sysClr val="window" lastClr="FFFFFF"/>
      </a:lt1>
      <a:dk2>
        <a:srgbClr val="0D2345"/>
      </a:dk2>
      <a:lt2>
        <a:srgbClr val="F4F1E2"/>
      </a:lt2>
      <a:accent1>
        <a:srgbClr val="026773"/>
      </a:accent1>
      <a:accent2>
        <a:srgbClr val="718C55"/>
      </a:accent2>
      <a:accent3>
        <a:srgbClr val="FFA168"/>
      </a:accent3>
      <a:accent4>
        <a:srgbClr val="F4F1E2"/>
      </a:accent4>
      <a:accent5>
        <a:srgbClr val="0D2345"/>
      </a:accent5>
      <a:accent6>
        <a:srgbClr val="F1E1C0"/>
      </a:accent6>
      <a:hlink>
        <a:srgbClr val="FFA168"/>
      </a:hlink>
      <a:folHlink>
        <a:srgbClr val="FFA168"/>
      </a:folHlink>
    </a:clrScheme>
    <a:fontScheme name="NMED Brand Fonts">
      <a:majorFont>
        <a:latin typeface="Oswald Medium"/>
        <a:ea typeface=""/>
        <a:cs typeface=""/>
      </a:majorFont>
      <a:minorFont>
        <a:latin typeface="Lato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-07-19 - NMED Presentation Template (Draft)" id="{2FAA7889-A14C-4C87-9B85-BD629760180A}" vid="{7D590EC1-CAEB-4676-9B3E-B7A867842B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A1AB71CE26148B321B6AB482837C4" ma:contentTypeVersion="15" ma:contentTypeDescription="Create a new document." ma:contentTypeScope="" ma:versionID="56fa638c135a170d7e69d7e56f3570bf">
  <xsd:schema xmlns:xsd="http://www.w3.org/2001/XMLSchema" xmlns:xs="http://www.w3.org/2001/XMLSchema" xmlns:p="http://schemas.microsoft.com/office/2006/metadata/properties" xmlns:ns2="62efab60-6214-4f60-995d-1b032db7221e" xmlns:ns3="02ada1c2-cfef-460f-93e5-75d20582ee7a" targetNamespace="http://schemas.microsoft.com/office/2006/metadata/properties" ma:root="true" ma:fieldsID="7d581c070eaa49ee913bb1cffcdc93e4" ns2:_="" ns3:_="">
    <xsd:import namespace="62efab60-6214-4f60-995d-1b032db7221e"/>
    <xsd:import namespace="02ada1c2-cfef-460f-93e5-75d20582ee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fab60-6214-4f60-995d-1b032db72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fdcca1d-aa7a-4aa4-88bd-88f0d812d4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da1c2-cfef-460f-93e5-75d20582ee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26e24a1-5080-438b-9ef8-e8510647001e}" ma:internalName="TaxCatchAll" ma:showField="CatchAllData" ma:web="02ada1c2-cfef-460f-93e5-75d20582ee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ada1c2-cfef-460f-93e5-75d20582ee7a" xsi:nil="true"/>
    <lcf76f155ced4ddcb4097134ff3c332f xmlns="62efab60-6214-4f60-995d-1b032db7221e">
      <Terms xmlns="http://schemas.microsoft.com/office/infopath/2007/PartnerControls"/>
    </lcf76f155ced4ddcb4097134ff3c332f>
    <SharedWithUsers xmlns="02ada1c2-cfef-460f-93e5-75d20582ee7a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3FC5CC1-1404-4436-B445-B19F052783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efab60-6214-4f60-995d-1b032db7221e"/>
    <ds:schemaRef ds:uri="02ada1c2-cfef-460f-93e5-75d20582ee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1EA0F9-3252-4C51-98A1-24EDBFF169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513D42-04BA-4C4B-B9C6-8A355D28D8CB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2ada1c2-cfef-460f-93e5-75d20582ee7a"/>
    <ds:schemaRef ds:uri="62efab60-6214-4f60-995d-1b032db7221e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2023-07-19 - NMED Presentation Template (Draft)</Template>
  <TotalTime>1756</TotalTime>
  <Words>837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Lato</vt:lpstr>
      <vt:lpstr>Lato Medium</vt:lpstr>
      <vt:lpstr>Lato Semibold</vt:lpstr>
      <vt:lpstr>Oswald Medium</vt:lpstr>
      <vt:lpstr>Tw Cen MT</vt:lpstr>
      <vt:lpstr>Wingdings</vt:lpstr>
      <vt:lpstr>Wingdings 2</vt:lpstr>
      <vt:lpstr>Median</vt:lpstr>
      <vt:lpstr>New Mexico Environment Department</vt:lpstr>
      <vt:lpstr>Why Fee Increases are Needed</vt:lpstr>
      <vt:lpstr>GCP-Oil and Gas Applications</vt:lpstr>
      <vt:lpstr>Why Fee Increases are Needed</vt:lpstr>
      <vt:lpstr>Benefits of Increase in Fees</vt:lpstr>
      <vt:lpstr>Proposed Changes to Regulations</vt:lpstr>
      <vt:lpstr>Proposed Changes to Regulations</vt:lpstr>
      <vt:lpstr>Estimated Change to Fees</vt:lpstr>
      <vt:lpstr>Next Steps</vt:lpstr>
      <vt:lpstr>Questions and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Environment Department</dc:title>
  <dc:creator>Maez, Matthew, ENV</dc:creator>
  <cp:lastModifiedBy>Olson, Kirby, ENV</cp:lastModifiedBy>
  <cp:revision>24</cp:revision>
  <cp:lastPrinted>2016-07-14T23:53:29Z</cp:lastPrinted>
  <dcterms:created xsi:type="dcterms:W3CDTF">2023-07-19T17:09:46Z</dcterms:created>
  <dcterms:modified xsi:type="dcterms:W3CDTF">2024-04-04T15:36:19Z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0x010100CAEA1AB71CE26148B321B6AB482837C4</vt:lpwstr>
  </property>
  <property fmtid="{D5CDD505-2E9C-101B-9397-08002B2CF9AE}" pid="3" name="MediaServiceImageTags">
    <vt:lpwstr/>
  </property>
</Properties>
</file>