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57A5-D8AA-4EBA-8339-6A02F3A60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5E6BE7-D6DA-45FB-A767-6D9FC7A09F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831BBA-69AD-42F8-9A81-8F2D50EE68F9}"/>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60136AF4-3881-4068-AA0C-1DEB854D9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F88E6C-A415-401F-996D-C11FD05B1025}"/>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358232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FDF49-BCDC-48A4-9B21-BA4910859B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3E241B-EF33-462B-978F-2A1A16FF33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30B1ED-AAE2-4B6F-A658-397E2E839253}"/>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69D3FD1B-9E33-4D55-8AEB-5201C977C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33C6E6-CEDE-48B9-9234-4E1A8A2D2C75}"/>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1244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76C4E-B744-4ED6-A4D2-3526CE3D93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52218F-F707-48AD-9BAA-AC0C48ACFF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406A4-3C7D-4B76-91E4-4CF82C33F30F}"/>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6EC0EEB2-0FE8-4100-8535-9617906D6F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1E369-C8BE-4D7E-8D95-11D457F5B43A}"/>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132562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891E-B7FE-4E03-8F7B-4D8A939B98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C62041-0F8C-4951-AF54-513823A130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36A94-2624-4ACD-B967-3147AAA583A0}"/>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1F33802B-7CC6-41A3-97F2-7EE2B99C62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FAFC1D-C460-4774-BAE8-19DD898C7365}"/>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39414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4E602-5189-4EB8-B232-FDC6269C0D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BDD713-326E-46F4-AEBD-0FCFF592F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4BF0CA-BF39-44B1-BC62-AACA9B42E702}"/>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27AA1C71-F75C-4F3A-9667-8373D2A5CC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41BD5-FB59-4C1B-A3FC-21FCD4D8EB5C}"/>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124132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D805C-4F8B-4AFC-8941-CBD7AE5E9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0059F6-9C01-4FC8-A9B3-FF8B39B869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A24F55-62C3-4A28-98CC-9EF8330643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E86E90-51D8-4045-A7E8-D4BE2012A9DC}"/>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6" name="Footer Placeholder 5">
            <a:extLst>
              <a:ext uri="{FF2B5EF4-FFF2-40B4-BE49-F238E27FC236}">
                <a16:creationId xmlns:a16="http://schemas.microsoft.com/office/drawing/2014/main" id="{8548465A-1A80-48B6-B140-2729F79C2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7E5D3-5ECC-457F-B000-EE15FA6CF156}"/>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8088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6F51-934B-4D2E-8708-7B1A002F1C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A19176-59DD-41CC-80EE-669A7299E5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92B838-C5AA-4AC2-982B-65A7802CD8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71256-4016-4BBD-A77A-C6DF1471C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60E24D-0BB8-4827-80F7-2E798026CC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AF1524-1983-4087-BE5C-75818B8D1466}"/>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8" name="Footer Placeholder 7">
            <a:extLst>
              <a:ext uri="{FF2B5EF4-FFF2-40B4-BE49-F238E27FC236}">
                <a16:creationId xmlns:a16="http://schemas.microsoft.com/office/drawing/2014/main" id="{892414F5-EA47-4086-A897-BF113E6C20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EA9B47-3183-4082-91C4-989CA3A2D4CA}"/>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240652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1FDC-ED64-47B5-84FB-681E04D9FC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025C6B-F9BC-4D28-BD5C-B01EF10539AA}"/>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4" name="Footer Placeholder 3">
            <a:extLst>
              <a:ext uri="{FF2B5EF4-FFF2-40B4-BE49-F238E27FC236}">
                <a16:creationId xmlns:a16="http://schemas.microsoft.com/office/drawing/2014/main" id="{98C9304E-B0AA-4CBA-84D3-3F4FD11175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ABC13C-CFA2-42BB-8F1F-E2EDCD7DC0F0}"/>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28362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693A06-7DB9-4184-9B15-751D6C146032}"/>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3" name="Footer Placeholder 2">
            <a:extLst>
              <a:ext uri="{FF2B5EF4-FFF2-40B4-BE49-F238E27FC236}">
                <a16:creationId xmlns:a16="http://schemas.microsoft.com/office/drawing/2014/main" id="{8CA18CAA-978D-4355-A930-B09E4D53D1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C53466-E623-46CE-AA18-9E55CD861570}"/>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1432606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AE69-3638-45B4-9615-5FD375E75B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CE422D-2D6C-4DEF-9D7E-AF9C376500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3A63B3-E6E1-4DBD-9879-6A1009F1B5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39C871-C084-45D9-A4EE-5AE6EBDCAA8D}"/>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6" name="Footer Placeholder 5">
            <a:extLst>
              <a:ext uri="{FF2B5EF4-FFF2-40B4-BE49-F238E27FC236}">
                <a16:creationId xmlns:a16="http://schemas.microsoft.com/office/drawing/2014/main" id="{EC8539F2-711A-4E1D-BD9C-F5BA6EE4E4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203F14-4F2A-4D3B-ACF0-ED39D0569A86}"/>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2913226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C51CC-7156-4B41-AF62-D915BA46C3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FDD35C-176E-4206-93EA-E73D94C69F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D5A2CF-3418-49F4-B825-EEC9CE3F8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BCA108-57C7-46AA-B61E-47BE523679D3}"/>
              </a:ext>
            </a:extLst>
          </p:cNvPr>
          <p:cNvSpPr>
            <a:spLocks noGrp="1"/>
          </p:cNvSpPr>
          <p:nvPr>
            <p:ph type="dt" sz="half" idx="10"/>
          </p:nvPr>
        </p:nvSpPr>
        <p:spPr/>
        <p:txBody>
          <a:bodyPr/>
          <a:lstStyle/>
          <a:p>
            <a:fld id="{AFA45D98-0573-421F-990C-FAD78484BB9D}" type="datetimeFigureOut">
              <a:rPr lang="en-US" smtClean="0"/>
              <a:t>4/6/2023</a:t>
            </a:fld>
            <a:endParaRPr lang="en-US"/>
          </a:p>
        </p:txBody>
      </p:sp>
      <p:sp>
        <p:nvSpPr>
          <p:cNvPr id="6" name="Footer Placeholder 5">
            <a:extLst>
              <a:ext uri="{FF2B5EF4-FFF2-40B4-BE49-F238E27FC236}">
                <a16:creationId xmlns:a16="http://schemas.microsoft.com/office/drawing/2014/main" id="{1A40CF38-7C02-4344-999F-C3B1916338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60FB67-0C88-4C1A-8DAD-5C60AF834812}"/>
              </a:ext>
            </a:extLst>
          </p:cNvPr>
          <p:cNvSpPr>
            <a:spLocks noGrp="1"/>
          </p:cNvSpPr>
          <p:nvPr>
            <p:ph type="sldNum" sz="quarter" idx="12"/>
          </p:nvPr>
        </p:nvSpPr>
        <p:spPr/>
        <p:txBody>
          <a:bodyPr/>
          <a:lstStyle/>
          <a:p>
            <a:fld id="{2C4ECC77-58EE-4249-B2F8-67D02A710535}" type="slidenum">
              <a:rPr lang="en-US" smtClean="0"/>
              <a:t>‹#›</a:t>
            </a:fld>
            <a:endParaRPr lang="en-US"/>
          </a:p>
        </p:txBody>
      </p:sp>
    </p:spTree>
    <p:extLst>
      <p:ext uri="{BB962C8B-B14F-4D97-AF65-F5344CB8AC3E}">
        <p14:creationId xmlns:p14="http://schemas.microsoft.com/office/powerpoint/2010/main" val="235503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22B934-4E28-41AA-9F06-42ABE7789D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865091-9500-4BE6-BB64-6EF4DC5DE0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15F76-357B-41E4-BD9E-333180B342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45D98-0573-421F-990C-FAD78484BB9D}" type="datetimeFigureOut">
              <a:rPr lang="en-US" smtClean="0"/>
              <a:t>4/6/2023</a:t>
            </a:fld>
            <a:endParaRPr lang="en-US"/>
          </a:p>
        </p:txBody>
      </p:sp>
      <p:sp>
        <p:nvSpPr>
          <p:cNvPr id="5" name="Footer Placeholder 4">
            <a:extLst>
              <a:ext uri="{FF2B5EF4-FFF2-40B4-BE49-F238E27FC236}">
                <a16:creationId xmlns:a16="http://schemas.microsoft.com/office/drawing/2014/main" id="{7F2557B9-1E01-4E7A-96DA-F18D1F3A3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6BECF3-5D8E-48D5-8E2C-D99D0D6628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ECC77-58EE-4249-B2F8-67D02A710535}" type="slidenum">
              <a:rPr lang="en-US" smtClean="0"/>
              <a:t>‹#›</a:t>
            </a:fld>
            <a:endParaRPr lang="en-US"/>
          </a:p>
        </p:txBody>
      </p:sp>
    </p:spTree>
    <p:extLst>
      <p:ext uri="{BB962C8B-B14F-4D97-AF65-F5344CB8AC3E}">
        <p14:creationId xmlns:p14="http://schemas.microsoft.com/office/powerpoint/2010/main" val="81169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13B788-DDB1-8AFF-8E97-5851085F7865}"/>
              </a:ext>
            </a:extLst>
          </p:cNvPr>
          <p:cNvPicPr>
            <a:picLocks noChangeAspect="1"/>
          </p:cNvPicPr>
          <p:nvPr/>
        </p:nvPicPr>
        <p:blipFill rotWithShape="1">
          <a:blip r:embed="rId2">
            <a:extLst>
              <a:ext uri="{28A0092B-C50C-407E-A947-70E740481C1C}">
                <a14:useLocalDpi xmlns:a14="http://schemas.microsoft.com/office/drawing/2010/main" val="0"/>
              </a:ext>
            </a:extLst>
          </a:blip>
          <a:srcRect t="24699" r="14261" b="4660"/>
          <a:stretch/>
        </p:blipFill>
        <p:spPr>
          <a:xfrm rot="5400000">
            <a:off x="191965" y="394153"/>
            <a:ext cx="6603723" cy="6069694"/>
          </a:xfrm>
          <a:prstGeom prst="rect">
            <a:avLst/>
          </a:prstGeom>
        </p:spPr>
      </p:pic>
      <p:sp>
        <p:nvSpPr>
          <p:cNvPr id="4" name="TextBox 3">
            <a:extLst>
              <a:ext uri="{FF2B5EF4-FFF2-40B4-BE49-F238E27FC236}">
                <a16:creationId xmlns:a16="http://schemas.microsoft.com/office/drawing/2014/main" id="{6E78FEEE-07E0-4349-8BC2-AD5F80631599}"/>
              </a:ext>
            </a:extLst>
          </p:cNvPr>
          <p:cNvSpPr txBox="1"/>
          <p:nvPr/>
        </p:nvSpPr>
        <p:spPr>
          <a:xfrm>
            <a:off x="6576017" y="549821"/>
            <a:ext cx="5399964" cy="4570482"/>
          </a:xfrm>
          <a:prstGeom prst="rect">
            <a:avLst/>
          </a:prstGeom>
          <a:noFill/>
        </p:spPr>
        <p:txBody>
          <a:bodyPr wrap="square" rtlCol="0">
            <a:spAutoFit/>
          </a:bodyPr>
          <a:lstStyle/>
          <a:p>
            <a:r>
              <a:rPr lang="en-US" b="1" dirty="0"/>
              <a:t>Water Well Correlation Section:</a:t>
            </a:r>
          </a:p>
          <a:p>
            <a:endParaRPr lang="en-US" dirty="0"/>
          </a:p>
          <a:p>
            <a:r>
              <a:rPr lang="en-US" sz="1500" dirty="0"/>
              <a:t>This is a best-efforts correlation section to tie the Encino #1 (Gamma Ray to Surface), HPOC Eagle Springs 8 F #2M, and the Spradley water well.  </a:t>
            </a:r>
          </a:p>
          <a:p>
            <a:endParaRPr lang="en-US" sz="1500" dirty="0"/>
          </a:p>
          <a:p>
            <a:r>
              <a:rPr lang="en-US" sz="1500" dirty="0"/>
              <a:t>The hand drawn curve on Spradley water well is a approximated Gamma Ray curve that is based upon the rock type found at the correlative depth interval.</a:t>
            </a:r>
          </a:p>
          <a:p>
            <a:endParaRPr lang="en-US" sz="1500" dirty="0"/>
          </a:p>
          <a:p>
            <a:r>
              <a:rPr lang="en-US" sz="1500" dirty="0"/>
              <a:t>A 40’ thick Fruitland sand was found in the Spradley well.  No water was found in this sand.  The assumption has to be that the sand was either too tight to produce or was air filled. </a:t>
            </a:r>
          </a:p>
          <a:p>
            <a:endParaRPr lang="en-US" sz="1500" dirty="0"/>
          </a:p>
          <a:p>
            <a:r>
              <a:rPr lang="en-US" sz="1500" dirty="0">
                <a:solidFill>
                  <a:srgbClr val="FF0000"/>
                </a:solidFill>
              </a:rPr>
              <a:t>Appears that there is no water bearing sands above 300 ft. </a:t>
            </a:r>
          </a:p>
          <a:p>
            <a:endParaRPr lang="en-US" sz="1500" dirty="0"/>
          </a:p>
          <a:p>
            <a:r>
              <a:rPr lang="en-US" sz="1500" dirty="0"/>
              <a:t>All text can be clearly read by increasing the scale to 200%.  </a:t>
            </a:r>
          </a:p>
          <a:p>
            <a:endParaRPr lang="en-US" sz="1500" dirty="0"/>
          </a:p>
          <a:p>
            <a:r>
              <a:rPr lang="en-US" sz="1500" dirty="0"/>
              <a:t>W = Reported Water Entry with Rate</a:t>
            </a:r>
          </a:p>
        </p:txBody>
      </p:sp>
      <p:sp>
        <p:nvSpPr>
          <p:cNvPr id="2" name="TextBox 1">
            <a:extLst>
              <a:ext uri="{FF2B5EF4-FFF2-40B4-BE49-F238E27FC236}">
                <a16:creationId xmlns:a16="http://schemas.microsoft.com/office/drawing/2014/main" id="{FD74BDE4-5AB4-4DC4-8EC1-2BEEC62E9101}"/>
              </a:ext>
            </a:extLst>
          </p:cNvPr>
          <p:cNvSpPr txBox="1"/>
          <p:nvPr/>
        </p:nvSpPr>
        <p:spPr>
          <a:xfrm>
            <a:off x="3043451" y="520570"/>
            <a:ext cx="1801505" cy="369332"/>
          </a:xfrm>
          <a:prstGeom prst="rect">
            <a:avLst/>
          </a:prstGeom>
          <a:noFill/>
          <a:ln>
            <a:solidFill>
              <a:srgbClr val="C00000"/>
            </a:solidFill>
          </a:ln>
        </p:spPr>
        <p:txBody>
          <a:bodyPr wrap="square" rtlCol="0">
            <a:spAutoFit/>
          </a:bodyPr>
          <a:lstStyle/>
          <a:p>
            <a:r>
              <a:rPr lang="en-US" dirty="0"/>
              <a:t>Gamma Ray Logs</a:t>
            </a:r>
          </a:p>
        </p:txBody>
      </p:sp>
      <p:cxnSp>
        <p:nvCxnSpPr>
          <p:cNvPr id="10" name="Straight Arrow Connector 9">
            <a:extLst>
              <a:ext uri="{FF2B5EF4-FFF2-40B4-BE49-F238E27FC236}">
                <a16:creationId xmlns:a16="http://schemas.microsoft.com/office/drawing/2014/main" id="{EA08B3E6-B52D-4E4D-A75A-7BECB3853E2F}"/>
              </a:ext>
            </a:extLst>
          </p:cNvPr>
          <p:cNvCxnSpPr>
            <a:cxnSpLocks/>
          </p:cNvCxnSpPr>
          <p:nvPr/>
        </p:nvCxnSpPr>
        <p:spPr>
          <a:xfrm flipH="1">
            <a:off x="1351128" y="900752"/>
            <a:ext cx="2593075" cy="996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5316CCE-4147-4C91-813C-9551AC82BB67}"/>
              </a:ext>
            </a:extLst>
          </p:cNvPr>
          <p:cNvCxnSpPr>
            <a:cxnSpLocks/>
          </p:cNvCxnSpPr>
          <p:nvPr/>
        </p:nvCxnSpPr>
        <p:spPr>
          <a:xfrm flipH="1">
            <a:off x="2333090" y="889902"/>
            <a:ext cx="1611113" cy="2208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BDB7FA1-6933-4348-85E6-69C9C3E21BC6}"/>
              </a:ext>
            </a:extLst>
          </p:cNvPr>
          <p:cNvCxnSpPr>
            <a:cxnSpLocks/>
          </p:cNvCxnSpPr>
          <p:nvPr/>
        </p:nvCxnSpPr>
        <p:spPr>
          <a:xfrm flipH="1">
            <a:off x="3043451" y="900752"/>
            <a:ext cx="900752" cy="1759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F2953E6-CD03-4733-9A33-ECBD05FBBC2B}"/>
              </a:ext>
            </a:extLst>
          </p:cNvPr>
          <p:cNvCxnSpPr>
            <a:cxnSpLocks/>
          </p:cNvCxnSpPr>
          <p:nvPr/>
        </p:nvCxnSpPr>
        <p:spPr>
          <a:xfrm>
            <a:off x="3944203" y="900752"/>
            <a:ext cx="395785" cy="636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9555A10-337E-4022-803E-15D1DB20EF11}"/>
              </a:ext>
            </a:extLst>
          </p:cNvPr>
          <p:cNvSpPr txBox="1"/>
          <p:nvPr/>
        </p:nvSpPr>
        <p:spPr>
          <a:xfrm>
            <a:off x="3944204" y="6245324"/>
            <a:ext cx="1460304" cy="369332"/>
          </a:xfrm>
          <a:prstGeom prst="rect">
            <a:avLst/>
          </a:prstGeom>
          <a:noFill/>
          <a:ln>
            <a:solidFill>
              <a:srgbClr val="C00000"/>
            </a:solidFill>
          </a:ln>
        </p:spPr>
        <p:txBody>
          <a:bodyPr wrap="square" rtlCol="0">
            <a:spAutoFit/>
          </a:bodyPr>
          <a:lstStyle/>
          <a:p>
            <a:r>
              <a:rPr lang="en-US" dirty="0"/>
              <a:t>Porosity Logs</a:t>
            </a:r>
          </a:p>
        </p:txBody>
      </p:sp>
      <p:cxnSp>
        <p:nvCxnSpPr>
          <p:cNvPr id="23" name="Straight Arrow Connector 22">
            <a:extLst>
              <a:ext uri="{FF2B5EF4-FFF2-40B4-BE49-F238E27FC236}">
                <a16:creationId xmlns:a16="http://schemas.microsoft.com/office/drawing/2014/main" id="{E0BE7DEB-EE1B-4DB2-BB32-5F8DD659287A}"/>
              </a:ext>
            </a:extLst>
          </p:cNvPr>
          <p:cNvCxnSpPr/>
          <p:nvPr/>
        </p:nvCxnSpPr>
        <p:spPr>
          <a:xfrm flipH="1">
            <a:off x="4831307" y="6237027"/>
            <a:ext cx="136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11E8886-1AC3-43D7-84FD-8A379D5D954D}"/>
              </a:ext>
            </a:extLst>
          </p:cNvPr>
          <p:cNvCxnSpPr>
            <a:cxnSpLocks/>
            <a:stCxn id="21" idx="0"/>
          </p:cNvCxnSpPr>
          <p:nvPr/>
        </p:nvCxnSpPr>
        <p:spPr>
          <a:xfrm flipH="1" flipV="1">
            <a:off x="3493827" y="4762500"/>
            <a:ext cx="1180529" cy="1482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DDDFB43-42C4-41DB-891D-E9EDE1876868}"/>
              </a:ext>
            </a:extLst>
          </p:cNvPr>
          <p:cNvCxnSpPr>
            <a:cxnSpLocks/>
            <a:stCxn id="21" idx="0"/>
          </p:cNvCxnSpPr>
          <p:nvPr/>
        </p:nvCxnSpPr>
        <p:spPr>
          <a:xfrm flipH="1" flipV="1">
            <a:off x="1733550" y="5003800"/>
            <a:ext cx="2940806" cy="1241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6F7843D-22B6-42C4-A92F-5500380455B7}"/>
              </a:ext>
            </a:extLst>
          </p:cNvPr>
          <p:cNvCxnSpPr>
            <a:cxnSpLocks/>
            <a:stCxn id="21" idx="0"/>
          </p:cNvCxnSpPr>
          <p:nvPr/>
        </p:nvCxnSpPr>
        <p:spPr>
          <a:xfrm flipH="1" flipV="1">
            <a:off x="2792398" y="4858467"/>
            <a:ext cx="1881958" cy="138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7D95746F-0620-423C-A1FF-5AD65987EA95}"/>
              </a:ext>
            </a:extLst>
          </p:cNvPr>
          <p:cNvSpPr/>
          <p:nvPr/>
        </p:nvSpPr>
        <p:spPr>
          <a:xfrm>
            <a:off x="2104697" y="5003800"/>
            <a:ext cx="3864303" cy="60324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8FE67668-977D-4094-AB4A-D3B81DAD8472}"/>
              </a:ext>
            </a:extLst>
          </p:cNvPr>
          <p:cNvSpPr/>
          <p:nvPr/>
        </p:nvSpPr>
        <p:spPr>
          <a:xfrm>
            <a:off x="1248866" y="5568891"/>
            <a:ext cx="2470150" cy="22382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A94CF4D5-9FB9-4214-A471-8409A0F05CA1}"/>
              </a:ext>
            </a:extLst>
          </p:cNvPr>
          <p:cNvSpPr/>
          <p:nvPr/>
        </p:nvSpPr>
        <p:spPr>
          <a:xfrm>
            <a:off x="1248866" y="4427600"/>
            <a:ext cx="2470150" cy="22382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64A883-CD59-443E-BC46-58264B7CF50A}"/>
              </a:ext>
            </a:extLst>
          </p:cNvPr>
          <p:cNvSpPr/>
          <p:nvPr/>
        </p:nvSpPr>
        <p:spPr>
          <a:xfrm>
            <a:off x="1206494" y="3569043"/>
            <a:ext cx="4762506" cy="60324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3400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142</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Nkhan2</dc:creator>
  <cp:lastModifiedBy>Murphy, Kathleen, ENV</cp:lastModifiedBy>
  <cp:revision>10</cp:revision>
  <dcterms:created xsi:type="dcterms:W3CDTF">2023-04-04T20:04:35Z</dcterms:created>
  <dcterms:modified xsi:type="dcterms:W3CDTF">2023-04-06T14:15:33Z</dcterms:modified>
</cp:coreProperties>
</file>