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omments/modernComment_2A5_9C57D27E.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0"/>
  </p:notesMasterIdLst>
  <p:sldIdLst>
    <p:sldId id="613" r:id="rId5"/>
    <p:sldId id="678" r:id="rId6"/>
    <p:sldId id="676" r:id="rId7"/>
    <p:sldId id="673" r:id="rId8"/>
    <p:sldId id="656" r:id="rId9"/>
    <p:sldId id="658" r:id="rId10"/>
    <p:sldId id="655" r:id="rId11"/>
    <p:sldId id="674" r:id="rId12"/>
    <p:sldId id="633" r:id="rId13"/>
    <p:sldId id="675" r:id="rId14"/>
    <p:sldId id="672" r:id="rId15"/>
    <p:sldId id="671" r:id="rId16"/>
    <p:sldId id="677" r:id="rId17"/>
    <p:sldId id="679" r:id="rId18"/>
    <p:sldId id="666" r:id="rId19"/>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C0AD310-ABA5-51D5-FF21-5EBBC4E6EB43}" name="Bahar, Dana, ENV" initials="BE" userId="S::dana.bahar@env.nm.gov::da9ffe80-6c9a-4469-be97-fc615f76d151" providerId="AD"/>
  <p188:author id="{EF97D011-7F4B-4710-ABD0-EAE12A7450A1}" name="Rodriguez, Santiago, ENV" initials="RE" userId="S::santiago.rodriguez1@env.nm.gov::d6d7007e-0af8-4c46-ab5e-806d311a1a7c" providerId="AD"/>
  <p188:author id="{00772371-A4CA-0B1E-EE6C-F88D35D77F2A}" name="Estrada, George, ENV" initials="EE" userId="S::george.estrada@env.nm.gov::d10daec0-e018-4b4d-b19f-4981a2cda9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1E2"/>
    <a:srgbClr val="F1E1C0"/>
    <a:srgbClr val="FEFAC9"/>
    <a:srgbClr val="0D2345"/>
    <a:srgbClr val="026773"/>
    <a:srgbClr val="718C55"/>
    <a:srgbClr val="6297E6"/>
    <a:srgbClr val="1997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9FDEBE-907C-4287-A198-9CA3519A29CC}" v="2" vWet="4" dt="2023-12-12T22:33:31.841"/>
    <p1510:client id="{7481A42B-7152-E171-BA2A-22A0FE452DDD}" v="104" dt="2023-12-13T00:18:42.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12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omments/modernComment_2A5_9C57D27E.xml><?xml version="1.0" encoding="utf-8"?>
<p188:cmLst xmlns:a="http://schemas.openxmlformats.org/drawingml/2006/main" xmlns:r="http://schemas.openxmlformats.org/officeDocument/2006/relationships" xmlns:p188="http://schemas.microsoft.com/office/powerpoint/2018/8/main">
  <p188:cm id="{16533F03-6BDA-4062-A6FA-B6F24FE1B320}" authorId="{EF97D011-7F4B-4710-ABD0-EAE12A7450A1}" status="resolved" created="2023-12-07T04:15:37.114" complete="100000">
    <ac:txMkLst xmlns:ac="http://schemas.microsoft.com/office/drawing/2013/main/command">
      <pc:docMk xmlns:pc="http://schemas.microsoft.com/office/powerpoint/2013/main/command"/>
      <pc:sldMk xmlns:pc="http://schemas.microsoft.com/office/powerpoint/2013/main/command" cId="2623001214" sldId="677"/>
      <ac:spMk id="2" creationId="{C587BBDB-65B2-01BB-E8C4-A6DFD4E9302E}"/>
      <ac:txMk cp="240">
        <ac:context len="512" hash="2992033473"/>
      </ac:txMk>
    </ac:txMkLst>
    <p188:pos x="7213600" y="2915920"/>
    <p188:replyLst>
      <p188:reply id="{F8402CB0-D3CA-4890-B798-3D8F86E0960B}" authorId="{00772371-A4CA-0B1E-EE6C-F88D35D77F2A}" created="2023-12-07T05:09:58.610">
        <p188:txBody>
          <a:bodyPr/>
          <a:lstStyle/>
          <a:p>
            <a:r>
              <a:rPr lang="en-US"/>
              <a:t>[@Rodriguez, Santiago, ENV] this is correct!</a:t>
            </a:r>
          </a:p>
        </p188:txBody>
      </p188:reply>
    </p188:replyLst>
    <p188:txBody>
      <a:bodyPr/>
      <a:lstStyle/>
      <a:p>
        <a:r>
          <a:rPr lang="en-US"/>
          <a:t>This was copied directly from the regulations. I am happy to change based on Jorge's guidance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512878A-C084-3468-043E-4BECAF94E32D}"/>
              </a:ext>
            </a:extLst>
          </p:cNvPr>
          <p:cNvSpPr>
            <a:spLocks noGrp="1"/>
          </p:cNvSpPr>
          <p:nvPr>
            <p:ph type="hdr" sz="quarter"/>
          </p:nvPr>
        </p:nvSpPr>
        <p:spPr>
          <a:xfrm>
            <a:off x="0" y="0"/>
            <a:ext cx="3043238" cy="465138"/>
          </a:xfrm>
          <a:prstGeom prst="rect">
            <a:avLst/>
          </a:prstGeom>
        </p:spPr>
        <p:txBody>
          <a:bodyPr vert="horz" lIns="93315" tIns="46657" rIns="93315" bIns="46657"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9396DF8-B72F-CD9E-D363-BE9036EE4C93}"/>
              </a:ext>
            </a:extLst>
          </p:cNvPr>
          <p:cNvSpPr>
            <a:spLocks noGrp="1"/>
          </p:cNvSpPr>
          <p:nvPr>
            <p:ph type="dt" idx="1"/>
          </p:nvPr>
        </p:nvSpPr>
        <p:spPr>
          <a:xfrm>
            <a:off x="3978275" y="0"/>
            <a:ext cx="3043238" cy="465138"/>
          </a:xfrm>
          <a:prstGeom prst="rect">
            <a:avLst/>
          </a:prstGeom>
        </p:spPr>
        <p:txBody>
          <a:bodyPr vert="horz" lIns="93315" tIns="46657" rIns="93315" bIns="46657" rtlCol="0"/>
          <a:lstStyle>
            <a:lvl1pPr algn="r" eaLnBrk="1" fontAlgn="auto" hangingPunct="1">
              <a:spcBef>
                <a:spcPts val="0"/>
              </a:spcBef>
              <a:spcAft>
                <a:spcPts val="0"/>
              </a:spcAft>
              <a:defRPr sz="1200">
                <a:latin typeface="+mn-lt"/>
              </a:defRPr>
            </a:lvl1pPr>
          </a:lstStyle>
          <a:p>
            <a:pPr>
              <a:defRPr/>
            </a:pPr>
            <a:fld id="{A182BA1E-096E-41DD-8C4D-65F84BE82BA8}" type="datetimeFigureOut">
              <a:rPr lang="en-US"/>
              <a:pPr>
                <a:defRPr/>
              </a:pPr>
              <a:t>12/14/2023</a:t>
            </a:fld>
            <a:endParaRPr lang="en-US"/>
          </a:p>
        </p:txBody>
      </p:sp>
      <p:sp>
        <p:nvSpPr>
          <p:cNvPr id="4" name="Slide Image Placeholder 3">
            <a:extLst>
              <a:ext uri="{FF2B5EF4-FFF2-40B4-BE49-F238E27FC236}">
                <a16:creationId xmlns:a16="http://schemas.microsoft.com/office/drawing/2014/main" id="{720FE863-B5D1-329E-AC39-0D8958EEB148}"/>
              </a:ext>
            </a:extLst>
          </p:cNvPr>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5" tIns="46657" rIns="93315" bIns="46657" rtlCol="0" anchor="ctr"/>
          <a:lstStyle/>
          <a:p>
            <a:pPr lvl="0"/>
            <a:endParaRPr lang="en-US" noProof="0"/>
          </a:p>
        </p:txBody>
      </p:sp>
      <p:sp>
        <p:nvSpPr>
          <p:cNvPr id="5" name="Notes Placeholder 4">
            <a:extLst>
              <a:ext uri="{FF2B5EF4-FFF2-40B4-BE49-F238E27FC236}">
                <a16:creationId xmlns:a16="http://schemas.microsoft.com/office/drawing/2014/main" id="{1AFA15D4-49A6-69CF-9B2F-622F7BC869E1}"/>
              </a:ext>
            </a:extLst>
          </p:cNvPr>
          <p:cNvSpPr>
            <a:spLocks noGrp="1"/>
          </p:cNvSpPr>
          <p:nvPr>
            <p:ph type="body" sz="quarter" idx="3"/>
          </p:nvPr>
        </p:nvSpPr>
        <p:spPr>
          <a:xfrm>
            <a:off x="701675" y="4421188"/>
            <a:ext cx="5619750" cy="4189412"/>
          </a:xfrm>
          <a:prstGeom prst="rect">
            <a:avLst/>
          </a:prstGeom>
        </p:spPr>
        <p:txBody>
          <a:bodyPr vert="horz" lIns="93315" tIns="46657" rIns="93315" bIns="4665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020F249-F05A-5E63-A121-0720105D39E3}"/>
              </a:ext>
            </a:extLst>
          </p:cNvPr>
          <p:cNvSpPr>
            <a:spLocks noGrp="1"/>
          </p:cNvSpPr>
          <p:nvPr>
            <p:ph type="ftr" sz="quarter" idx="4"/>
          </p:nvPr>
        </p:nvSpPr>
        <p:spPr>
          <a:xfrm>
            <a:off x="0" y="8842375"/>
            <a:ext cx="3043238" cy="465138"/>
          </a:xfrm>
          <a:prstGeom prst="rect">
            <a:avLst/>
          </a:prstGeom>
        </p:spPr>
        <p:txBody>
          <a:bodyPr vert="horz" lIns="93315" tIns="46657" rIns="93315" bIns="46657"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C3D9804F-6DAB-DA45-B890-4837EBEC299D}"/>
              </a:ext>
            </a:extLst>
          </p:cNvPr>
          <p:cNvSpPr>
            <a:spLocks noGrp="1"/>
          </p:cNvSpPr>
          <p:nvPr>
            <p:ph type="sldNum" sz="quarter" idx="5"/>
          </p:nvPr>
        </p:nvSpPr>
        <p:spPr>
          <a:xfrm>
            <a:off x="3978275" y="8842375"/>
            <a:ext cx="3043238" cy="465138"/>
          </a:xfrm>
          <a:prstGeom prst="rect">
            <a:avLst/>
          </a:prstGeom>
        </p:spPr>
        <p:txBody>
          <a:bodyPr vert="horz" lIns="93315" tIns="46657" rIns="93315" bIns="46657" rtlCol="0" anchor="b"/>
          <a:lstStyle>
            <a:lvl1pPr algn="r" eaLnBrk="1" fontAlgn="auto" hangingPunct="1">
              <a:spcBef>
                <a:spcPts val="0"/>
              </a:spcBef>
              <a:spcAft>
                <a:spcPts val="0"/>
              </a:spcAft>
              <a:defRPr sz="1200">
                <a:latin typeface="+mn-lt"/>
              </a:defRPr>
            </a:lvl1pPr>
          </a:lstStyle>
          <a:p>
            <a:pPr>
              <a:defRPr/>
            </a:pPr>
            <a:fld id="{163E2925-B91B-491E-BFF2-D2FA1B5BA31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3000" y="152400"/>
            <a:ext cx="7772400" cy="838200"/>
          </a:xfrm>
        </p:spPr>
        <p:txBody>
          <a:bodyPr/>
          <a:lstStyle>
            <a:lvl1pPr algn="l">
              <a:defRPr sz="3600">
                <a:solidFill>
                  <a:schemeClr val="bg1"/>
                </a:solidFill>
              </a:defRPr>
            </a:lvl1pPr>
          </a:lstStyle>
          <a:p>
            <a:r>
              <a:rPr lang="en-US" noProof="0"/>
              <a:t>New Mexico Environment Department</a:t>
            </a:r>
          </a:p>
        </p:txBody>
      </p:sp>
      <p:sp>
        <p:nvSpPr>
          <p:cNvPr id="12" name="Text Placeholder 17"/>
          <p:cNvSpPr>
            <a:spLocks noGrp="1"/>
          </p:cNvSpPr>
          <p:nvPr>
            <p:ph type="body" sz="quarter" idx="13" hasCustomPrompt="1"/>
          </p:nvPr>
        </p:nvSpPr>
        <p:spPr>
          <a:xfrm>
            <a:off x="1047255" y="1371600"/>
            <a:ext cx="7049489" cy="1537231"/>
          </a:xfrm>
          <a:prstGeom prst="rect">
            <a:avLst/>
          </a:prstGeom>
        </p:spPr>
        <p:txBody>
          <a:bodyPr>
            <a:noAutofit/>
          </a:bodyPr>
          <a:lstStyle>
            <a:lvl1pPr marL="0" indent="0" algn="r">
              <a:spcBef>
                <a:spcPts val="0"/>
              </a:spcBef>
              <a:buNone/>
              <a:defRPr sz="2400">
                <a:solidFill>
                  <a:schemeClr val="bg1"/>
                </a:solidFill>
              </a:defRPr>
            </a:lvl1pPr>
            <a:lvl2pPr>
              <a:defRPr sz="1350"/>
            </a:lvl2pPr>
            <a:lvl3pPr>
              <a:defRPr sz="1350"/>
            </a:lvl3pPr>
            <a:lvl4pPr>
              <a:defRPr sz="1350"/>
            </a:lvl4pPr>
            <a:lvl5pPr>
              <a:defRPr sz="1350"/>
            </a:lvl5pPr>
          </a:lstStyle>
          <a:p>
            <a:pPr lvl="0"/>
            <a:r>
              <a:rPr lang="en-US" noProof="0"/>
              <a:t>Presentation Title</a:t>
            </a:r>
          </a:p>
          <a:p>
            <a:pPr lvl="0"/>
            <a:r>
              <a:rPr lang="en-US" noProof="0"/>
              <a:t>Presenter Name(s), Title(s)</a:t>
            </a:r>
          </a:p>
          <a:p>
            <a:pPr lvl="0"/>
            <a:r>
              <a:rPr lang="en-US" noProof="0"/>
              <a:t>Presentation Date</a:t>
            </a:r>
          </a:p>
        </p:txBody>
      </p:sp>
    </p:spTree>
    <p:extLst>
      <p:ext uri="{BB962C8B-B14F-4D97-AF65-F5344CB8AC3E}">
        <p14:creationId xmlns:p14="http://schemas.microsoft.com/office/powerpoint/2010/main" val="232510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Title Placeholder 21"/>
          <p:cNvSpPr>
            <a:spLocks noGrp="1"/>
          </p:cNvSpPr>
          <p:nvPr>
            <p:ph type="title"/>
          </p:nvPr>
        </p:nvSpPr>
        <p:spPr>
          <a:xfrm>
            <a:off x="1143000" y="76200"/>
            <a:ext cx="7848600" cy="990600"/>
          </a:xfrm>
          <a:prstGeom prst="rect">
            <a:avLst/>
          </a:prstGeom>
        </p:spPr>
        <p:txBody>
          <a:bodyPr>
            <a:normAutofit/>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976539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543AA1B-15A2-121E-365B-9B9024E7B1EE}"/>
              </a:ext>
            </a:extLst>
          </p:cNvPr>
          <p:cNvSpPr/>
          <p:nvPr/>
        </p:nvSpPr>
        <p:spPr bwMode="white">
          <a:xfrm>
            <a:off x="0" y="1524000"/>
            <a:ext cx="9144000" cy="1143000"/>
          </a:xfrm>
          <a:prstGeom prst="rect">
            <a:avLst/>
          </a:prstGeom>
          <a:no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a:extLst>
              <a:ext uri="{FF2B5EF4-FFF2-40B4-BE49-F238E27FC236}">
                <a16:creationId xmlns:a16="http://schemas.microsoft.com/office/drawing/2014/main" id="{0FF81E21-DC6A-BFE2-FE03-328B5DB9513A}"/>
              </a:ext>
            </a:extLst>
          </p:cNvPr>
          <p:cNvSpPr/>
          <p:nvPr/>
        </p:nvSpPr>
        <p:spPr>
          <a:xfrm>
            <a:off x="0" y="1600200"/>
            <a:ext cx="1295400" cy="990600"/>
          </a:xfrm>
          <a:prstGeom prst="rect">
            <a:avLst/>
          </a:prstGeom>
          <a:solidFill>
            <a:srgbClr val="718C55"/>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a:prstGeom prst="rect">
            <a:avLst/>
          </a:prstGeom>
        </p:spPr>
        <p:txBody>
          <a:bodyPr/>
          <a:lstStyle>
            <a:lvl1pPr marL="0" indent="0">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a:solidFill>
            <a:srgbClr val="026773"/>
          </a:solidFill>
        </p:spPr>
        <p:txBody>
          <a:bodyPr/>
          <a:lstStyle>
            <a:lvl1pPr algn="l">
              <a:buNone/>
              <a:defRPr sz="4400" b="0" cap="none">
                <a:solidFill>
                  <a:srgbClr val="FFFFFF"/>
                </a:solidFill>
              </a:defRPr>
            </a:lvl1pPr>
          </a:lstStyle>
          <a:p>
            <a:r>
              <a:rPr lang="en-US"/>
              <a:t>Click to edit Master title style</a:t>
            </a:r>
          </a:p>
        </p:txBody>
      </p:sp>
      <p:sp>
        <p:nvSpPr>
          <p:cNvPr id="6" name="Slide Number Placeholder 12">
            <a:extLst>
              <a:ext uri="{FF2B5EF4-FFF2-40B4-BE49-F238E27FC236}">
                <a16:creationId xmlns:a16="http://schemas.microsoft.com/office/drawing/2014/main" id="{23249DAF-CC9A-4C4C-79E9-6A7190F7026B}"/>
              </a:ext>
            </a:extLst>
          </p:cNvPr>
          <p:cNvSpPr>
            <a:spLocks noGrp="1"/>
          </p:cNvSpPr>
          <p:nvPr>
            <p:ph type="sldNum" sz="quarter" idx="10"/>
          </p:nvPr>
        </p:nvSpPr>
        <p:spPr>
          <a:xfrm>
            <a:off x="0" y="1752600"/>
            <a:ext cx="1295400" cy="701675"/>
          </a:xfrm>
        </p:spPr>
        <p:txBody>
          <a:bodyPr/>
          <a:lstStyle>
            <a:lvl1pPr>
              <a:defRPr sz="2400">
                <a:solidFill>
                  <a:srgbClr val="FFFFFF"/>
                </a:solidFill>
                <a:latin typeface="Oswald Medium" panose="00000600000000000000" pitchFamily="50" charset="0"/>
              </a:defRPr>
            </a:lvl1pPr>
          </a:lstStyle>
          <a:p>
            <a:pPr>
              <a:defRPr/>
            </a:pPr>
            <a:r>
              <a:rPr lang="en-US"/>
              <a:t>#</a:t>
            </a:r>
          </a:p>
        </p:txBody>
      </p:sp>
      <p:sp>
        <p:nvSpPr>
          <p:cNvPr id="7" name="Slide Number Placeholder 5">
            <a:extLst>
              <a:ext uri="{FF2B5EF4-FFF2-40B4-BE49-F238E27FC236}">
                <a16:creationId xmlns:a16="http://schemas.microsoft.com/office/drawing/2014/main" id="{AEA62CA7-1C32-A29C-7B90-2C8B193EF818}"/>
              </a:ext>
            </a:extLst>
          </p:cNvPr>
          <p:cNvSpPr txBox="1">
            <a:spLocks/>
          </p:cNvSpPr>
          <p:nvPr userDrawn="1"/>
        </p:nvSpPr>
        <p:spPr>
          <a:xfrm>
            <a:off x="8610600" y="6537325"/>
            <a:ext cx="533400" cy="244475"/>
          </a:xfrm>
          <a:prstGeom prst="rect">
            <a:avLst/>
          </a:prstGeom>
        </p:spPr>
        <p:txBody>
          <a:bodyPr vert="horz" anchor="ctr" anchorCtr="0">
            <a:noAutofit/>
          </a:bodyPr>
          <a:lstStyle>
            <a:defPPr>
              <a:defRPr lang="en-US"/>
            </a:defPPr>
            <a:lvl1pPr algn="ctr" rtl="0" eaLnBrk="1" fontAlgn="auto" latinLnBrk="0" hangingPunct="1">
              <a:spcBef>
                <a:spcPts val="0"/>
              </a:spcBef>
              <a:spcAft>
                <a:spcPts val="0"/>
              </a:spcAft>
              <a:defRPr kumimoji="0" sz="1600" b="1" kern="1200">
                <a:solidFill>
                  <a:schemeClr val="tx1"/>
                </a:solidFill>
                <a:latin typeface="Calibri" panose="020F0502020204030204" pitchFamily="34" charset="0"/>
                <a:ea typeface="+mn-ea"/>
                <a:cs typeface="Lato Semibold" panose="020F0702020204030203" pitchFamily="34" charset="0"/>
              </a:defRPr>
            </a:lvl1pPr>
            <a:lvl2pPr marL="4572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2pPr>
            <a:lvl3pPr marL="9144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3pPr>
            <a:lvl4pPr marL="13716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4pPr>
            <a:lvl5pPr marL="1828800" algn="l" rtl="0" eaLnBrk="0" fontAlgn="base" hangingPunct="0">
              <a:spcBef>
                <a:spcPct val="0"/>
              </a:spcBef>
              <a:spcAft>
                <a:spcPct val="0"/>
              </a:spcAft>
              <a:defRPr kern="1200">
                <a:solidFill>
                  <a:schemeClr val="tx1"/>
                </a:solidFill>
                <a:latin typeface="Tw Cen MT" panose="020B0602020104020603" pitchFamily="34" charset="0"/>
                <a:ea typeface="+mn-ea"/>
                <a:cs typeface="+mn-cs"/>
              </a:defRPr>
            </a:lvl5pPr>
            <a:lvl6pPr marL="2286000" algn="l" defTabSz="914400" rtl="0" eaLnBrk="1" latinLnBrk="0" hangingPunct="1">
              <a:defRPr kern="1200">
                <a:solidFill>
                  <a:schemeClr val="tx1"/>
                </a:solidFill>
                <a:latin typeface="Tw Cen MT" panose="020B0602020104020603" pitchFamily="34" charset="0"/>
                <a:ea typeface="+mn-ea"/>
                <a:cs typeface="+mn-cs"/>
              </a:defRPr>
            </a:lvl6pPr>
            <a:lvl7pPr marL="2743200" algn="l" defTabSz="914400" rtl="0" eaLnBrk="1" latinLnBrk="0" hangingPunct="1">
              <a:defRPr kern="1200">
                <a:solidFill>
                  <a:schemeClr val="tx1"/>
                </a:solidFill>
                <a:latin typeface="Tw Cen MT" panose="020B0602020104020603" pitchFamily="34" charset="0"/>
                <a:ea typeface="+mn-ea"/>
                <a:cs typeface="+mn-cs"/>
              </a:defRPr>
            </a:lvl7pPr>
            <a:lvl8pPr marL="3200400" algn="l" defTabSz="914400" rtl="0" eaLnBrk="1" latinLnBrk="0" hangingPunct="1">
              <a:defRPr kern="1200">
                <a:solidFill>
                  <a:schemeClr val="tx1"/>
                </a:solidFill>
                <a:latin typeface="Tw Cen MT" panose="020B0602020104020603" pitchFamily="34" charset="0"/>
                <a:ea typeface="+mn-ea"/>
                <a:cs typeface="+mn-cs"/>
              </a:defRPr>
            </a:lvl8pPr>
            <a:lvl9pPr marL="3657600" algn="l" defTabSz="914400" rtl="0" eaLnBrk="1" latinLnBrk="0" hangingPunct="1">
              <a:defRPr kern="1200">
                <a:solidFill>
                  <a:schemeClr val="tx1"/>
                </a:solidFill>
                <a:latin typeface="Tw Cen MT" panose="020B0602020104020603" pitchFamily="34" charset="0"/>
                <a:ea typeface="+mn-ea"/>
                <a:cs typeface="+mn-cs"/>
              </a:defRPr>
            </a:lvl9pPr>
          </a:lstStyle>
          <a:p>
            <a:pPr>
              <a:defRPr/>
            </a:pPr>
            <a:fld id="{B29F5B89-AE73-4BAA-92C9-1AC8FC83F574}" type="slidenum">
              <a:rPr lang="en-US" smtClean="0"/>
              <a:pPr>
                <a:defRPr/>
              </a:pPr>
              <a:t>‹#›</a:t>
            </a:fld>
            <a:endParaRPr lang="en-US"/>
          </a:p>
        </p:txBody>
      </p:sp>
    </p:spTree>
    <p:extLst>
      <p:ext uri="{BB962C8B-B14F-4D97-AF65-F5344CB8AC3E}">
        <p14:creationId xmlns:p14="http://schemas.microsoft.com/office/powerpoint/2010/main" val="681802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
          </p:nvPr>
        </p:nvSpPr>
        <p:spPr>
          <a:xfrm>
            <a:off x="612648" y="1447800"/>
            <a:ext cx="8153400" cy="5105400"/>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Placeholder 21"/>
          <p:cNvSpPr>
            <a:spLocks noGrp="1"/>
          </p:cNvSpPr>
          <p:nvPr>
            <p:ph type="title"/>
          </p:nvPr>
        </p:nvSpPr>
        <p:spPr>
          <a:xfrm>
            <a:off x="1143000" y="152400"/>
            <a:ext cx="7848600" cy="871246"/>
          </a:xfrm>
          <a:prstGeom prst="rect">
            <a:avLst/>
          </a:prstGeom>
        </p:spPr>
        <p:txBody>
          <a:bodyPr>
            <a:normAutofit/>
          </a:bodyPr>
          <a:lstStyle/>
          <a:p>
            <a:r>
              <a:rPr lang="en-US"/>
              <a:t>Click to edit Master title style</a:t>
            </a:r>
          </a:p>
        </p:txBody>
      </p:sp>
      <p:sp>
        <p:nvSpPr>
          <p:cNvPr id="2" name="Slide Number Placeholder 5">
            <a:extLst>
              <a:ext uri="{FF2B5EF4-FFF2-40B4-BE49-F238E27FC236}">
                <a16:creationId xmlns:a16="http://schemas.microsoft.com/office/drawing/2014/main" id="{34509DAA-020A-41FE-D4CF-E27DB9601F11}"/>
              </a:ext>
            </a:extLst>
          </p:cNvPr>
          <p:cNvSpPr>
            <a:spLocks noGrp="1"/>
          </p:cNvSpPr>
          <p:nvPr>
            <p:ph type="sldNum" sz="quarter" idx="10"/>
          </p:nvPr>
        </p:nvSpPr>
        <p:spPr/>
        <p:txBody>
          <a:bodyPr/>
          <a:lstStyle>
            <a:lvl1pPr>
              <a:defRPr sz="1600">
                <a:solidFill>
                  <a:schemeClr val="tx1"/>
                </a:solidFill>
                <a:latin typeface="Calibri" panose="020F0502020204030204" pitchFamily="34" charset="0"/>
              </a:defRPr>
            </a:lvl1pPr>
          </a:lstStyle>
          <a:p>
            <a:pPr>
              <a:defRPr/>
            </a:pPr>
            <a:fld id="{B29F5B89-AE73-4BAA-92C9-1AC8FC83F574}" type="slidenum">
              <a:rPr lang="en-US"/>
              <a:pPr>
                <a:defRPr/>
              </a:pPr>
              <a:t>‹#›</a:t>
            </a:fld>
            <a:endParaRPr lang="en-US"/>
          </a:p>
        </p:txBody>
      </p:sp>
    </p:spTree>
    <p:extLst>
      <p:ext uri="{BB962C8B-B14F-4D97-AF65-F5344CB8AC3E}">
        <p14:creationId xmlns:p14="http://schemas.microsoft.com/office/powerpoint/2010/main" val="235208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itle Placeholder 21"/>
          <p:cNvSpPr>
            <a:spLocks noGrp="1"/>
          </p:cNvSpPr>
          <p:nvPr>
            <p:ph type="title"/>
          </p:nvPr>
        </p:nvSpPr>
        <p:spPr>
          <a:xfrm>
            <a:off x="1143000" y="152400"/>
            <a:ext cx="7848600" cy="871246"/>
          </a:xfrm>
          <a:prstGeom prst="rect">
            <a:avLst/>
          </a:prstGeom>
        </p:spPr>
        <p:txBody>
          <a:bodyPr>
            <a:normAutofit/>
          </a:bodyPr>
          <a:lstStyle/>
          <a:p>
            <a:r>
              <a:rPr lang="en-US"/>
              <a:t>Click to edit Master title style</a:t>
            </a:r>
          </a:p>
        </p:txBody>
      </p:sp>
      <p:sp>
        <p:nvSpPr>
          <p:cNvPr id="4" name="Content Placeholder 7"/>
          <p:cNvSpPr>
            <a:spLocks noGrp="1"/>
          </p:cNvSpPr>
          <p:nvPr>
            <p:ph sz="quarter" idx="17"/>
          </p:nvPr>
        </p:nvSpPr>
        <p:spPr>
          <a:xfrm>
            <a:off x="412899" y="1599265"/>
            <a:ext cx="3532908" cy="4562302"/>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7"/>
          <p:cNvSpPr>
            <a:spLocks noGrp="1"/>
          </p:cNvSpPr>
          <p:nvPr>
            <p:ph sz="quarter" idx="18"/>
          </p:nvPr>
        </p:nvSpPr>
        <p:spPr>
          <a:xfrm>
            <a:off x="5198193" y="1599265"/>
            <a:ext cx="3532908" cy="4562302"/>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9">
            <a:extLst>
              <a:ext uri="{FF2B5EF4-FFF2-40B4-BE49-F238E27FC236}">
                <a16:creationId xmlns:a16="http://schemas.microsoft.com/office/drawing/2014/main" id="{8EDF449C-D81D-5582-974E-B0CF17A68EFF}"/>
              </a:ext>
            </a:extLst>
          </p:cNvPr>
          <p:cNvSpPr>
            <a:spLocks noGrp="1"/>
          </p:cNvSpPr>
          <p:nvPr>
            <p:ph type="sldNum" sz="quarter" idx="19"/>
          </p:nvPr>
        </p:nvSpPr>
        <p:spPr/>
        <p:txBody>
          <a:bodyPr rtlCol="0"/>
          <a:lstStyle>
            <a:lvl1pPr>
              <a:defRPr sz="1600"/>
            </a:lvl1pPr>
          </a:lstStyle>
          <a:p>
            <a:pPr>
              <a:defRPr/>
            </a:pPr>
            <a:fld id="{3D14B331-C8C3-4174-9750-65D5A819722F}" type="slidenum">
              <a:rPr lang="en-US"/>
              <a:pPr>
                <a:defRPr/>
              </a:pPr>
              <a:t>‹#›</a:t>
            </a:fld>
            <a:endParaRPr lang="en-US"/>
          </a:p>
        </p:txBody>
      </p:sp>
    </p:spTree>
    <p:extLst>
      <p:ext uri="{BB962C8B-B14F-4D97-AF65-F5344CB8AC3E}">
        <p14:creationId xmlns:p14="http://schemas.microsoft.com/office/powerpoint/2010/main" val="3651753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6" name="Text Placeholder 15"/>
          <p:cNvSpPr>
            <a:spLocks noGrp="1"/>
          </p:cNvSpPr>
          <p:nvPr>
            <p:ph type="body" sz="quarter" idx="1"/>
          </p:nvPr>
        </p:nvSpPr>
        <p:spPr>
          <a:xfrm>
            <a:off x="546980" y="1524000"/>
            <a:ext cx="3886200" cy="640080"/>
          </a:xfrm>
          <a:prstGeom prst="rect">
            <a:avLst/>
          </a:prstGeom>
          <a:solidFill>
            <a:srgbClr val="718C55"/>
          </a:solidFill>
          <a:ln>
            <a:noFill/>
          </a:ln>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737980" y="1524000"/>
            <a:ext cx="3886200" cy="640080"/>
          </a:xfrm>
          <a:prstGeom prst="rect">
            <a:avLst/>
          </a:prstGeom>
          <a:solidFill>
            <a:srgbClr val="0D2345"/>
          </a:solidFill>
          <a:ln>
            <a:noFill/>
          </a:ln>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8" name="Title Placeholder 21"/>
          <p:cNvSpPr>
            <a:spLocks noGrp="1"/>
          </p:cNvSpPr>
          <p:nvPr>
            <p:ph type="title"/>
          </p:nvPr>
        </p:nvSpPr>
        <p:spPr>
          <a:xfrm>
            <a:off x="1143000" y="152400"/>
            <a:ext cx="7848600" cy="871246"/>
          </a:xfrm>
          <a:prstGeom prst="rect">
            <a:avLst/>
          </a:prstGeom>
        </p:spPr>
        <p:txBody>
          <a:bodyPr>
            <a:normAutofit/>
          </a:bodyPr>
          <a:lstStyle/>
          <a:p>
            <a:r>
              <a:rPr lang="en-US"/>
              <a:t>Click to edit Master title style</a:t>
            </a:r>
          </a:p>
        </p:txBody>
      </p:sp>
      <p:sp>
        <p:nvSpPr>
          <p:cNvPr id="2" name="Content Placeholder 7"/>
          <p:cNvSpPr>
            <a:spLocks noGrp="1"/>
          </p:cNvSpPr>
          <p:nvPr>
            <p:ph sz="quarter" idx="17"/>
          </p:nvPr>
        </p:nvSpPr>
        <p:spPr>
          <a:xfrm>
            <a:off x="546980" y="2213956"/>
            <a:ext cx="3886200" cy="3577244"/>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7"/>
          <p:cNvSpPr>
            <a:spLocks noGrp="1"/>
          </p:cNvSpPr>
          <p:nvPr>
            <p:ph sz="quarter" idx="18"/>
          </p:nvPr>
        </p:nvSpPr>
        <p:spPr>
          <a:xfrm>
            <a:off x="4737980" y="2213956"/>
            <a:ext cx="3886200" cy="3577244"/>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11">
            <a:extLst>
              <a:ext uri="{FF2B5EF4-FFF2-40B4-BE49-F238E27FC236}">
                <a16:creationId xmlns:a16="http://schemas.microsoft.com/office/drawing/2014/main" id="{9661E3C2-5993-5593-0F04-AFB7A1426F93}"/>
              </a:ext>
            </a:extLst>
          </p:cNvPr>
          <p:cNvSpPr>
            <a:spLocks noGrp="1"/>
          </p:cNvSpPr>
          <p:nvPr>
            <p:ph type="sldNum" sz="quarter" idx="19"/>
          </p:nvPr>
        </p:nvSpPr>
        <p:spPr/>
        <p:txBody>
          <a:bodyPr rtlCol="0"/>
          <a:lstStyle>
            <a:lvl1pPr>
              <a:defRPr sz="1600"/>
            </a:lvl1pPr>
          </a:lstStyle>
          <a:p>
            <a:pPr>
              <a:defRPr/>
            </a:pPr>
            <a:fld id="{4484D1E7-4E03-4120-A586-48E4AB399A41}" type="slidenum">
              <a:rPr lang="en-US"/>
              <a:pPr>
                <a:defRPr/>
              </a:pPr>
              <a:t>‹#›</a:t>
            </a:fld>
            <a:endParaRPr lang="en-US"/>
          </a:p>
        </p:txBody>
      </p:sp>
    </p:spTree>
    <p:extLst>
      <p:ext uri="{BB962C8B-B14F-4D97-AF65-F5344CB8AC3E}">
        <p14:creationId xmlns:p14="http://schemas.microsoft.com/office/powerpoint/2010/main" val="286460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09600" y="1752600"/>
            <a:ext cx="1600200" cy="4419600"/>
          </a:xfrm>
          <a:prstGeom prst="rect">
            <a:avLst/>
          </a:prstGeom>
          <a:solidFill>
            <a:srgbClr val="0D2345"/>
          </a:solidFill>
          <a:ln w="50800" cap="sq" cmpd="dbl" algn="ctr">
            <a:no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atin typeface="Lato Semibold" panose="020F0702020204030203" pitchFamily="34" charset="0"/>
                <a:cs typeface="Lato Semibold" panose="020F0702020204030203" pitchFamily="34" charset="0"/>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6" name="Title Placeholder 21"/>
          <p:cNvSpPr>
            <a:spLocks noGrp="1"/>
          </p:cNvSpPr>
          <p:nvPr>
            <p:ph type="title"/>
          </p:nvPr>
        </p:nvSpPr>
        <p:spPr>
          <a:xfrm>
            <a:off x="1143000" y="152400"/>
            <a:ext cx="7848600" cy="871246"/>
          </a:xfrm>
          <a:prstGeom prst="rect">
            <a:avLst/>
          </a:prstGeom>
        </p:spPr>
        <p:txBody>
          <a:bodyPr>
            <a:normAutofit/>
          </a:bodyPr>
          <a:lstStyle/>
          <a:p>
            <a:r>
              <a:rPr lang="en-US"/>
              <a:t>Click to edit Master title style</a:t>
            </a:r>
          </a:p>
        </p:txBody>
      </p:sp>
      <p:sp>
        <p:nvSpPr>
          <p:cNvPr id="2" name="Content Placeholder 7"/>
          <p:cNvSpPr>
            <a:spLocks noGrp="1"/>
          </p:cNvSpPr>
          <p:nvPr>
            <p:ph sz="quarter" idx="17"/>
          </p:nvPr>
        </p:nvSpPr>
        <p:spPr>
          <a:xfrm>
            <a:off x="2362200" y="1752600"/>
            <a:ext cx="6400800" cy="4419600"/>
          </a:xfrm>
          <a:prstGeom prst="rect">
            <a:avLst/>
          </a:prstGeom>
        </p:spPr>
        <p:txBody>
          <a:bodyPr/>
          <a:lstStyle>
            <a:lvl1pPr>
              <a:buClr>
                <a:srgbClr val="0D2345"/>
              </a:buClr>
              <a:defRPr/>
            </a:lvl1pPr>
            <a:lvl2pPr>
              <a:buClr>
                <a:srgbClr val="026773"/>
              </a:buClr>
              <a:defRPr/>
            </a:lvl2pPr>
            <a:lvl3pPr>
              <a:buClr>
                <a:srgbClr val="718C55"/>
              </a:buClr>
              <a:defRPr/>
            </a:lvl3pPr>
            <a:lvl4pPr>
              <a:buClr>
                <a:srgbClr val="FFA168"/>
              </a:buClr>
              <a:defRPr/>
            </a:lvl4pPr>
            <a:lvl5pPr>
              <a:buClr>
                <a:srgbClr val="0D2345"/>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6">
            <a:extLst>
              <a:ext uri="{FF2B5EF4-FFF2-40B4-BE49-F238E27FC236}">
                <a16:creationId xmlns:a16="http://schemas.microsoft.com/office/drawing/2014/main" id="{3A44071C-AF5D-D4FD-4306-D8271092A4BB}"/>
              </a:ext>
            </a:extLst>
          </p:cNvPr>
          <p:cNvSpPr>
            <a:spLocks noGrp="1"/>
          </p:cNvSpPr>
          <p:nvPr>
            <p:ph type="sldNum" sz="quarter" idx="18"/>
          </p:nvPr>
        </p:nvSpPr>
        <p:spPr/>
        <p:txBody>
          <a:bodyPr/>
          <a:lstStyle>
            <a:lvl1pPr>
              <a:defRPr sz="1600">
                <a:solidFill>
                  <a:schemeClr val="tx1"/>
                </a:solidFill>
              </a:defRPr>
            </a:lvl1pPr>
          </a:lstStyle>
          <a:p>
            <a:pPr>
              <a:defRPr/>
            </a:pPr>
            <a:fld id="{15B70139-7108-4D29-ADD7-EAAF23BE6CC5}" type="slidenum">
              <a:rPr lang="en-US"/>
              <a:pPr>
                <a:defRPr/>
              </a:pPr>
              <a:t>‹#›</a:t>
            </a:fld>
            <a:endParaRPr lang="en-US"/>
          </a:p>
        </p:txBody>
      </p:sp>
    </p:spTree>
    <p:extLst>
      <p:ext uri="{BB962C8B-B14F-4D97-AF65-F5344CB8AC3E}">
        <p14:creationId xmlns:p14="http://schemas.microsoft.com/office/powerpoint/2010/main" val="1570196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4F1E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4B48287-6391-246B-CF8D-0461FF97393F}"/>
              </a:ext>
            </a:extLst>
          </p:cNvPr>
          <p:cNvSpPr/>
          <p:nvPr/>
        </p:nvSpPr>
        <p:spPr>
          <a:xfrm>
            <a:off x="0" y="0"/>
            <a:ext cx="9144000" cy="1143000"/>
          </a:xfrm>
          <a:prstGeom prst="rect">
            <a:avLst/>
          </a:prstGeom>
          <a:solidFill>
            <a:srgbClr val="026773"/>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7" name="Title Placeholder 21">
            <a:extLst>
              <a:ext uri="{FF2B5EF4-FFF2-40B4-BE49-F238E27FC236}">
                <a16:creationId xmlns:a16="http://schemas.microsoft.com/office/drawing/2014/main" id="{535AD94D-6232-B0E0-FB09-D85EEC8E3E34}"/>
              </a:ext>
            </a:extLst>
          </p:cNvPr>
          <p:cNvSpPr>
            <a:spLocks noGrp="1" noChangeArrowheads="1"/>
          </p:cNvSpPr>
          <p:nvPr>
            <p:ph type="title"/>
          </p:nvPr>
        </p:nvSpPr>
        <p:spPr bwMode="auto">
          <a:xfrm>
            <a:off x="1219200" y="1524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Text Placeholder 12">
            <a:extLst>
              <a:ext uri="{FF2B5EF4-FFF2-40B4-BE49-F238E27FC236}">
                <a16:creationId xmlns:a16="http://schemas.microsoft.com/office/drawing/2014/main" id="{208B5325-965B-A34C-A862-09E78185BA2D}"/>
              </a:ext>
            </a:extLst>
          </p:cNvPr>
          <p:cNvSpPr>
            <a:spLocks noGrp="1" noChangeArrowheads="1"/>
          </p:cNvSpPr>
          <p:nvPr>
            <p:ph type="body" idx="1"/>
          </p:nvPr>
        </p:nvSpPr>
        <p:spPr bwMode="auto">
          <a:xfrm>
            <a:off x="612775" y="1463675"/>
            <a:ext cx="8378825" cy="516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 name="Slide Number Placeholder 22">
            <a:extLst>
              <a:ext uri="{FF2B5EF4-FFF2-40B4-BE49-F238E27FC236}">
                <a16:creationId xmlns:a16="http://schemas.microsoft.com/office/drawing/2014/main" id="{CE8302CC-431E-D10D-886C-A5DD713AFAC9}"/>
              </a:ext>
            </a:extLst>
          </p:cNvPr>
          <p:cNvSpPr>
            <a:spLocks noGrp="1"/>
          </p:cNvSpPr>
          <p:nvPr>
            <p:ph type="sldNum" sz="quarter" idx="4"/>
          </p:nvPr>
        </p:nvSpPr>
        <p:spPr>
          <a:xfrm>
            <a:off x="8610600" y="6537325"/>
            <a:ext cx="533400" cy="244475"/>
          </a:xfrm>
          <a:prstGeom prst="rect">
            <a:avLst/>
          </a:prstGeom>
        </p:spPr>
        <p:txBody>
          <a:bodyPr vert="horz" anchor="ctr" anchorCtr="0">
            <a:noAutofit/>
          </a:bodyPr>
          <a:lstStyle>
            <a:lvl1pPr algn="ctr" eaLnBrk="1" fontAlgn="auto" latinLnBrk="0" hangingPunct="1">
              <a:spcBef>
                <a:spcPts val="0"/>
              </a:spcBef>
              <a:spcAft>
                <a:spcPts val="0"/>
              </a:spcAft>
              <a:defRPr kumimoji="0" sz="2000" b="1">
                <a:solidFill>
                  <a:schemeClr val="tx1"/>
                </a:solidFill>
                <a:latin typeface="Lato Semibold" panose="020F0702020204030203" pitchFamily="34" charset="0"/>
                <a:cs typeface="Lato Semibold" panose="020F0702020204030203" pitchFamily="34" charset="0"/>
              </a:defRPr>
            </a:lvl1pPr>
          </a:lstStyle>
          <a:p>
            <a:pPr>
              <a:defRPr/>
            </a:pPr>
            <a:fld id="{5CCCF42B-CA38-4E21-BF6E-450AF76DE727}" type="slidenum">
              <a:rPr lang="en-US"/>
              <a:pPr>
                <a:defRPr/>
              </a:pPr>
              <a:t>‹#›</a:t>
            </a:fld>
            <a:endParaRPr lang="en-US"/>
          </a:p>
        </p:txBody>
      </p:sp>
      <p:pic>
        <p:nvPicPr>
          <p:cNvPr id="1030" name="Picture 2" descr="A picture containing logo&#10;&#10;Description automatically generated">
            <a:extLst>
              <a:ext uri="{FF2B5EF4-FFF2-40B4-BE49-F238E27FC236}">
                <a16:creationId xmlns:a16="http://schemas.microsoft.com/office/drawing/2014/main" id="{3FECAB38-199C-CC95-30F4-22CF984BA06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 y="7620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Lst>
  <p:hf hdr="0" ftr="0"/>
  <p:txStyles>
    <p:titleStyle>
      <a:lvl1pPr algn="l" rtl="0" eaLnBrk="1" fontAlgn="base" hangingPunct="1">
        <a:spcBef>
          <a:spcPct val="0"/>
        </a:spcBef>
        <a:spcAft>
          <a:spcPct val="0"/>
        </a:spcAft>
        <a:defRPr sz="4800" kern="1200">
          <a:solidFill>
            <a:schemeClr val="bg1"/>
          </a:solidFill>
          <a:latin typeface="Oswald Medium" panose="00000600000000000000" pitchFamily="50" charset="0"/>
          <a:ea typeface="+mj-ea"/>
          <a:cs typeface="+mj-cs"/>
        </a:defRPr>
      </a:lvl1pPr>
      <a:lvl2pPr algn="l" rtl="0" eaLnBrk="1" fontAlgn="base" hangingPunct="1">
        <a:spcBef>
          <a:spcPct val="0"/>
        </a:spcBef>
        <a:spcAft>
          <a:spcPct val="0"/>
        </a:spcAft>
        <a:defRPr sz="4800">
          <a:solidFill>
            <a:schemeClr val="bg1"/>
          </a:solidFill>
          <a:latin typeface="Oswald Medium" panose="00000600000000000000" pitchFamily="50" charset="0"/>
        </a:defRPr>
      </a:lvl2pPr>
      <a:lvl3pPr algn="l" rtl="0" eaLnBrk="1" fontAlgn="base" hangingPunct="1">
        <a:spcBef>
          <a:spcPct val="0"/>
        </a:spcBef>
        <a:spcAft>
          <a:spcPct val="0"/>
        </a:spcAft>
        <a:defRPr sz="4800">
          <a:solidFill>
            <a:schemeClr val="bg1"/>
          </a:solidFill>
          <a:latin typeface="Oswald Medium" panose="00000600000000000000" pitchFamily="50" charset="0"/>
        </a:defRPr>
      </a:lvl3pPr>
      <a:lvl4pPr algn="l" rtl="0" eaLnBrk="1" fontAlgn="base" hangingPunct="1">
        <a:spcBef>
          <a:spcPct val="0"/>
        </a:spcBef>
        <a:spcAft>
          <a:spcPct val="0"/>
        </a:spcAft>
        <a:defRPr sz="4800">
          <a:solidFill>
            <a:schemeClr val="bg1"/>
          </a:solidFill>
          <a:latin typeface="Oswald Medium" panose="00000600000000000000" pitchFamily="50" charset="0"/>
        </a:defRPr>
      </a:lvl4pPr>
      <a:lvl5pPr algn="l" rtl="0" eaLnBrk="1" fontAlgn="base" hangingPunct="1">
        <a:spcBef>
          <a:spcPct val="0"/>
        </a:spcBef>
        <a:spcAft>
          <a:spcPct val="0"/>
        </a:spcAft>
        <a:defRPr sz="4800">
          <a:solidFill>
            <a:schemeClr val="bg1"/>
          </a:solidFill>
          <a:latin typeface="Oswald Medium" panose="00000600000000000000" pitchFamily="50" charset="0"/>
        </a:defRPr>
      </a:lvl5pPr>
      <a:lvl6pPr marL="457200" algn="l" rtl="0" eaLnBrk="1" fontAlgn="base" hangingPunct="1">
        <a:spcBef>
          <a:spcPct val="0"/>
        </a:spcBef>
        <a:spcAft>
          <a:spcPct val="0"/>
        </a:spcAft>
        <a:defRPr sz="4800">
          <a:solidFill>
            <a:schemeClr val="bg1"/>
          </a:solidFill>
          <a:latin typeface="Oswald Medium" panose="00000600000000000000" pitchFamily="50" charset="0"/>
        </a:defRPr>
      </a:lvl6pPr>
      <a:lvl7pPr marL="914400" algn="l" rtl="0" eaLnBrk="1" fontAlgn="base" hangingPunct="1">
        <a:spcBef>
          <a:spcPct val="0"/>
        </a:spcBef>
        <a:spcAft>
          <a:spcPct val="0"/>
        </a:spcAft>
        <a:defRPr sz="4800">
          <a:solidFill>
            <a:schemeClr val="bg1"/>
          </a:solidFill>
          <a:latin typeface="Oswald Medium" panose="00000600000000000000" pitchFamily="50" charset="0"/>
        </a:defRPr>
      </a:lvl7pPr>
      <a:lvl8pPr marL="1371600" algn="l" rtl="0" eaLnBrk="1" fontAlgn="base" hangingPunct="1">
        <a:spcBef>
          <a:spcPct val="0"/>
        </a:spcBef>
        <a:spcAft>
          <a:spcPct val="0"/>
        </a:spcAft>
        <a:defRPr sz="4800">
          <a:solidFill>
            <a:schemeClr val="bg1"/>
          </a:solidFill>
          <a:latin typeface="Oswald Medium" panose="00000600000000000000" pitchFamily="50" charset="0"/>
        </a:defRPr>
      </a:lvl8pPr>
      <a:lvl9pPr marL="1828800" algn="l" rtl="0" eaLnBrk="1" fontAlgn="base" hangingPunct="1">
        <a:spcBef>
          <a:spcPct val="0"/>
        </a:spcBef>
        <a:spcAft>
          <a:spcPct val="0"/>
        </a:spcAft>
        <a:defRPr sz="4800">
          <a:solidFill>
            <a:schemeClr val="bg1"/>
          </a:solidFill>
          <a:latin typeface="Oswald Medium" panose="00000600000000000000" pitchFamily="50" charset="0"/>
        </a:defRPr>
      </a:lvl9pPr>
    </p:titleStyle>
    <p:bodyStyle>
      <a:lvl1pPr marL="319088" indent="-319088" algn="l" rtl="0" eaLnBrk="1" fontAlgn="base" hangingPunct="1">
        <a:spcBef>
          <a:spcPts val="700"/>
        </a:spcBef>
        <a:spcAft>
          <a:spcPct val="0"/>
        </a:spcAft>
        <a:buClr>
          <a:srgbClr val="0D2345"/>
        </a:buClr>
        <a:buSzPct val="60000"/>
        <a:buFont typeface="Wingdings" panose="05000000000000000000" pitchFamily="2" charset="2"/>
        <a:buChar char=""/>
        <a:defRPr sz="2900" kern="1200">
          <a:solidFill>
            <a:schemeClr val="tx1"/>
          </a:solidFill>
          <a:latin typeface="Lato Semibold" panose="020F0702020204030203" pitchFamily="34" charset="0"/>
          <a:ea typeface="+mn-ea"/>
          <a:cs typeface="Lato Semibold" panose="020F0702020204030203" pitchFamily="34" charset="0"/>
        </a:defRPr>
      </a:lvl1pPr>
      <a:lvl2pPr marL="639763" indent="-273050" algn="l" rtl="0" eaLnBrk="1" fontAlgn="base" hangingPunct="1">
        <a:spcBef>
          <a:spcPts val="550"/>
        </a:spcBef>
        <a:spcAft>
          <a:spcPct val="0"/>
        </a:spcAft>
        <a:buClr>
          <a:srgbClr val="026773"/>
        </a:buClr>
        <a:buSzPct val="70000"/>
        <a:buFont typeface="Wingdings 2" panose="05020102010507070707" pitchFamily="18" charset="2"/>
        <a:buChar char=""/>
        <a:defRPr sz="2600" kern="1200">
          <a:solidFill>
            <a:schemeClr val="tx1"/>
          </a:solidFill>
          <a:latin typeface="Lato Medium" panose="020F0602020204030203" pitchFamily="34" charset="0"/>
          <a:ea typeface="+mn-ea"/>
          <a:cs typeface="Lato Medium" panose="020F0602020204030203" pitchFamily="34" charset="0"/>
        </a:defRPr>
      </a:lvl2pPr>
      <a:lvl3pPr marL="914400" indent="-228600" algn="l" rtl="0" eaLnBrk="1" fontAlgn="base" hangingPunct="1">
        <a:spcBef>
          <a:spcPts val="500"/>
        </a:spcBef>
        <a:spcAft>
          <a:spcPct val="0"/>
        </a:spcAft>
        <a:buClr>
          <a:srgbClr val="718C55"/>
        </a:buClr>
        <a:buSzPct val="75000"/>
        <a:buFont typeface="Wingdings" panose="05000000000000000000" pitchFamily="2" charset="2"/>
        <a:buChar char=""/>
        <a:defRPr sz="2300" kern="1200">
          <a:solidFill>
            <a:schemeClr val="tx1"/>
          </a:solidFill>
          <a:latin typeface="Lato Medium" panose="020F0602020204030203" pitchFamily="34" charset="0"/>
          <a:ea typeface="+mn-ea"/>
          <a:cs typeface="Lato Medium" panose="020F0602020204030203" pitchFamily="34" charset="0"/>
        </a:defRPr>
      </a:lvl3pPr>
      <a:lvl4pPr marL="1371600" indent="-228600" algn="l" rtl="0" eaLnBrk="1" fontAlgn="base" hangingPunct="1">
        <a:spcBef>
          <a:spcPts val="400"/>
        </a:spcBef>
        <a:spcAft>
          <a:spcPct val="0"/>
        </a:spcAft>
        <a:buClr>
          <a:srgbClr val="FFA168"/>
        </a:buClr>
        <a:buSzPct val="75000"/>
        <a:buFont typeface="Wingdings" panose="05000000000000000000" pitchFamily="2" charset="2"/>
        <a:buChar char=""/>
        <a:defRPr sz="2000" kern="1200">
          <a:solidFill>
            <a:schemeClr val="tx1"/>
          </a:solidFill>
          <a:latin typeface="Lato Medium" panose="020F0602020204030203" pitchFamily="34" charset="0"/>
          <a:ea typeface="+mn-ea"/>
          <a:cs typeface="Lato Medium" panose="020F0602020204030203" pitchFamily="34" charset="0"/>
        </a:defRPr>
      </a:lvl4pPr>
      <a:lvl5pPr marL="1828800" indent="-228600" algn="l" rtl="0" eaLnBrk="1" fontAlgn="base" hangingPunct="1">
        <a:spcBef>
          <a:spcPts val="400"/>
        </a:spcBef>
        <a:spcAft>
          <a:spcPct val="0"/>
        </a:spcAft>
        <a:buClr>
          <a:srgbClr val="0D2345"/>
        </a:buClr>
        <a:buSzPct val="65000"/>
        <a:buFont typeface="Wingdings" panose="05000000000000000000" pitchFamily="2" charset="2"/>
        <a:buChar char=""/>
        <a:defRPr sz="2000" kern="1200">
          <a:solidFill>
            <a:schemeClr val="tx1"/>
          </a:solidFill>
          <a:latin typeface="Lato Medium" panose="020F0602020204030203" pitchFamily="34" charset="0"/>
          <a:ea typeface="+mn-ea"/>
          <a:cs typeface="Lato Medium" panose="020F0602020204030203" pitchFamily="34" charset="0"/>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microsoft.com/office/2018/10/relationships/comments" Target="../comments/modernComment_2A5_9C57D27E.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mailto:michael.ortiz1@env.nm.gov" TargetMode="External"/><Relationship Id="rId2" Type="http://schemas.openxmlformats.org/officeDocument/2006/relationships/hyperlink" Target="mailto:santiago.rodriguez1@env.nm.gov"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www.env.nm.gov/rcb/public-notices-of-radioactive-materials-licensing-actions-and-rulemakings/"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mailto:Pamela.Jones@env.nm.gov" TargetMode="External"/><Relationship Id="rId2" Type="http://schemas.openxmlformats.org/officeDocument/2006/relationships/hyperlink" Target="https://nmed.commentinput.com/?id=48EQNGeVC"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5AA82FA7-2CB2-617D-DC17-CC9C3FD2E8AE}"/>
              </a:ext>
            </a:extLst>
          </p:cNvPr>
          <p:cNvSpPr>
            <a:spLocks noGrp="1" noChangeArrowheads="1"/>
          </p:cNvSpPr>
          <p:nvPr>
            <p:ph type="title"/>
          </p:nvPr>
        </p:nvSpPr>
        <p:spPr>
          <a:xfrm>
            <a:off x="1371600" y="207963"/>
            <a:ext cx="7772400" cy="782637"/>
          </a:xfrm>
        </p:spPr>
        <p:txBody>
          <a:bodyPr/>
          <a:lstStyle/>
          <a:p>
            <a:pPr eaLnBrk="1" hangingPunct="1"/>
            <a:r>
              <a:rPr lang="en-US" altLang="en-US">
                <a:latin typeface="Oswald Medium"/>
                <a:cs typeface="Calibri"/>
              </a:rPr>
              <a:t>New Mexico Environment Department</a:t>
            </a:r>
          </a:p>
        </p:txBody>
      </p:sp>
      <p:sp>
        <p:nvSpPr>
          <p:cNvPr id="10243" name="Text Placeholder 2">
            <a:extLst>
              <a:ext uri="{FF2B5EF4-FFF2-40B4-BE49-F238E27FC236}">
                <a16:creationId xmlns:a16="http://schemas.microsoft.com/office/drawing/2014/main" id="{2553D0CA-17D0-85C6-618A-F448794F6043}"/>
              </a:ext>
            </a:extLst>
          </p:cNvPr>
          <p:cNvSpPr>
            <a:spLocks noGrp="1" noChangeArrowheads="1"/>
          </p:cNvSpPr>
          <p:nvPr>
            <p:ph type="body" sz="quarter" idx="13"/>
          </p:nvPr>
        </p:nvSpPr>
        <p:spPr>
          <a:xfrm>
            <a:off x="2200405" y="1093940"/>
            <a:ext cx="6415001" cy="4793538"/>
          </a:xfrm>
        </p:spPr>
        <p:txBody>
          <a:bodyPr/>
          <a:lstStyle/>
          <a:p>
            <a:pPr algn="ctr">
              <a:spcBef>
                <a:spcPct val="0"/>
              </a:spcBef>
            </a:pPr>
            <a:endParaRPr lang="en-US" altLang="en-US" sz="2800" b="1">
              <a:latin typeface="Calibri"/>
              <a:cs typeface="Calibri"/>
            </a:endParaRPr>
          </a:p>
          <a:p>
            <a:pPr>
              <a:spcBef>
                <a:spcPct val="0"/>
              </a:spcBef>
            </a:pPr>
            <a:r>
              <a:rPr lang="en-US" altLang="en-US" sz="2000" b="1">
                <a:latin typeface="Lato Semibold"/>
                <a:ea typeface="Lato Semibold"/>
                <a:cs typeface="Calibri"/>
              </a:rPr>
              <a:t>Public Information Meeting on </a:t>
            </a:r>
          </a:p>
          <a:p>
            <a:pPr>
              <a:spcBef>
                <a:spcPct val="0"/>
              </a:spcBef>
            </a:pPr>
            <a:r>
              <a:rPr lang="en-US" altLang="en-US" sz="2000" b="1">
                <a:latin typeface="Lato Semibold"/>
                <a:ea typeface="Lato Semibold"/>
                <a:cs typeface="Calibri"/>
              </a:rPr>
              <a:t>Proposed changes to 20.3.16 NMAC</a:t>
            </a:r>
            <a:endParaRPr lang="en-US" sz="2000">
              <a:latin typeface="Lato Semibold"/>
              <a:ea typeface="Lato Semibold"/>
              <a:cs typeface="Calibri"/>
            </a:endParaRPr>
          </a:p>
          <a:p>
            <a:pPr>
              <a:spcBef>
                <a:spcPct val="0"/>
              </a:spcBef>
            </a:pPr>
            <a:r>
              <a:rPr lang="en-US" altLang="en-US" sz="2000" b="1">
                <a:latin typeface="Lato Semibold"/>
                <a:ea typeface="Lato Semibold"/>
                <a:cs typeface="Calibri"/>
              </a:rPr>
              <a:t>(Fees for Licensure of Radioactive Materials)</a:t>
            </a:r>
            <a:endParaRPr lang="en-US" altLang="en-US" sz="2000" b="1">
              <a:latin typeface="Lato Semibold"/>
              <a:ea typeface="Lato Semibold"/>
              <a:cs typeface="Calibri" panose="020F0502020204030204" pitchFamily="34" charset="0"/>
            </a:endParaRPr>
          </a:p>
          <a:p>
            <a:pPr>
              <a:spcBef>
                <a:spcPct val="0"/>
              </a:spcBef>
            </a:pPr>
            <a:endParaRPr lang="en-US" altLang="en-US" sz="2000" b="1">
              <a:latin typeface="Lato Semibold"/>
              <a:ea typeface="Lato Semibold"/>
              <a:cs typeface="Calibri" panose="020F0502020204030204" pitchFamily="34" charset="0"/>
            </a:endParaRPr>
          </a:p>
          <a:p>
            <a:pPr>
              <a:spcBef>
                <a:spcPct val="0"/>
              </a:spcBef>
            </a:pPr>
            <a:r>
              <a:rPr lang="en-US" altLang="en-US" sz="2000" b="1">
                <a:latin typeface="Lato Semibold"/>
                <a:ea typeface="Lato Semibold"/>
                <a:cs typeface="Calibri"/>
              </a:rPr>
              <a:t>Santiago Rodriguez, Bureau Chief</a:t>
            </a:r>
          </a:p>
          <a:p>
            <a:pPr>
              <a:spcBef>
                <a:spcPct val="0"/>
              </a:spcBef>
            </a:pPr>
            <a:r>
              <a:rPr lang="en-US" altLang="en-US" sz="2000" b="1">
                <a:latin typeface="Lato Semibold"/>
                <a:ea typeface="Lato Semibold"/>
                <a:cs typeface="Calibri"/>
              </a:rPr>
              <a:t>Radiation Control Bureau</a:t>
            </a:r>
          </a:p>
          <a:p>
            <a:pPr>
              <a:spcBef>
                <a:spcPct val="0"/>
              </a:spcBef>
            </a:pPr>
            <a:endParaRPr lang="en-US" altLang="en-US" sz="2000" b="1">
              <a:latin typeface="Lato Semibold"/>
              <a:ea typeface="Lato Semibold"/>
              <a:cs typeface="Calibri"/>
            </a:endParaRPr>
          </a:p>
          <a:p>
            <a:pPr>
              <a:spcBef>
                <a:spcPct val="0"/>
              </a:spcBef>
            </a:pPr>
            <a:r>
              <a:rPr lang="en-US" altLang="en-US" sz="2000" b="1">
                <a:latin typeface="Lato Semibold"/>
                <a:ea typeface="Lato Semibold"/>
                <a:cs typeface="Calibri"/>
              </a:rPr>
              <a:t>Michael Ortiz, Manager</a:t>
            </a:r>
          </a:p>
          <a:p>
            <a:pPr>
              <a:spcBef>
                <a:spcPct val="0"/>
              </a:spcBef>
            </a:pPr>
            <a:r>
              <a:rPr lang="en-US" altLang="en-US" sz="2000" b="1">
                <a:latin typeface="Lato Semibold"/>
                <a:ea typeface="Lato Semibold"/>
                <a:cs typeface="Calibri"/>
              </a:rPr>
              <a:t>Radiation Protection Program </a:t>
            </a:r>
          </a:p>
          <a:p>
            <a:pPr>
              <a:spcBef>
                <a:spcPct val="0"/>
              </a:spcBef>
            </a:pPr>
            <a:endParaRPr lang="en-US" altLang="en-US" sz="2000" b="1">
              <a:latin typeface="Lato Semibold"/>
              <a:ea typeface="Lato Semibold"/>
              <a:cs typeface="Calibri"/>
            </a:endParaRPr>
          </a:p>
          <a:p>
            <a:pPr eaLnBrk="1" hangingPunct="1">
              <a:spcBef>
                <a:spcPct val="0"/>
              </a:spcBef>
            </a:pPr>
            <a:r>
              <a:rPr lang="en-US" altLang="en-US" sz="2000" b="1">
                <a:latin typeface="Lato Semibold"/>
                <a:ea typeface="Lato Semibold"/>
                <a:cs typeface="Calibri"/>
              </a:rPr>
              <a:t>December 2023</a:t>
            </a:r>
            <a:endParaRPr lang="en-US" altLang="en-US" sz="2000">
              <a:latin typeface="Lato Semibold"/>
              <a:ea typeface="Lato Semibold"/>
              <a:cs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39294-B420-10EE-CC59-4A22ABF9DA7A}"/>
              </a:ext>
            </a:extLst>
          </p:cNvPr>
          <p:cNvSpPr>
            <a:spLocks noGrp="1"/>
          </p:cNvSpPr>
          <p:nvPr>
            <p:ph type="title"/>
          </p:nvPr>
        </p:nvSpPr>
        <p:spPr/>
        <p:txBody>
          <a:bodyPr>
            <a:normAutofit/>
          </a:bodyPr>
          <a:lstStyle/>
          <a:p>
            <a:r>
              <a:rPr lang="en-US" sz="4300">
                <a:latin typeface="Oswald Medium"/>
              </a:rPr>
              <a:t>Summary of New Fee Structure (3)</a:t>
            </a:r>
            <a:endParaRPr lang="en-US" sz="4300"/>
          </a:p>
        </p:txBody>
      </p:sp>
      <p:sp>
        <p:nvSpPr>
          <p:cNvPr id="3" name="Content Placeholder 2">
            <a:extLst>
              <a:ext uri="{FF2B5EF4-FFF2-40B4-BE49-F238E27FC236}">
                <a16:creationId xmlns:a16="http://schemas.microsoft.com/office/drawing/2014/main" id="{54AE7927-4DE3-6FB3-E023-83902269E6E9}"/>
              </a:ext>
            </a:extLst>
          </p:cNvPr>
          <p:cNvSpPr>
            <a:spLocks noGrp="1"/>
          </p:cNvSpPr>
          <p:nvPr>
            <p:ph sz="quarter" idx="17"/>
          </p:nvPr>
        </p:nvSpPr>
        <p:spPr>
          <a:xfrm>
            <a:off x="412899" y="1599265"/>
            <a:ext cx="8517797" cy="4562302"/>
          </a:xfrm>
        </p:spPr>
        <p:txBody>
          <a:bodyPr/>
          <a:lstStyle/>
          <a:p>
            <a:pPr marL="318770" indent="-318770"/>
            <a:r>
              <a:rPr lang="en-US">
                <a:latin typeface="Lato Semibold"/>
                <a:ea typeface="Lato Semibold"/>
                <a:cs typeface="Lato Semibold"/>
              </a:rPr>
              <a:t>Consistent with the NRC FY21 Fee Structure, the proposed rules add:</a:t>
            </a:r>
          </a:p>
          <a:p>
            <a:pPr marL="639445" lvl="1">
              <a:buFont typeface="Wingdings 2" panose="05000000000000000000" pitchFamily="2" charset="2"/>
              <a:buChar char=""/>
            </a:pPr>
            <a:r>
              <a:rPr lang="en-US">
                <a:latin typeface="Lato Semibold"/>
                <a:ea typeface="Lato Semibold"/>
                <a:cs typeface="Calibri"/>
              </a:rPr>
              <a:t>Application and renewal fees</a:t>
            </a:r>
          </a:p>
          <a:p>
            <a:pPr marL="639445" lvl="1">
              <a:buFont typeface="Wingdings 2" panose="05000000000000000000" pitchFamily="2" charset="2"/>
              <a:buChar char=""/>
            </a:pPr>
            <a:r>
              <a:rPr lang="en-US">
                <a:latin typeface="Lato Semibold"/>
                <a:ea typeface="Lato Semibold"/>
                <a:cs typeface="Calibri"/>
              </a:rPr>
              <a:t>Amendment fees</a:t>
            </a:r>
          </a:p>
          <a:p>
            <a:pPr marL="639445" lvl="1">
              <a:buFont typeface="Wingdings 2" panose="05000000000000000000" pitchFamily="2" charset="2"/>
              <a:buChar char=""/>
            </a:pPr>
            <a:r>
              <a:rPr lang="en-US">
                <a:latin typeface="Lato Semibold"/>
                <a:ea typeface="Lato Semibold"/>
                <a:cs typeface="Calibri"/>
              </a:rPr>
              <a:t>License termination fees</a:t>
            </a:r>
            <a:br>
              <a:rPr lang="en-US">
                <a:latin typeface="Lato Semibold"/>
                <a:ea typeface="Lato Semibold"/>
                <a:cs typeface="Calibri"/>
              </a:rPr>
            </a:br>
            <a:endParaRPr lang="en-US">
              <a:latin typeface="Lato Semibold"/>
              <a:ea typeface="Lato Semibold"/>
              <a:cs typeface="Calibri"/>
            </a:endParaRPr>
          </a:p>
          <a:p>
            <a:pPr marL="318770" indent="-318770"/>
            <a:r>
              <a:rPr lang="en-US">
                <a:latin typeface="Lato Semibold"/>
                <a:ea typeface="Lato Semibold"/>
                <a:cs typeface="Lato Semibold"/>
              </a:rPr>
              <a:t>The proposal rules establish set fees and predictability.</a:t>
            </a:r>
          </a:p>
          <a:p>
            <a:pPr marL="366395" lvl="1" indent="0">
              <a:buNone/>
            </a:pPr>
            <a:endParaRPr lang="en-US" sz="2400">
              <a:latin typeface="Calibri"/>
              <a:ea typeface="Lato Semibold"/>
              <a:cs typeface="Calibri"/>
            </a:endParaRPr>
          </a:p>
        </p:txBody>
      </p:sp>
      <p:sp>
        <p:nvSpPr>
          <p:cNvPr id="5" name="Slide Number Placeholder 4">
            <a:extLst>
              <a:ext uri="{FF2B5EF4-FFF2-40B4-BE49-F238E27FC236}">
                <a16:creationId xmlns:a16="http://schemas.microsoft.com/office/drawing/2014/main" id="{A7098906-FD02-8B70-D140-73F25F4949C8}"/>
              </a:ext>
            </a:extLst>
          </p:cNvPr>
          <p:cNvSpPr>
            <a:spLocks noGrp="1"/>
          </p:cNvSpPr>
          <p:nvPr>
            <p:ph type="sldNum" sz="quarter" idx="19"/>
          </p:nvPr>
        </p:nvSpPr>
        <p:spPr/>
        <p:txBody>
          <a:bodyPr/>
          <a:lstStyle/>
          <a:p>
            <a:pPr>
              <a:defRPr/>
            </a:pPr>
            <a:fld id="{3D14B331-C8C3-4174-9750-65D5A819722F}" type="slidenum">
              <a:rPr lang="en-US"/>
              <a:pPr>
                <a:defRPr/>
              </a:pPr>
              <a:t>10</a:t>
            </a:fld>
            <a:endParaRPr lang="en-US"/>
          </a:p>
        </p:txBody>
      </p:sp>
    </p:spTree>
    <p:extLst>
      <p:ext uri="{BB962C8B-B14F-4D97-AF65-F5344CB8AC3E}">
        <p14:creationId xmlns:p14="http://schemas.microsoft.com/office/powerpoint/2010/main" val="2525665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F916F-03D8-AD36-4FDB-041B91EE7EC4}"/>
              </a:ext>
            </a:extLst>
          </p:cNvPr>
          <p:cNvSpPr>
            <a:spLocks noGrp="1"/>
          </p:cNvSpPr>
          <p:nvPr>
            <p:ph type="title"/>
          </p:nvPr>
        </p:nvSpPr>
        <p:spPr/>
        <p:txBody>
          <a:bodyPr/>
          <a:lstStyle/>
          <a:p>
            <a:r>
              <a:rPr lang="en-US">
                <a:latin typeface="Oswald Medium"/>
              </a:rPr>
              <a:t>Proposed Fee Schedule</a:t>
            </a:r>
            <a:endParaRPr lang="en-US"/>
          </a:p>
        </p:txBody>
      </p:sp>
      <p:sp>
        <p:nvSpPr>
          <p:cNvPr id="4" name="Content Placeholder 3">
            <a:extLst>
              <a:ext uri="{FF2B5EF4-FFF2-40B4-BE49-F238E27FC236}">
                <a16:creationId xmlns:a16="http://schemas.microsoft.com/office/drawing/2014/main" id="{3EE70F1D-6B2F-5B93-497D-355720065623}"/>
              </a:ext>
            </a:extLst>
          </p:cNvPr>
          <p:cNvSpPr>
            <a:spLocks noGrp="1"/>
          </p:cNvSpPr>
          <p:nvPr>
            <p:ph sz="quarter" idx="18"/>
          </p:nvPr>
        </p:nvSpPr>
        <p:spPr>
          <a:xfrm>
            <a:off x="5119905" y="1387888"/>
            <a:ext cx="3532908" cy="4904698"/>
          </a:xfrm>
        </p:spPr>
        <p:txBody>
          <a:bodyPr/>
          <a:lstStyle/>
          <a:p>
            <a:pPr marL="318770" indent="-318770"/>
            <a:r>
              <a:rPr lang="en-US" sz="2000">
                <a:latin typeface="Lato Semibold"/>
                <a:ea typeface="Lato Semibold"/>
                <a:cs typeface="Lato Semibold"/>
              </a:rPr>
              <a:t>Annual fees shall be due on July 1 of each year.</a:t>
            </a:r>
            <a:endParaRPr lang="en-US" sz="2000">
              <a:latin typeface="Lato Semibold"/>
              <a:ea typeface="Lato Semibold" panose="020F0702020204030203" pitchFamily="34" charset="0"/>
            </a:endParaRPr>
          </a:p>
          <a:p>
            <a:pPr marL="318770" indent="-318770"/>
            <a:r>
              <a:rPr lang="en-US" sz="2000">
                <a:latin typeface="Lato Semibold"/>
                <a:ea typeface="Lato Semibold"/>
                <a:cs typeface="Lato Semibold"/>
              </a:rPr>
              <a:t>The Proposed Fee Structure summarizes proposed fees and the rollout over a 2-year period starting, July 1, 2024.</a:t>
            </a:r>
            <a:endParaRPr lang="en-US" sz="2000">
              <a:latin typeface="Lato Semibold"/>
              <a:ea typeface="Lato Semibold" panose="020F0702020204030203" pitchFamily="34" charset="0"/>
            </a:endParaRPr>
          </a:p>
          <a:p>
            <a:pPr marL="318770" indent="-318770"/>
            <a:r>
              <a:rPr lang="en-US" sz="2000">
                <a:latin typeface="Lato Semibold"/>
                <a:ea typeface="Lato Semibold"/>
                <a:cs typeface="Lato Semibold"/>
              </a:rPr>
              <a:t>Starting in FY27, each fee will be adjusted using the CPI.  The CPI will be applied annually thereafter to all fees. This is consistent with other current regulatory programs.</a:t>
            </a:r>
            <a:endParaRPr lang="en-US" sz="2000">
              <a:latin typeface="Lato Semibold"/>
              <a:ea typeface="Lato Semibold" panose="020F0702020204030203" pitchFamily="34" charset="0"/>
            </a:endParaRPr>
          </a:p>
          <a:p>
            <a:pPr marL="318770" indent="-318770"/>
            <a:endParaRPr lang="en-US">
              <a:ea typeface="Lato Semibold" panose="020F0702020204030203" pitchFamily="34" charset="0"/>
            </a:endParaRPr>
          </a:p>
        </p:txBody>
      </p:sp>
      <p:sp>
        <p:nvSpPr>
          <p:cNvPr id="5" name="Slide Number Placeholder 4">
            <a:extLst>
              <a:ext uri="{FF2B5EF4-FFF2-40B4-BE49-F238E27FC236}">
                <a16:creationId xmlns:a16="http://schemas.microsoft.com/office/drawing/2014/main" id="{D864F60C-3DA8-831A-39CA-2B38FA3095F5}"/>
              </a:ext>
            </a:extLst>
          </p:cNvPr>
          <p:cNvSpPr>
            <a:spLocks noGrp="1"/>
          </p:cNvSpPr>
          <p:nvPr>
            <p:ph type="sldNum" sz="quarter" idx="19"/>
          </p:nvPr>
        </p:nvSpPr>
        <p:spPr/>
        <p:txBody>
          <a:bodyPr/>
          <a:lstStyle/>
          <a:p>
            <a:pPr>
              <a:defRPr/>
            </a:pPr>
            <a:fld id="{3D14B331-C8C3-4174-9750-65D5A819722F}" type="slidenum">
              <a:rPr lang="en-US" smtClean="0"/>
              <a:pPr>
                <a:defRPr/>
              </a:pPr>
              <a:t>11</a:t>
            </a:fld>
            <a:endParaRPr lang="en-US"/>
          </a:p>
        </p:txBody>
      </p:sp>
      <p:sp>
        <p:nvSpPr>
          <p:cNvPr id="9" name="Content Placeholder 8">
            <a:extLst>
              <a:ext uri="{FF2B5EF4-FFF2-40B4-BE49-F238E27FC236}">
                <a16:creationId xmlns:a16="http://schemas.microsoft.com/office/drawing/2014/main" id="{9DDD01F1-E670-61F7-9B15-3DB00A96E685}"/>
              </a:ext>
            </a:extLst>
          </p:cNvPr>
          <p:cNvSpPr>
            <a:spLocks noGrp="1"/>
          </p:cNvSpPr>
          <p:nvPr>
            <p:ph sz="quarter" idx="17"/>
          </p:nvPr>
        </p:nvSpPr>
        <p:spPr/>
        <p:txBody>
          <a:bodyPr/>
          <a:lstStyle/>
          <a:p>
            <a:pPr marL="0" indent="0">
              <a:buNone/>
            </a:pPr>
            <a:r>
              <a:rPr lang="en-US">
                <a:latin typeface="Lato Semibold"/>
                <a:ea typeface="Lato Semibold"/>
                <a:cs typeface="Lato Semibold"/>
              </a:rPr>
              <a:t>   </a:t>
            </a:r>
            <a:endParaRPr lang="en-US">
              <a:ea typeface="Lato Semibold" panose="020F0702020204030203" pitchFamily="34" charset="0"/>
            </a:endParaRPr>
          </a:p>
        </p:txBody>
      </p:sp>
    </p:spTree>
    <p:extLst>
      <p:ext uri="{BB962C8B-B14F-4D97-AF65-F5344CB8AC3E}">
        <p14:creationId xmlns:p14="http://schemas.microsoft.com/office/powerpoint/2010/main" val="1099530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87BBDB-65B2-01BB-E8C4-A6DFD4E9302E}"/>
              </a:ext>
            </a:extLst>
          </p:cNvPr>
          <p:cNvSpPr>
            <a:spLocks noGrp="1"/>
          </p:cNvSpPr>
          <p:nvPr>
            <p:ph sz="quarter" idx="1"/>
          </p:nvPr>
        </p:nvSpPr>
        <p:spPr/>
        <p:txBody>
          <a:bodyPr/>
          <a:lstStyle/>
          <a:p>
            <a:pPr marL="318770" indent="-318770">
              <a:buChar char="§"/>
            </a:pPr>
            <a:r>
              <a:rPr lang="en-US" sz="2400">
                <a:latin typeface="Lato Semibold"/>
                <a:ea typeface="Lato Semibold"/>
                <a:cs typeface="Calibri"/>
              </a:rPr>
              <a:t>A licensee may qualify as a small entity pursuant to the provisions of 20.3.16.13 NMAC and receive a refund of a portion of annual fees paid following the submission of certification and documentation with the annual fee payment. </a:t>
            </a:r>
            <a:endParaRPr lang="en-US" sz="2400">
              <a:latin typeface="Lato Semibold"/>
              <a:ea typeface="Lato Semibold"/>
            </a:endParaRPr>
          </a:p>
          <a:p>
            <a:pPr marL="318770" indent="-318770">
              <a:buChar char="§"/>
            </a:pPr>
            <a:endParaRPr lang="en-US" sz="2400">
              <a:latin typeface="Lato Semibold"/>
              <a:ea typeface="Lato Semibold"/>
              <a:cs typeface="Calibri"/>
            </a:endParaRPr>
          </a:p>
          <a:p>
            <a:pPr marL="318770" indent="-318770">
              <a:buChar char="§"/>
            </a:pPr>
            <a:r>
              <a:rPr lang="en-US" sz="2400">
                <a:latin typeface="Lato Semibold"/>
                <a:ea typeface="Lato Semibold"/>
                <a:cs typeface="Calibri"/>
              </a:rPr>
              <a:t>To qualify as a small entity, an entity must provide appropriate documentation that it meets the size standards and gross income standards described in 20.3.16.12 NMAC.</a:t>
            </a:r>
            <a:endParaRPr lang="en-US" sz="2400">
              <a:latin typeface="Calibri"/>
            </a:endParaRPr>
          </a:p>
          <a:p>
            <a:pPr marL="318770" indent="-318770"/>
            <a:endParaRPr lang="en-US" sz="2000">
              <a:highlight>
                <a:srgbClr val="FFFF00"/>
              </a:highlight>
              <a:latin typeface="Calibri"/>
              <a:ea typeface="Lato Semibold"/>
              <a:cs typeface="Lato Semibold"/>
            </a:endParaRPr>
          </a:p>
          <a:p>
            <a:pPr marL="320675" lvl="1" indent="0">
              <a:buNone/>
            </a:pPr>
            <a:endParaRPr lang="en-US" sz="2800">
              <a:latin typeface="Lato Semibold"/>
              <a:ea typeface="Lato Semibold"/>
              <a:cs typeface="Lato Semibold"/>
            </a:endParaRPr>
          </a:p>
          <a:p>
            <a:pPr marL="639445" lvl="1" indent="-318770"/>
            <a:endParaRPr lang="en-US" sz="2400">
              <a:highlight>
                <a:srgbClr val="FFFF00"/>
              </a:highlight>
              <a:latin typeface="Lato Semibold"/>
              <a:ea typeface="Lato Semibold"/>
              <a:cs typeface="Lato Semibold"/>
            </a:endParaRPr>
          </a:p>
        </p:txBody>
      </p:sp>
      <p:sp>
        <p:nvSpPr>
          <p:cNvPr id="3" name="Title 2">
            <a:extLst>
              <a:ext uri="{FF2B5EF4-FFF2-40B4-BE49-F238E27FC236}">
                <a16:creationId xmlns:a16="http://schemas.microsoft.com/office/drawing/2014/main" id="{52E5CC8A-2984-4010-22C9-93CE9A32BF00}"/>
              </a:ext>
            </a:extLst>
          </p:cNvPr>
          <p:cNvSpPr>
            <a:spLocks noGrp="1"/>
          </p:cNvSpPr>
          <p:nvPr>
            <p:ph type="title"/>
          </p:nvPr>
        </p:nvSpPr>
        <p:spPr/>
        <p:txBody>
          <a:bodyPr/>
          <a:lstStyle/>
          <a:p>
            <a:r>
              <a:rPr lang="en-US"/>
              <a:t>Small Entity and Annual Fees</a:t>
            </a:r>
          </a:p>
        </p:txBody>
      </p:sp>
      <p:sp>
        <p:nvSpPr>
          <p:cNvPr id="4" name="Slide Number Placeholder 3">
            <a:extLst>
              <a:ext uri="{FF2B5EF4-FFF2-40B4-BE49-F238E27FC236}">
                <a16:creationId xmlns:a16="http://schemas.microsoft.com/office/drawing/2014/main" id="{C4EB4682-2BF7-7D6C-A45F-784367BEA977}"/>
              </a:ext>
            </a:extLst>
          </p:cNvPr>
          <p:cNvSpPr>
            <a:spLocks noGrp="1"/>
          </p:cNvSpPr>
          <p:nvPr>
            <p:ph type="sldNum" sz="quarter" idx="10"/>
          </p:nvPr>
        </p:nvSpPr>
        <p:spPr/>
        <p:txBody>
          <a:bodyPr/>
          <a:lstStyle/>
          <a:p>
            <a:pPr>
              <a:defRPr/>
            </a:pPr>
            <a:fld id="{B29F5B89-AE73-4BAA-92C9-1AC8FC83F574}" type="slidenum">
              <a:rPr lang="en-US" smtClean="0"/>
              <a:pPr>
                <a:defRPr/>
              </a:pPr>
              <a:t>12</a:t>
            </a:fld>
            <a:endParaRPr lang="en-US"/>
          </a:p>
        </p:txBody>
      </p:sp>
    </p:spTree>
    <p:extLst>
      <p:ext uri="{BB962C8B-B14F-4D97-AF65-F5344CB8AC3E}">
        <p14:creationId xmlns:p14="http://schemas.microsoft.com/office/powerpoint/2010/main" val="4263383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87BBDB-65B2-01BB-E8C4-A6DFD4E9302E}"/>
              </a:ext>
            </a:extLst>
          </p:cNvPr>
          <p:cNvSpPr>
            <a:spLocks noGrp="1"/>
          </p:cNvSpPr>
          <p:nvPr>
            <p:ph sz="quarter" idx="1"/>
          </p:nvPr>
        </p:nvSpPr>
        <p:spPr/>
        <p:txBody>
          <a:bodyPr/>
          <a:lstStyle/>
          <a:p>
            <a:pPr marL="318770" indent="-318770"/>
            <a:r>
              <a:rPr lang="en-US" sz="2000">
                <a:latin typeface="Lato Semibold"/>
                <a:ea typeface="Lato Semibold"/>
                <a:cs typeface="Lato Semibold"/>
              </a:rPr>
              <a:t>Based on gross revenue</a:t>
            </a:r>
            <a:endParaRPr lang="en-US">
              <a:latin typeface="Lato Semibold"/>
              <a:ea typeface="Lato Semibold"/>
            </a:endParaRPr>
          </a:p>
          <a:p>
            <a:pPr marL="639445" lvl="1" indent="-318770"/>
            <a:r>
              <a:rPr lang="en-US" sz="2000">
                <a:latin typeface="Lato Semibold"/>
                <a:ea typeface="Lato Semibold"/>
                <a:cs typeface="Lato Semibold"/>
              </a:rPr>
              <a:t>Average gross receipts of $7 million or less over the last three fiscal years</a:t>
            </a:r>
          </a:p>
          <a:p>
            <a:pPr marL="318770" indent="-318770"/>
            <a:r>
              <a:rPr lang="en-US" sz="2000">
                <a:latin typeface="Lato Semibold"/>
                <a:ea typeface="Lato Semibold"/>
                <a:cs typeface="Lato Semibold"/>
              </a:rPr>
              <a:t>Average number of employees</a:t>
            </a:r>
          </a:p>
          <a:p>
            <a:pPr marL="639445" lvl="1" indent="-318770"/>
            <a:r>
              <a:rPr lang="en-US" sz="2000">
                <a:latin typeface="Lato Semibold"/>
                <a:ea typeface="Lato Semibold"/>
                <a:cs typeface="Lato Semibold"/>
              </a:rPr>
              <a:t>500 employees or fewer based on employment for the preceding 12 calendar months</a:t>
            </a:r>
          </a:p>
          <a:p>
            <a:pPr marL="318770" indent="-318770"/>
            <a:r>
              <a:rPr lang="en-US" sz="2000">
                <a:latin typeface="Lato Semibold"/>
                <a:ea typeface="Lato Semibold"/>
                <a:cs typeface="Lato Semibold"/>
              </a:rPr>
              <a:t>Small Governmental Jurisdiction</a:t>
            </a:r>
          </a:p>
          <a:p>
            <a:pPr marL="318770" indent="-318770"/>
            <a:r>
              <a:rPr lang="en-US" sz="2000">
                <a:latin typeface="Lato Semibold"/>
                <a:ea typeface="Lato Semibold"/>
                <a:cs typeface="Lato Semibold"/>
              </a:rPr>
              <a:t>City, county, town, township, or village – 49,999 or fewer individual</a:t>
            </a:r>
          </a:p>
          <a:p>
            <a:pPr marL="318770" indent="-318770"/>
            <a:r>
              <a:rPr lang="en-US" sz="2000">
                <a:latin typeface="Lato Semibold"/>
                <a:ea typeface="Lato Semibold"/>
                <a:cs typeface="Lato Semibold"/>
              </a:rPr>
              <a:t> Small Educational Institution </a:t>
            </a:r>
            <a:endParaRPr lang="en-US" sz="2400">
              <a:highlight>
                <a:srgbClr val="FFFF00"/>
              </a:highlight>
              <a:latin typeface="Lato Semibold"/>
              <a:ea typeface="Lato Semibold"/>
              <a:cs typeface="Lato Semibold"/>
            </a:endParaRPr>
          </a:p>
          <a:p>
            <a:pPr marL="639445" lvl="1" indent="-318770"/>
            <a:r>
              <a:rPr lang="en-US" sz="2000">
                <a:latin typeface="Lato Semibold"/>
                <a:ea typeface="Lato Semibold"/>
                <a:cs typeface="Lato Semibold"/>
              </a:rPr>
              <a:t>70% of operating budget funded by state or local government; or</a:t>
            </a:r>
          </a:p>
          <a:p>
            <a:pPr marL="639445" lvl="1" indent="-318770"/>
            <a:r>
              <a:rPr lang="en-US" sz="2000">
                <a:latin typeface="Lato Semibold"/>
                <a:ea typeface="Lato Semibold"/>
                <a:cs typeface="Lato Semibold"/>
              </a:rPr>
              <a:t>0% to 50% of operating budget funded by state or local governmental funds and less than 500 employees </a:t>
            </a:r>
          </a:p>
          <a:p>
            <a:pPr marL="320675" lvl="1" indent="0">
              <a:buNone/>
            </a:pPr>
            <a:endParaRPr lang="en-US" sz="2800">
              <a:latin typeface="Calibri"/>
              <a:ea typeface="Lato Semibold"/>
              <a:cs typeface="Lato Semibold"/>
            </a:endParaRPr>
          </a:p>
          <a:p>
            <a:pPr marL="639445" lvl="1" indent="-318770"/>
            <a:endParaRPr lang="en-US" sz="2400">
              <a:highlight>
                <a:srgbClr val="FFFF00"/>
              </a:highlight>
              <a:latin typeface="Lato Semibold"/>
              <a:ea typeface="Lato Semibold"/>
              <a:cs typeface="Lato Semibold"/>
            </a:endParaRPr>
          </a:p>
        </p:txBody>
      </p:sp>
      <p:sp>
        <p:nvSpPr>
          <p:cNvPr id="3" name="Title 2">
            <a:extLst>
              <a:ext uri="{FF2B5EF4-FFF2-40B4-BE49-F238E27FC236}">
                <a16:creationId xmlns:a16="http://schemas.microsoft.com/office/drawing/2014/main" id="{52E5CC8A-2984-4010-22C9-93CE9A32BF00}"/>
              </a:ext>
            </a:extLst>
          </p:cNvPr>
          <p:cNvSpPr>
            <a:spLocks noGrp="1"/>
          </p:cNvSpPr>
          <p:nvPr>
            <p:ph type="title"/>
          </p:nvPr>
        </p:nvSpPr>
        <p:spPr/>
        <p:txBody>
          <a:bodyPr/>
          <a:lstStyle/>
          <a:p>
            <a:r>
              <a:rPr lang="en-US"/>
              <a:t>Small Entity and Annual Fees</a:t>
            </a:r>
          </a:p>
        </p:txBody>
      </p:sp>
      <p:sp>
        <p:nvSpPr>
          <p:cNvPr id="4" name="Slide Number Placeholder 3">
            <a:extLst>
              <a:ext uri="{FF2B5EF4-FFF2-40B4-BE49-F238E27FC236}">
                <a16:creationId xmlns:a16="http://schemas.microsoft.com/office/drawing/2014/main" id="{C4EB4682-2BF7-7D6C-A45F-784367BEA977}"/>
              </a:ext>
            </a:extLst>
          </p:cNvPr>
          <p:cNvSpPr>
            <a:spLocks noGrp="1"/>
          </p:cNvSpPr>
          <p:nvPr>
            <p:ph type="sldNum" sz="quarter" idx="10"/>
          </p:nvPr>
        </p:nvSpPr>
        <p:spPr/>
        <p:txBody>
          <a:bodyPr/>
          <a:lstStyle/>
          <a:p>
            <a:pPr>
              <a:defRPr/>
            </a:pPr>
            <a:fld id="{B29F5B89-AE73-4BAA-92C9-1AC8FC83F574}" type="slidenum">
              <a:rPr lang="en-US" smtClean="0"/>
              <a:pPr>
                <a:defRPr/>
              </a:pPr>
              <a:t>13</a:t>
            </a:fld>
            <a:endParaRPr lang="en-US"/>
          </a:p>
        </p:txBody>
      </p:sp>
    </p:spTree>
    <p:extLst>
      <p:ext uri="{BB962C8B-B14F-4D97-AF65-F5344CB8AC3E}">
        <p14:creationId xmlns:p14="http://schemas.microsoft.com/office/powerpoint/2010/main" val="2623001214"/>
      </p:ext>
    </p:extLst>
  </p:cSld>
  <p:clrMapOvr>
    <a:masterClrMapping/>
  </p:clrMapOvr>
  <p:extLst>
    <p:ext uri="{6950BFC3-D8DA-4A85-94F7-54DA5524770B}">
      <p188:commentRel xmlns:p188="http://schemas.microsoft.com/office/powerpoint/2018/8/main" r:id="rId2"/>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C8C02D-AB90-733D-2A44-E5098D5FB342}"/>
              </a:ext>
            </a:extLst>
          </p:cNvPr>
          <p:cNvSpPr>
            <a:spLocks noGrp="1"/>
          </p:cNvSpPr>
          <p:nvPr>
            <p:ph sz="quarter" idx="1"/>
          </p:nvPr>
        </p:nvSpPr>
        <p:spPr/>
        <p:txBody>
          <a:bodyPr/>
          <a:lstStyle/>
          <a:p>
            <a:pPr marL="318770" indent="-318770"/>
            <a:endParaRPr lang="en-US">
              <a:latin typeface="Lato Semibold"/>
              <a:ea typeface="Lato Semibold"/>
              <a:cs typeface="Lato Semibold"/>
            </a:endParaRPr>
          </a:p>
          <a:p>
            <a:pPr marL="318770" indent="-318770"/>
            <a:endParaRPr lang="en-US">
              <a:latin typeface="Lato Semibold"/>
              <a:ea typeface="Lato Semibold"/>
              <a:cs typeface="Lato Semibold"/>
            </a:endParaRPr>
          </a:p>
          <a:p>
            <a:pPr marL="318770" indent="-318770"/>
            <a:endParaRPr lang="en-US">
              <a:latin typeface="Lato Semibold"/>
              <a:ea typeface="Lato Semibold"/>
              <a:cs typeface="Lato Semibold"/>
            </a:endParaRPr>
          </a:p>
          <a:p>
            <a:pPr marL="0" indent="0" algn="ctr">
              <a:buNone/>
            </a:pPr>
            <a:r>
              <a:rPr lang="en-US" sz="5400" i="1">
                <a:latin typeface="Lato Semibold"/>
                <a:ea typeface="Lato Semibold"/>
                <a:cs typeface="Lato Semibold"/>
              </a:rPr>
              <a:t>QUESTIONS?</a:t>
            </a:r>
            <a:endParaRPr lang="en-US" sz="5400" i="1">
              <a:latin typeface="Lato Semibold"/>
              <a:ea typeface="Lato Semibold" panose="020F0702020204030203" pitchFamily="34" charset="0"/>
            </a:endParaRPr>
          </a:p>
        </p:txBody>
      </p:sp>
      <p:sp>
        <p:nvSpPr>
          <p:cNvPr id="3" name="Title 2">
            <a:extLst>
              <a:ext uri="{FF2B5EF4-FFF2-40B4-BE49-F238E27FC236}">
                <a16:creationId xmlns:a16="http://schemas.microsoft.com/office/drawing/2014/main" id="{757F931D-8BC0-5E12-4D1E-79E6FF06FD56}"/>
              </a:ext>
            </a:extLst>
          </p:cNvPr>
          <p:cNvSpPr>
            <a:spLocks noGrp="1"/>
          </p:cNvSpPr>
          <p:nvPr>
            <p:ph type="title"/>
          </p:nvPr>
        </p:nvSpPr>
        <p:spPr/>
        <p:txBody>
          <a:bodyPr>
            <a:normAutofit/>
          </a:bodyPr>
          <a:lstStyle/>
          <a:p>
            <a:r>
              <a:rPr lang="en-US" sz="4000">
                <a:latin typeface="Oswald Medium"/>
              </a:rPr>
              <a:t>New Mexico Environment Department</a:t>
            </a:r>
            <a:endParaRPr lang="en-US" sz="4000"/>
          </a:p>
        </p:txBody>
      </p:sp>
      <p:sp>
        <p:nvSpPr>
          <p:cNvPr id="4" name="Slide Number Placeholder 3">
            <a:extLst>
              <a:ext uri="{FF2B5EF4-FFF2-40B4-BE49-F238E27FC236}">
                <a16:creationId xmlns:a16="http://schemas.microsoft.com/office/drawing/2014/main" id="{336C74AB-991D-1EB2-E4D1-56D283332CB5}"/>
              </a:ext>
            </a:extLst>
          </p:cNvPr>
          <p:cNvSpPr>
            <a:spLocks noGrp="1"/>
          </p:cNvSpPr>
          <p:nvPr>
            <p:ph type="sldNum" sz="quarter" idx="10"/>
          </p:nvPr>
        </p:nvSpPr>
        <p:spPr/>
        <p:txBody>
          <a:bodyPr/>
          <a:lstStyle/>
          <a:p>
            <a:pPr>
              <a:defRPr/>
            </a:pPr>
            <a:fld id="{B29F5B89-AE73-4BAA-92C9-1AC8FC83F574}" type="slidenum">
              <a:rPr lang="en-US"/>
              <a:pPr>
                <a:defRPr/>
              </a:pPr>
              <a:t>14</a:t>
            </a:fld>
            <a:endParaRPr lang="en-US"/>
          </a:p>
        </p:txBody>
      </p:sp>
    </p:spTree>
    <p:extLst>
      <p:ext uri="{BB962C8B-B14F-4D97-AF65-F5344CB8AC3E}">
        <p14:creationId xmlns:p14="http://schemas.microsoft.com/office/powerpoint/2010/main" val="2414361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B18FF12-82D9-A69E-55E0-5027A15CAABF}"/>
              </a:ext>
            </a:extLst>
          </p:cNvPr>
          <p:cNvSpPr>
            <a:spLocks noGrp="1"/>
          </p:cNvSpPr>
          <p:nvPr>
            <p:ph sz="quarter" idx="1"/>
          </p:nvPr>
        </p:nvSpPr>
        <p:spPr>
          <a:xfrm>
            <a:off x="432586" y="1432142"/>
            <a:ext cx="8378952" cy="5105400"/>
          </a:xfrm>
        </p:spPr>
        <p:txBody>
          <a:bodyPr/>
          <a:lstStyle/>
          <a:p>
            <a:pPr marL="0" indent="0">
              <a:buNone/>
            </a:pPr>
            <a:r>
              <a:rPr lang="en-US" sz="3600" dirty="0">
                <a:latin typeface="Calibri"/>
                <a:cs typeface="Calibri"/>
              </a:rPr>
              <a:t>RADIATION CONTROL BUREAU</a:t>
            </a:r>
            <a:br>
              <a:rPr lang="en-US" sz="2000" dirty="0">
                <a:latin typeface="Calibri"/>
                <a:cs typeface="Calibri"/>
              </a:rPr>
            </a:br>
            <a:endParaRPr lang="en-US" sz="2000" dirty="0">
              <a:latin typeface="Calibri" panose="020F0502020204030204" pitchFamily="34" charset="0"/>
              <a:cs typeface="Calibri" panose="020F0502020204030204" pitchFamily="34" charset="0"/>
            </a:endParaRPr>
          </a:p>
          <a:p>
            <a:pPr marL="318770" indent="-318770">
              <a:buFont typeface="Wingdings" panose="05000000000000000000" pitchFamily="2" charset="2"/>
              <a:buChar char="Ø"/>
            </a:pPr>
            <a:r>
              <a:rPr lang="en-US" sz="3600" dirty="0">
                <a:latin typeface="Calibri"/>
                <a:cs typeface="Calibri"/>
              </a:rPr>
              <a:t>Bureau Chief, Santiago Rodriguez, </a:t>
            </a:r>
            <a:r>
              <a:rPr lang="en-US" sz="3600" u="sng" dirty="0">
                <a:solidFill>
                  <a:schemeClr val="accent3">
                    <a:lumMod val="75000"/>
                  </a:schemeClr>
                </a:solidFill>
                <a:latin typeface="Calibri"/>
                <a:cs typeface="Calibri"/>
                <a:hlinkClick r:id="rId2">
                  <a:extLst>
                    <a:ext uri="{A12FA001-AC4F-418D-AE19-62706E023703}">
                      <ahyp:hlinkClr xmlns:ahyp="http://schemas.microsoft.com/office/drawing/2018/hyperlinkcolor" val="tx"/>
                    </a:ext>
                  </a:extLst>
                </a:hlinkClick>
              </a:rPr>
              <a:t>santiago.rodriguez1@env.nm.gov</a:t>
            </a:r>
            <a:endParaRPr lang="en-US" sz="3600" u="sng" dirty="0">
              <a:solidFill>
                <a:schemeClr val="accent3">
                  <a:lumMod val="75000"/>
                </a:schemeClr>
              </a:solidFill>
              <a:latin typeface="Calibri"/>
              <a:cs typeface="Calibri"/>
            </a:endParaRPr>
          </a:p>
          <a:p>
            <a:pPr marL="318770" indent="-318770">
              <a:buFont typeface="Wingdings" panose="05000000000000000000" pitchFamily="2" charset="2"/>
              <a:buChar char="Ø"/>
            </a:pPr>
            <a:endParaRPr lang="en-US" sz="3600" dirty="0">
              <a:solidFill>
                <a:schemeClr val="tx2">
                  <a:lumMod val="50000"/>
                  <a:lumOff val="50000"/>
                </a:schemeClr>
              </a:solidFill>
              <a:latin typeface="Calibri"/>
              <a:cs typeface="Calibri"/>
            </a:endParaRPr>
          </a:p>
          <a:p>
            <a:pPr marL="318770" indent="-318770">
              <a:buFont typeface="Wingdings" panose="05000000000000000000" pitchFamily="2" charset="2"/>
              <a:buChar char="Ø"/>
            </a:pPr>
            <a:r>
              <a:rPr lang="en-US" sz="3600" dirty="0">
                <a:latin typeface="Calibri"/>
                <a:cs typeface="Calibri"/>
              </a:rPr>
              <a:t>Program Manager, Michael Ortiz, </a:t>
            </a:r>
            <a:r>
              <a:rPr lang="en-US" sz="3600" u="sng" dirty="0">
                <a:solidFill>
                  <a:schemeClr val="accent3">
                    <a:lumMod val="75000"/>
                  </a:schemeClr>
                </a:solidFill>
                <a:latin typeface="Calibri"/>
                <a:cs typeface="Calibri"/>
                <a:hlinkClick r:id="rId3">
                  <a:extLst>
                    <a:ext uri="{A12FA001-AC4F-418D-AE19-62706E023703}">
                      <ahyp:hlinkClr xmlns:ahyp="http://schemas.microsoft.com/office/drawing/2018/hyperlinkcolor" val="tx"/>
                    </a:ext>
                  </a:extLst>
                </a:hlinkClick>
              </a:rPr>
              <a:t>michael.ortiz1@env.nm.gov</a:t>
            </a:r>
          </a:p>
          <a:p>
            <a:pPr marL="318770" indent="-318770">
              <a:buFont typeface="Wingdings" panose="05000000000000000000" pitchFamily="2" charset="2"/>
              <a:buChar char="Ø"/>
            </a:pPr>
            <a:endParaRPr lang="en-US" sz="3600" u="sng" dirty="0">
              <a:solidFill>
                <a:srgbClr val="000000"/>
              </a:solidFill>
              <a:latin typeface="Calibri" panose="020F0502020204030204" pitchFamily="34" charset="0"/>
              <a:cs typeface="Calibri" panose="020F0502020204030204" pitchFamily="34" charset="0"/>
            </a:endParaRPr>
          </a:p>
          <a:p>
            <a:pPr marL="318770" indent="-318770">
              <a:buFont typeface="Wingdings" panose="05000000000000000000" pitchFamily="2" charset="2"/>
              <a:buChar char="Ø"/>
            </a:pPr>
            <a:endParaRPr lang="en-US" sz="2000" dirty="0">
              <a:solidFill>
                <a:schemeClr val="tx2">
                  <a:lumMod val="50000"/>
                  <a:lumOff val="50000"/>
                </a:schemeClr>
              </a:solidFill>
              <a:latin typeface="Calibri" panose="020F0502020204030204" pitchFamily="34" charset="0"/>
              <a:cs typeface="Calibri" panose="020F0502020204030204" pitchFamily="34" charset="0"/>
            </a:endParaRPr>
          </a:p>
          <a:p>
            <a:pPr marL="318770" indent="-318770">
              <a:buFont typeface="Wingdings" panose="05000000000000000000" pitchFamily="2" charset="2"/>
              <a:buChar char="Ø"/>
            </a:pPr>
            <a:endParaRPr lang="en-US" sz="2000" dirty="0">
              <a:solidFill>
                <a:schemeClr val="tx2">
                  <a:lumMod val="50000"/>
                  <a:lumOff val="50000"/>
                </a:schemeClr>
              </a:solidFill>
              <a:latin typeface="Calibri" panose="020F0502020204030204" pitchFamily="34" charset="0"/>
              <a:cs typeface="Calibri" panose="020F0502020204030204" pitchFamily="34" charset="0"/>
            </a:endParaRPr>
          </a:p>
          <a:p>
            <a:pPr marL="318770" indent="-318770">
              <a:buFont typeface="Wingdings" panose="05000000000000000000" pitchFamily="2" charset="2"/>
              <a:buChar char="Ø"/>
            </a:pPr>
            <a:endParaRPr lang="en-US" sz="2000" dirty="0">
              <a:solidFill>
                <a:srgbClr val="4B84DD"/>
              </a:solidFill>
              <a:latin typeface="Calibri" panose="020F0502020204030204" pitchFamily="34" charset="0"/>
              <a:cs typeface="Calibri" panose="020F0502020204030204" pitchFamily="34" charset="0"/>
            </a:endParaRPr>
          </a:p>
          <a:p>
            <a:pPr marL="318770" indent="-318770">
              <a:buChar char="Ø"/>
            </a:pPr>
            <a:endParaRPr lang="en-US" sz="2000" dirty="0">
              <a:solidFill>
                <a:srgbClr val="000000"/>
              </a:solidFill>
              <a:latin typeface="Calibri" panose="020F0502020204030204" pitchFamily="34" charset="0"/>
              <a:cs typeface="Calibri" panose="020F0502020204030204" pitchFamily="34" charset="0"/>
            </a:endParaRPr>
          </a:p>
          <a:p>
            <a:pPr marL="318770" indent="-318770">
              <a:buChar char="Ø"/>
            </a:pPr>
            <a:endParaRPr lang="en-US" sz="2000" dirty="0">
              <a:solidFill>
                <a:srgbClr val="4B84DD"/>
              </a:solidFill>
              <a:latin typeface="Calibri"/>
              <a:ea typeface="Lato Semibold" panose="020F0702020204030203" pitchFamily="34" charset="0"/>
              <a:cs typeface="Calibri"/>
            </a:endParaRPr>
          </a:p>
          <a:p>
            <a:pPr marL="318770" indent="-318770"/>
            <a:endParaRPr lang="en-US" dirty="0">
              <a:highlight>
                <a:srgbClr val="FFFF00"/>
              </a:highlight>
              <a:ea typeface="Lato Semibold" panose="020F0702020204030203" pitchFamily="34" charset="0"/>
            </a:endParaRPr>
          </a:p>
        </p:txBody>
      </p:sp>
      <p:sp>
        <p:nvSpPr>
          <p:cNvPr id="3" name="Title 2">
            <a:extLst>
              <a:ext uri="{FF2B5EF4-FFF2-40B4-BE49-F238E27FC236}">
                <a16:creationId xmlns:a16="http://schemas.microsoft.com/office/drawing/2014/main" id="{8F5F6EA7-C7C4-8F21-FDEB-6FE0BB2A24CC}"/>
              </a:ext>
            </a:extLst>
          </p:cNvPr>
          <p:cNvSpPr>
            <a:spLocks noGrp="1"/>
          </p:cNvSpPr>
          <p:nvPr>
            <p:ph type="title"/>
          </p:nvPr>
        </p:nvSpPr>
        <p:spPr/>
        <p:txBody>
          <a:bodyPr>
            <a:normAutofit fontScale="90000"/>
          </a:bodyPr>
          <a:lstStyle/>
          <a:p>
            <a:br>
              <a:rPr lang="en-US" sz="4000" b="1">
                <a:latin typeface="Calibri" panose="020F0502020204030204" pitchFamily="34" charset="0"/>
                <a:cs typeface="Calibri" panose="020F0502020204030204" pitchFamily="34" charset="0"/>
              </a:rPr>
            </a:br>
            <a:r>
              <a:rPr lang="en-US" sz="4900" b="1">
                <a:latin typeface="+mj-lt"/>
                <a:cs typeface="Calibri"/>
              </a:rPr>
              <a:t> Contact Information</a:t>
            </a:r>
            <a:br>
              <a:rPr lang="en-US" sz="4800" b="1">
                <a:latin typeface="Calibri" panose="020F0502020204030204" pitchFamily="34" charset="0"/>
                <a:cs typeface="Calibri" panose="020F0502020204030204" pitchFamily="34" charset="0"/>
              </a:rPr>
            </a:br>
            <a:endParaRPr lang="en-US"/>
          </a:p>
        </p:txBody>
      </p:sp>
      <p:sp>
        <p:nvSpPr>
          <p:cNvPr id="4" name="Slide Number Placeholder 3">
            <a:extLst>
              <a:ext uri="{FF2B5EF4-FFF2-40B4-BE49-F238E27FC236}">
                <a16:creationId xmlns:a16="http://schemas.microsoft.com/office/drawing/2014/main" id="{9E8D209B-54FC-F4D0-B3BB-5E3D61811C84}"/>
              </a:ext>
            </a:extLst>
          </p:cNvPr>
          <p:cNvSpPr>
            <a:spLocks noGrp="1"/>
          </p:cNvSpPr>
          <p:nvPr>
            <p:ph type="sldNum" sz="quarter" idx="10"/>
          </p:nvPr>
        </p:nvSpPr>
        <p:spPr/>
        <p:txBody>
          <a:bodyPr/>
          <a:lstStyle/>
          <a:p>
            <a:pPr>
              <a:defRPr/>
            </a:pPr>
            <a:fld id="{B29F5B89-AE73-4BAA-92C9-1AC8FC83F574}" type="slidenum">
              <a:rPr lang="en-US" smtClean="0"/>
              <a:pPr>
                <a:defRPr/>
              </a:pPr>
              <a:t>15</a:t>
            </a:fld>
            <a:endParaRPr lang="en-US"/>
          </a:p>
        </p:txBody>
      </p:sp>
    </p:spTree>
    <p:extLst>
      <p:ext uri="{BB962C8B-B14F-4D97-AF65-F5344CB8AC3E}">
        <p14:creationId xmlns:p14="http://schemas.microsoft.com/office/powerpoint/2010/main" val="86024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26B471-D86D-7697-5D7B-CDFA65CB1EC1}"/>
              </a:ext>
            </a:extLst>
          </p:cNvPr>
          <p:cNvSpPr>
            <a:spLocks noGrp="1"/>
          </p:cNvSpPr>
          <p:nvPr>
            <p:ph sz="quarter" idx="1"/>
          </p:nvPr>
        </p:nvSpPr>
        <p:spPr>
          <a:xfrm>
            <a:off x="612648" y="1248697"/>
            <a:ext cx="8153400" cy="5304503"/>
          </a:xfrm>
        </p:spPr>
        <p:txBody>
          <a:bodyPr/>
          <a:lstStyle/>
          <a:p>
            <a:pPr marL="0" indent="0">
              <a:buNone/>
            </a:pPr>
            <a:endParaRPr lang="en-US" sz="2400">
              <a:latin typeface="Lato Semibold"/>
              <a:ea typeface="Lato Semibold"/>
              <a:cs typeface="Lato Semibold"/>
            </a:endParaRPr>
          </a:p>
          <a:p>
            <a:pPr marL="318770" indent="-318770"/>
            <a:r>
              <a:rPr lang="en-US" sz="2800">
                <a:latin typeface="Lato Semibold"/>
                <a:ea typeface="Lato Semibold"/>
                <a:cs typeface="Lato Semibold"/>
              </a:rPr>
              <a:t>This presentation is a brief overview of proposed changes to Part 16 of Chapter 3 of Title 20 of the New Mexico Administrative Code (NMAC). </a:t>
            </a:r>
          </a:p>
          <a:p>
            <a:pPr marL="318770" indent="-318770"/>
            <a:endParaRPr lang="en-US" sz="2800">
              <a:latin typeface="Lato Semibold"/>
              <a:ea typeface="Lato Semibold"/>
              <a:cs typeface="Lato Semibold"/>
            </a:endParaRPr>
          </a:p>
          <a:p>
            <a:pPr marL="318770" indent="-318770"/>
            <a:r>
              <a:rPr lang="en-US" sz="2800">
                <a:latin typeface="Lato Semibold"/>
                <a:ea typeface="Lato Semibold"/>
                <a:cs typeface="Lato Semibold"/>
              </a:rPr>
              <a:t>The proposed rules are available online at</a:t>
            </a:r>
            <a:br>
              <a:rPr lang="en-US" sz="2800">
                <a:latin typeface="Lato Semibold"/>
                <a:ea typeface="Lato Semibold"/>
                <a:cs typeface="Lato Semibold"/>
              </a:rPr>
            </a:br>
            <a:r>
              <a:rPr lang="en-US" sz="2800">
                <a:solidFill>
                  <a:schemeClr val="tx2">
                    <a:lumMod val="50000"/>
                    <a:lumOff val="50000"/>
                  </a:schemeClr>
                </a:solidFill>
                <a:latin typeface="Lato Semibold"/>
                <a:ea typeface="Lato Semibold"/>
                <a:cs typeface="Lato Semibold"/>
                <a:hlinkClick r:id="rId2">
                  <a:extLst>
                    <a:ext uri="{A12FA001-AC4F-418D-AE19-62706E023703}">
                      <ahyp:hlinkClr xmlns:ahyp="http://schemas.microsoft.com/office/drawing/2018/hyperlinkcolor" val="tx"/>
                    </a:ext>
                  </a:extLst>
                </a:hlinkClick>
              </a:rPr>
              <a:t>Public notices of radioactive materials licensing actions and rulemakings (nm.gov) </a:t>
            </a:r>
            <a:endParaRPr lang="en-US" sz="2800">
              <a:solidFill>
                <a:schemeClr val="tx2">
                  <a:lumMod val="50000"/>
                  <a:lumOff val="50000"/>
                </a:schemeClr>
              </a:solidFill>
              <a:latin typeface="Lato Semibold"/>
              <a:ea typeface="Lato Semibold"/>
            </a:endParaRPr>
          </a:p>
          <a:p>
            <a:pPr marL="318770" indent="-318770"/>
            <a:endParaRPr lang="en-US">
              <a:latin typeface="Calibri"/>
              <a:ea typeface="Lato Semibold" panose="020F0702020204030203" pitchFamily="34" charset="0"/>
            </a:endParaRPr>
          </a:p>
        </p:txBody>
      </p:sp>
      <p:sp>
        <p:nvSpPr>
          <p:cNvPr id="3" name="Title 2">
            <a:extLst>
              <a:ext uri="{FF2B5EF4-FFF2-40B4-BE49-F238E27FC236}">
                <a16:creationId xmlns:a16="http://schemas.microsoft.com/office/drawing/2014/main" id="{93ECF954-DE19-DAA5-3ECA-022496410474}"/>
              </a:ext>
            </a:extLst>
          </p:cNvPr>
          <p:cNvSpPr>
            <a:spLocks noGrp="1"/>
          </p:cNvSpPr>
          <p:nvPr>
            <p:ph type="title"/>
          </p:nvPr>
        </p:nvSpPr>
        <p:spPr/>
        <p:txBody>
          <a:bodyPr/>
          <a:lstStyle/>
          <a:p>
            <a:r>
              <a:rPr lang="en-US">
                <a:latin typeface="Oswald Medium"/>
              </a:rPr>
              <a:t>Introduction</a:t>
            </a:r>
          </a:p>
        </p:txBody>
      </p:sp>
      <p:sp>
        <p:nvSpPr>
          <p:cNvPr id="4" name="Slide Number Placeholder 3">
            <a:extLst>
              <a:ext uri="{FF2B5EF4-FFF2-40B4-BE49-F238E27FC236}">
                <a16:creationId xmlns:a16="http://schemas.microsoft.com/office/drawing/2014/main" id="{E6871902-6E59-21DC-708A-27ED21428932}"/>
              </a:ext>
            </a:extLst>
          </p:cNvPr>
          <p:cNvSpPr>
            <a:spLocks noGrp="1"/>
          </p:cNvSpPr>
          <p:nvPr>
            <p:ph type="sldNum" sz="quarter" idx="10"/>
          </p:nvPr>
        </p:nvSpPr>
        <p:spPr/>
        <p:txBody>
          <a:bodyPr/>
          <a:lstStyle/>
          <a:p>
            <a:pPr>
              <a:defRPr/>
            </a:pPr>
            <a:fld id="{B29F5B89-AE73-4BAA-92C9-1AC8FC83F574}" type="slidenum">
              <a:rPr lang="en-US"/>
              <a:pPr>
                <a:defRPr/>
              </a:pPr>
              <a:t>2</a:t>
            </a:fld>
            <a:endParaRPr lang="en-US"/>
          </a:p>
        </p:txBody>
      </p:sp>
    </p:spTree>
    <p:extLst>
      <p:ext uri="{BB962C8B-B14F-4D97-AF65-F5344CB8AC3E}">
        <p14:creationId xmlns:p14="http://schemas.microsoft.com/office/powerpoint/2010/main" val="3321290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F26B471-D86D-7697-5D7B-CDFA65CB1EC1}"/>
              </a:ext>
            </a:extLst>
          </p:cNvPr>
          <p:cNvSpPr>
            <a:spLocks noGrp="1"/>
          </p:cNvSpPr>
          <p:nvPr>
            <p:ph sz="quarter" idx="1"/>
          </p:nvPr>
        </p:nvSpPr>
        <p:spPr>
          <a:xfrm>
            <a:off x="557847" y="1405272"/>
            <a:ext cx="8153400" cy="5304503"/>
          </a:xfrm>
        </p:spPr>
        <p:txBody>
          <a:bodyPr/>
          <a:lstStyle/>
          <a:p>
            <a:pPr marL="318770" indent="-318770"/>
            <a:r>
              <a:rPr lang="en-US" sz="1800" dirty="0">
                <a:latin typeface="Lato Semibold"/>
                <a:ea typeface="Lato Semibold"/>
                <a:cs typeface="Lato Semibold"/>
              </a:rPr>
              <a:t>NMED will present two public informational meetings:</a:t>
            </a:r>
            <a:endParaRPr lang="en-US" sz="1800" dirty="0">
              <a:latin typeface="Lato Semibold"/>
              <a:ea typeface="Lato Semibold" panose="020F0702020204030203" pitchFamily="34" charset="0"/>
            </a:endParaRPr>
          </a:p>
          <a:p>
            <a:pPr marL="639445" lvl="1"/>
            <a:r>
              <a:rPr lang="en-US" sz="1800" b="1" dirty="0">
                <a:latin typeface="Lato Semibold"/>
                <a:ea typeface="Lato Semibold"/>
                <a:cs typeface="Calibri"/>
              </a:rPr>
              <a:t>ONLINE MEETING – Wednesday, December 13, 2023 – 9 a.m. to 10:30 a.m.  </a:t>
            </a:r>
          </a:p>
          <a:p>
            <a:pPr marL="639445" lvl="1"/>
            <a:r>
              <a:rPr lang="en-US" sz="1800" b="1" dirty="0">
                <a:latin typeface="Lato Semibold"/>
                <a:ea typeface="Lato Semibold"/>
                <a:cs typeface="Calibri"/>
              </a:rPr>
              <a:t>IN-PERSON MEETING – Thursday, December 14, 2023 - 9 a.m. to 10:30 a.m.</a:t>
            </a:r>
            <a:r>
              <a:rPr lang="en-US" sz="1800" dirty="0">
                <a:latin typeface="Lato Semibold"/>
                <a:ea typeface="Lato Semibold"/>
                <a:cs typeface="Calibri"/>
              </a:rPr>
              <a:t>  (</a:t>
            </a:r>
            <a:r>
              <a:rPr lang="en-US" sz="1800" i="1" dirty="0">
                <a:latin typeface="Lato Semibold"/>
                <a:ea typeface="Lato Semibold"/>
                <a:cs typeface="Calibri"/>
              </a:rPr>
              <a:t>Could be delayed or canceled due to inclement weather.</a:t>
            </a:r>
            <a:r>
              <a:rPr lang="en-US" sz="1800" dirty="0">
                <a:latin typeface="Lato Semibold"/>
                <a:ea typeface="Lato Semibold"/>
                <a:cs typeface="Calibri"/>
              </a:rPr>
              <a:t>)</a:t>
            </a:r>
            <a:br>
              <a:rPr lang="en-US" sz="1800" dirty="0">
                <a:latin typeface="Lato Semibold"/>
                <a:ea typeface="Lato Semibold"/>
                <a:cs typeface="Calibri"/>
              </a:rPr>
            </a:br>
            <a:r>
              <a:rPr lang="en-US" sz="1800" dirty="0">
                <a:latin typeface="Lato Semibold"/>
                <a:ea typeface="Lato Semibold"/>
                <a:cs typeface="Calibri"/>
              </a:rPr>
              <a:t> </a:t>
            </a:r>
            <a:endParaRPr lang="en-US" sz="1800" dirty="0">
              <a:latin typeface="Lato Semibold"/>
              <a:ea typeface="Lato Medium"/>
              <a:cs typeface="Lato Medium"/>
            </a:endParaRPr>
          </a:p>
          <a:p>
            <a:pPr marL="318770" indent="-318770"/>
            <a:r>
              <a:rPr lang="en-US" sz="1800" dirty="0">
                <a:latin typeface="Lato Semibold"/>
                <a:ea typeface="Lato Semibold"/>
                <a:cs typeface="Lato Semibold"/>
              </a:rPr>
              <a:t>At the next Environmental Improvement Board ("Board") meeting, NMED will ask the Board to schedule a hearing on the proposed rules. </a:t>
            </a:r>
          </a:p>
          <a:p>
            <a:pPr marL="639445" lvl="1"/>
            <a:r>
              <a:rPr lang="en-US" sz="1800" b="1" dirty="0">
                <a:latin typeface="Lato Semibold"/>
                <a:ea typeface="Lato Semibold"/>
                <a:cs typeface="Calibri"/>
              </a:rPr>
              <a:t>HYBRID BOARD MEETING</a:t>
            </a:r>
            <a:r>
              <a:rPr lang="en-US" sz="1800" b="1" dirty="0">
                <a:latin typeface="Lato Semibold"/>
                <a:ea typeface="Lato Semibold"/>
                <a:cs typeface="Lato Semibold"/>
              </a:rPr>
              <a:t> – </a:t>
            </a:r>
            <a:r>
              <a:rPr lang="en-US" sz="1800" b="1" dirty="0">
                <a:latin typeface="Lato Semibold"/>
                <a:ea typeface="Lato Semibold"/>
                <a:cs typeface="Calibri"/>
              </a:rPr>
              <a:t>Friday, December 15, 2023 - 9 a.m. </a:t>
            </a:r>
            <a:endParaRPr lang="en-US" sz="1800" dirty="0">
              <a:latin typeface="Lato Semibold"/>
              <a:ea typeface="Lato Semibold"/>
              <a:cs typeface="Lato Semibold"/>
            </a:endParaRPr>
          </a:p>
          <a:p>
            <a:pPr marL="366395" lvl="1" indent="0">
              <a:buNone/>
            </a:pPr>
            <a:endParaRPr lang="en-US" sz="1400" b="1" dirty="0">
              <a:latin typeface="Lato Semibold"/>
              <a:ea typeface="Lato Semibold"/>
              <a:cs typeface="Calibri"/>
            </a:endParaRPr>
          </a:p>
          <a:p>
            <a:pPr marL="318770" indent="-318770"/>
            <a:r>
              <a:rPr lang="en-US" sz="1800" dirty="0">
                <a:latin typeface="Lato Semibold"/>
                <a:ea typeface="Lato Semibold"/>
                <a:cs typeface="Lato Semibold"/>
              </a:rPr>
              <a:t>NMED will present the proposed rules to the Radiation Technical Advisory Council (“RTAC”) meeting for RTAC advice and consent on the proposed rules under Section 74-3-5 NMSA 1978 of the Radiation Protection Act:</a:t>
            </a:r>
          </a:p>
          <a:p>
            <a:pPr marL="639445" lvl="1"/>
            <a:r>
              <a:rPr lang="en-US" sz="1800" b="1" dirty="0">
                <a:latin typeface="Lato Semibold"/>
                <a:ea typeface="Lato Semibold"/>
                <a:cs typeface="Calibri"/>
              </a:rPr>
              <a:t>HYBRID RTAC MEETING – Tuesday, December 19, 2023 - 10 a.m. </a:t>
            </a:r>
            <a:br>
              <a:rPr lang="en-US" sz="1800" b="1" dirty="0">
                <a:latin typeface="Lato Semibold"/>
                <a:ea typeface="Lato Semibold"/>
                <a:cs typeface="Calibri"/>
              </a:rPr>
            </a:br>
            <a:endParaRPr lang="en-US" sz="1800" b="1" dirty="0">
              <a:latin typeface="Lato Semibold"/>
              <a:ea typeface="Lato Semibold"/>
              <a:cs typeface="Calibri"/>
            </a:endParaRPr>
          </a:p>
          <a:p>
            <a:pPr marL="318770" indent="-318770"/>
            <a:r>
              <a:rPr lang="en-US" sz="1800" dirty="0">
                <a:latin typeface="Lato Semibold"/>
                <a:ea typeface="Lato Semibold"/>
                <a:cs typeface="Lato Semibold"/>
              </a:rPr>
              <a:t>Board Hearing to consider adoption and promulgation of the proposed rules (TBD 2024). </a:t>
            </a:r>
            <a:endParaRPr lang="en-US" sz="1800" dirty="0">
              <a:latin typeface="Lato Semibold"/>
              <a:ea typeface="Lato Semibold" panose="020F0702020204030203" pitchFamily="34" charset="0"/>
            </a:endParaRPr>
          </a:p>
          <a:p>
            <a:pPr marL="318770" indent="-318770"/>
            <a:endParaRPr lang="en-US" dirty="0">
              <a:ea typeface="Lato Semibold" panose="020F0702020204030203" pitchFamily="34" charset="0"/>
            </a:endParaRPr>
          </a:p>
        </p:txBody>
      </p:sp>
      <p:sp>
        <p:nvSpPr>
          <p:cNvPr id="3" name="Title 2">
            <a:extLst>
              <a:ext uri="{FF2B5EF4-FFF2-40B4-BE49-F238E27FC236}">
                <a16:creationId xmlns:a16="http://schemas.microsoft.com/office/drawing/2014/main" id="{93ECF954-DE19-DAA5-3ECA-022496410474}"/>
              </a:ext>
            </a:extLst>
          </p:cNvPr>
          <p:cNvSpPr>
            <a:spLocks noGrp="1"/>
          </p:cNvSpPr>
          <p:nvPr>
            <p:ph type="title"/>
          </p:nvPr>
        </p:nvSpPr>
        <p:spPr/>
        <p:txBody>
          <a:bodyPr/>
          <a:lstStyle/>
          <a:p>
            <a:r>
              <a:rPr lang="en-US">
                <a:latin typeface="Oswald Medium"/>
              </a:rPr>
              <a:t>Upcoming Meetings</a:t>
            </a:r>
            <a:endParaRPr lang="en-US"/>
          </a:p>
        </p:txBody>
      </p:sp>
      <p:sp>
        <p:nvSpPr>
          <p:cNvPr id="4" name="Slide Number Placeholder 3">
            <a:extLst>
              <a:ext uri="{FF2B5EF4-FFF2-40B4-BE49-F238E27FC236}">
                <a16:creationId xmlns:a16="http://schemas.microsoft.com/office/drawing/2014/main" id="{E6871902-6E59-21DC-708A-27ED21428932}"/>
              </a:ext>
            </a:extLst>
          </p:cNvPr>
          <p:cNvSpPr>
            <a:spLocks noGrp="1"/>
          </p:cNvSpPr>
          <p:nvPr>
            <p:ph type="sldNum" sz="quarter" idx="10"/>
          </p:nvPr>
        </p:nvSpPr>
        <p:spPr/>
        <p:txBody>
          <a:bodyPr/>
          <a:lstStyle/>
          <a:p>
            <a:pPr>
              <a:defRPr/>
            </a:pPr>
            <a:fld id="{B29F5B89-AE73-4BAA-92C9-1AC8FC83F574}" type="slidenum">
              <a:rPr lang="en-US"/>
              <a:pPr>
                <a:defRPr/>
              </a:pPr>
              <a:t>3</a:t>
            </a:fld>
            <a:endParaRPr lang="en-US"/>
          </a:p>
        </p:txBody>
      </p:sp>
    </p:spTree>
    <p:extLst>
      <p:ext uri="{BB962C8B-B14F-4D97-AF65-F5344CB8AC3E}">
        <p14:creationId xmlns:p14="http://schemas.microsoft.com/office/powerpoint/2010/main" val="3245568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47B9C7-4474-55A0-1CDF-C352D88197D3}"/>
              </a:ext>
            </a:extLst>
          </p:cNvPr>
          <p:cNvSpPr>
            <a:spLocks noGrp="1"/>
          </p:cNvSpPr>
          <p:nvPr>
            <p:ph sz="quarter" idx="1"/>
          </p:nvPr>
        </p:nvSpPr>
        <p:spPr/>
        <p:txBody>
          <a:bodyPr/>
          <a:lstStyle/>
          <a:p>
            <a:pPr marL="318770" indent="-318770"/>
            <a:r>
              <a:rPr lang="en-US" sz="2400">
                <a:latin typeface="Lato Semibold"/>
                <a:ea typeface="Lato Semibold"/>
                <a:cs typeface="Lato Semibold"/>
              </a:rPr>
              <a:t>Comments regarding the proposed rules can be submitted to NMED from December 15, 2023, through the conclusion of the Board hearing.</a:t>
            </a:r>
            <a:br>
              <a:rPr lang="en-US" sz="2400">
                <a:latin typeface="Lato Semibold"/>
                <a:ea typeface="Lato Semibold"/>
                <a:cs typeface="Lato Semibold"/>
              </a:rPr>
            </a:br>
            <a:endParaRPr lang="en-US" sz="2400">
              <a:latin typeface="Lato Semibold"/>
              <a:ea typeface="Lato Semibold"/>
            </a:endParaRPr>
          </a:p>
          <a:p>
            <a:pPr marL="318770" indent="-318770"/>
            <a:r>
              <a:rPr lang="en-US" sz="2400">
                <a:latin typeface="Lato Semibold"/>
                <a:ea typeface="Lato Semibold"/>
                <a:cs typeface="Lato Semibold"/>
              </a:rPr>
              <a:t>Comments can be submitted via:</a:t>
            </a:r>
            <a:endParaRPr lang="en-US" sz="2400">
              <a:latin typeface="Lato Semibold"/>
              <a:ea typeface="Lato Semibold"/>
            </a:endParaRPr>
          </a:p>
          <a:p>
            <a:pPr marL="639445" lvl="1"/>
            <a:r>
              <a:rPr lang="en-US" sz="2100" err="1">
                <a:latin typeface="Lato Semibold"/>
                <a:ea typeface="Lato Semibold"/>
                <a:cs typeface="Lato Semibold"/>
              </a:rPr>
              <a:t>SmartComment</a:t>
            </a:r>
            <a:r>
              <a:rPr lang="en-US" sz="2100">
                <a:latin typeface="Lato Semibold"/>
                <a:ea typeface="Lato Semibold"/>
                <a:cs typeface="Lato Semibold"/>
              </a:rPr>
              <a:t> link -  </a:t>
            </a:r>
            <a:br>
              <a:rPr lang="en-US" sz="2100">
                <a:latin typeface="Lato Semibold"/>
                <a:ea typeface="Lato Semibold"/>
                <a:cs typeface="Lato Semibold"/>
              </a:rPr>
            </a:br>
            <a:r>
              <a:rPr lang="en-US" sz="2100">
                <a:solidFill>
                  <a:schemeClr val="accent5">
                    <a:lumMod val="75000"/>
                    <a:lumOff val="25000"/>
                  </a:schemeClr>
                </a:solidFill>
                <a:latin typeface="Lato Semibold"/>
                <a:ea typeface="Lato Semibold"/>
                <a:cs typeface="Lato Semibold"/>
                <a:hlinkClick r:id="rId2">
                  <a:extLst>
                    <a:ext uri="{A12FA001-AC4F-418D-AE19-62706E023703}">
                      <ahyp:hlinkClr xmlns:ahyp="http://schemas.microsoft.com/office/drawing/2018/hyperlinkcolor" val="tx"/>
                    </a:ext>
                  </a:extLst>
                </a:hlinkClick>
              </a:rPr>
              <a:t>https://nmed.commentinput.com/?id=48EQNGeVC</a:t>
            </a:r>
            <a:r>
              <a:rPr lang="en-US" sz="2100">
                <a:latin typeface="Lato Semibold"/>
                <a:ea typeface="Lato Semibold"/>
                <a:cs typeface="Lato Semibold"/>
              </a:rPr>
              <a:t> or </a:t>
            </a:r>
            <a:endParaRPr lang="en-US" sz="2100">
              <a:solidFill>
                <a:srgbClr val="1E519F"/>
              </a:solidFill>
              <a:latin typeface="Lato Semibold"/>
              <a:ea typeface="Lato Semibold"/>
            </a:endParaRPr>
          </a:p>
          <a:p>
            <a:pPr marL="639445" lvl="1"/>
            <a:r>
              <a:rPr lang="en-US" sz="2100">
                <a:latin typeface="Lato Semibold"/>
                <a:ea typeface="Lato Semibold"/>
                <a:cs typeface="Lato Semibold"/>
              </a:rPr>
              <a:t>Email - </a:t>
            </a:r>
            <a:r>
              <a:rPr lang="en-US" sz="2100">
                <a:solidFill>
                  <a:schemeClr val="tx2">
                    <a:lumMod val="75000"/>
                    <a:lumOff val="25000"/>
                  </a:schemeClr>
                </a:solidFill>
                <a:latin typeface="Lato Semibold"/>
                <a:ea typeface="Lato Semibold"/>
                <a:cs typeface="Lato Semibold"/>
                <a:hlinkClick r:id="rId3">
                  <a:extLst>
                    <a:ext uri="{A12FA001-AC4F-418D-AE19-62706E023703}">
                      <ahyp:hlinkClr xmlns:ahyp="http://schemas.microsoft.com/office/drawing/2018/hyperlinkcolor" val="tx"/>
                    </a:ext>
                  </a:extLst>
                </a:hlinkClick>
              </a:rPr>
              <a:t>Pamela.Jones@env.nm.gov</a:t>
            </a:r>
            <a:r>
              <a:rPr lang="en-US" sz="2100">
                <a:solidFill>
                  <a:schemeClr val="tx2">
                    <a:lumMod val="75000"/>
                    <a:lumOff val="25000"/>
                  </a:schemeClr>
                </a:solidFill>
                <a:latin typeface="Lato Semibold"/>
                <a:ea typeface="Lato Semibold"/>
                <a:cs typeface="Lato Semibold"/>
              </a:rPr>
              <a:t>.</a:t>
            </a:r>
            <a:endParaRPr lang="en-US" sz="2100">
              <a:solidFill>
                <a:schemeClr val="tx2">
                  <a:lumMod val="75000"/>
                  <a:lumOff val="25000"/>
                </a:schemeClr>
              </a:solidFill>
              <a:latin typeface="Lato Semibold"/>
              <a:ea typeface="Lato Semibold"/>
            </a:endParaRPr>
          </a:p>
          <a:p>
            <a:pPr marL="318770" indent="-318770"/>
            <a:endParaRPr lang="en-US" sz="2400">
              <a:latin typeface="Lato Semibold"/>
              <a:ea typeface="Lato Semibold"/>
              <a:cs typeface="Lato Semibold"/>
            </a:endParaRPr>
          </a:p>
          <a:p>
            <a:pPr marL="318770" indent="-318770"/>
            <a:r>
              <a:rPr lang="en-US" sz="2400">
                <a:latin typeface="Lato Semibold"/>
                <a:ea typeface="Lato Semibold"/>
                <a:cs typeface="Lato Semibold"/>
              </a:rPr>
              <a:t>We will not record any comments presented during the public informational meetings.</a:t>
            </a:r>
          </a:p>
        </p:txBody>
      </p:sp>
      <p:sp>
        <p:nvSpPr>
          <p:cNvPr id="3" name="Title 2">
            <a:extLst>
              <a:ext uri="{FF2B5EF4-FFF2-40B4-BE49-F238E27FC236}">
                <a16:creationId xmlns:a16="http://schemas.microsoft.com/office/drawing/2014/main" id="{E43716A6-5558-449E-75FC-6C3244E72071}"/>
              </a:ext>
            </a:extLst>
          </p:cNvPr>
          <p:cNvSpPr>
            <a:spLocks noGrp="1"/>
          </p:cNvSpPr>
          <p:nvPr>
            <p:ph type="title"/>
          </p:nvPr>
        </p:nvSpPr>
        <p:spPr/>
        <p:txBody>
          <a:bodyPr/>
          <a:lstStyle/>
          <a:p>
            <a:r>
              <a:rPr lang="en-US"/>
              <a:t>Public Comments</a:t>
            </a:r>
          </a:p>
        </p:txBody>
      </p:sp>
      <p:sp>
        <p:nvSpPr>
          <p:cNvPr id="4" name="Slide Number Placeholder 3">
            <a:extLst>
              <a:ext uri="{FF2B5EF4-FFF2-40B4-BE49-F238E27FC236}">
                <a16:creationId xmlns:a16="http://schemas.microsoft.com/office/drawing/2014/main" id="{949D379D-C6F6-FC36-62D0-82A9828E01E4}"/>
              </a:ext>
            </a:extLst>
          </p:cNvPr>
          <p:cNvSpPr>
            <a:spLocks noGrp="1"/>
          </p:cNvSpPr>
          <p:nvPr>
            <p:ph type="sldNum" sz="quarter" idx="10"/>
          </p:nvPr>
        </p:nvSpPr>
        <p:spPr/>
        <p:txBody>
          <a:bodyPr/>
          <a:lstStyle/>
          <a:p>
            <a:pPr>
              <a:defRPr/>
            </a:pPr>
            <a:fld id="{B29F5B89-AE73-4BAA-92C9-1AC8FC83F574}" type="slidenum">
              <a:rPr lang="en-US" smtClean="0"/>
              <a:pPr>
                <a:defRPr/>
              </a:pPr>
              <a:t>4</a:t>
            </a:fld>
            <a:endParaRPr lang="en-US"/>
          </a:p>
        </p:txBody>
      </p:sp>
    </p:spTree>
    <p:extLst>
      <p:ext uri="{BB962C8B-B14F-4D97-AF65-F5344CB8AC3E}">
        <p14:creationId xmlns:p14="http://schemas.microsoft.com/office/powerpoint/2010/main" val="358429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5D37AB-4FFA-83F8-16D0-722384A8ADD0}"/>
              </a:ext>
            </a:extLst>
          </p:cNvPr>
          <p:cNvSpPr>
            <a:spLocks noGrp="1"/>
          </p:cNvSpPr>
          <p:nvPr>
            <p:ph sz="quarter" idx="1"/>
          </p:nvPr>
        </p:nvSpPr>
        <p:spPr>
          <a:xfrm>
            <a:off x="596989" y="1549574"/>
            <a:ext cx="7799255" cy="4877844"/>
          </a:xfrm>
        </p:spPr>
        <p:txBody>
          <a:bodyPr/>
          <a:lstStyle/>
          <a:p>
            <a:pPr marL="318770" indent="-318770"/>
            <a:r>
              <a:rPr lang="en-US" sz="2000">
                <a:latin typeface="Lato Semibold"/>
                <a:ea typeface="Lato Semibold"/>
                <a:cs typeface="Lato Semibold"/>
              </a:rPr>
              <a:t>The State of New Mexico administers the Radiation Protection Program through an agreement between the U.S. Nuclear Regulatory Commission (“NRC”) and the State of New Mexico. See Section 74-3-15 NMSA 1978.</a:t>
            </a:r>
            <a:endParaRPr lang="en-US" sz="2000">
              <a:highlight>
                <a:srgbClr val="FFFF00"/>
              </a:highlight>
              <a:latin typeface="Lato Semibold"/>
              <a:ea typeface="Lato Semibold"/>
              <a:cs typeface="Lato Semibold"/>
            </a:endParaRPr>
          </a:p>
          <a:p>
            <a:pPr marL="639445" lvl="1"/>
            <a:r>
              <a:rPr lang="en-US" sz="1700">
                <a:latin typeface="Lato Semibold"/>
                <a:ea typeface="Lato Semibold"/>
                <a:cs typeface="Lato Semibold"/>
              </a:rPr>
              <a:t>The Agreement went into effect in May of 1974.</a:t>
            </a:r>
            <a:endParaRPr lang="en-US" sz="1700">
              <a:highlight>
                <a:srgbClr val="FFFF00"/>
              </a:highlight>
              <a:latin typeface="Lato Semibold"/>
              <a:ea typeface="Lato Semibold"/>
              <a:cs typeface="Lato Semibold"/>
            </a:endParaRPr>
          </a:p>
          <a:p>
            <a:pPr marL="318770" indent="-318770"/>
            <a:endParaRPr lang="en-US" sz="2000">
              <a:latin typeface="Lato Semibold"/>
              <a:ea typeface="Lato Semibold"/>
              <a:cs typeface="Lato Semibold"/>
            </a:endParaRPr>
          </a:p>
          <a:p>
            <a:pPr marL="318770" indent="-318770"/>
            <a:r>
              <a:rPr lang="en-US" sz="2000">
                <a:solidFill>
                  <a:srgbClr val="000000"/>
                </a:solidFill>
                <a:latin typeface="Lato Semibold"/>
                <a:ea typeface="Lato Semibold"/>
                <a:cs typeface="Calibri"/>
              </a:rPr>
              <a:t>The Nuclear Regulatory Commission must adhere to the Nuclear Energy Innovation and Modernization Act (NEIMA) </a:t>
            </a:r>
          </a:p>
          <a:p>
            <a:pPr marL="639445" lvl="1"/>
            <a:r>
              <a:rPr lang="en-US" sz="1700" i="1">
                <a:latin typeface="Lato Semibold"/>
                <a:ea typeface="Lato Semibold"/>
                <a:cs typeface="Calibri"/>
              </a:rPr>
              <a:t>This speaks directly to the fee structure developed and approved annually by Congress whereby the U.S. NRC must recover its costs through fees.</a:t>
            </a:r>
            <a:endParaRPr lang="en-US" sz="1700" i="1">
              <a:latin typeface="Lato Semibold"/>
              <a:ea typeface="Lato Semibold" panose="020F0702020204030203" pitchFamily="34" charset="0"/>
              <a:cs typeface="Calibri"/>
            </a:endParaRPr>
          </a:p>
          <a:p>
            <a:pPr marL="366395" lvl="1" indent="0">
              <a:buNone/>
            </a:pPr>
            <a:endParaRPr lang="en-US" sz="1700" i="1">
              <a:highlight>
                <a:srgbClr val="FFFF00"/>
              </a:highlight>
              <a:latin typeface="Lato Semibold"/>
              <a:ea typeface="Lato Semibold" panose="020F0702020204030203" pitchFamily="34" charset="0"/>
              <a:cs typeface="Calibri"/>
            </a:endParaRPr>
          </a:p>
          <a:p>
            <a:pPr marL="318770" indent="-318770"/>
            <a:endParaRPr lang="en-US" sz="2400">
              <a:ea typeface="Lato Semibold" panose="020F0702020204030203" pitchFamily="34" charset="0"/>
            </a:endParaRPr>
          </a:p>
          <a:p>
            <a:pPr marL="318770" indent="-318770"/>
            <a:endParaRPr lang="en-US" sz="2400">
              <a:ea typeface="Lato Semibold" panose="020F0702020204030203" pitchFamily="34" charset="0"/>
            </a:endParaRPr>
          </a:p>
          <a:p>
            <a:pPr marL="0" indent="0">
              <a:buNone/>
            </a:pPr>
            <a:endParaRPr lang="en-US" sz="2400">
              <a:ea typeface="Lato Semibold" panose="020F0702020204030203" pitchFamily="34" charset="0"/>
            </a:endParaRPr>
          </a:p>
          <a:p>
            <a:pPr marL="318770" indent="-318770"/>
            <a:endParaRPr lang="en-US" sz="2000">
              <a:ea typeface="Lato Semibold" panose="020F0702020204030203" pitchFamily="34" charset="0"/>
            </a:endParaRPr>
          </a:p>
        </p:txBody>
      </p:sp>
      <p:sp>
        <p:nvSpPr>
          <p:cNvPr id="3" name="Title 2">
            <a:extLst>
              <a:ext uri="{FF2B5EF4-FFF2-40B4-BE49-F238E27FC236}">
                <a16:creationId xmlns:a16="http://schemas.microsoft.com/office/drawing/2014/main" id="{8A38FB5D-15BE-40DC-9FDC-9C8F65A20780}"/>
              </a:ext>
            </a:extLst>
          </p:cNvPr>
          <p:cNvSpPr>
            <a:spLocks noGrp="1"/>
          </p:cNvSpPr>
          <p:nvPr>
            <p:ph type="title"/>
          </p:nvPr>
        </p:nvSpPr>
        <p:spPr>
          <a:xfrm>
            <a:off x="1143000" y="152400"/>
            <a:ext cx="7950373" cy="871246"/>
          </a:xfrm>
        </p:spPr>
        <p:txBody>
          <a:bodyPr>
            <a:noAutofit/>
          </a:bodyPr>
          <a:lstStyle/>
          <a:p>
            <a:r>
              <a:rPr lang="en-US" sz="2400">
                <a:latin typeface="Oswald Medium"/>
              </a:rPr>
              <a:t>Nuclear Regulatory Commission Agreement with New Mexico</a:t>
            </a:r>
          </a:p>
        </p:txBody>
      </p:sp>
      <p:sp>
        <p:nvSpPr>
          <p:cNvPr id="4" name="Slide Number Placeholder 3">
            <a:extLst>
              <a:ext uri="{FF2B5EF4-FFF2-40B4-BE49-F238E27FC236}">
                <a16:creationId xmlns:a16="http://schemas.microsoft.com/office/drawing/2014/main" id="{65960230-AAB0-508C-8135-8D9F1AF420CE}"/>
              </a:ext>
            </a:extLst>
          </p:cNvPr>
          <p:cNvSpPr>
            <a:spLocks noGrp="1"/>
          </p:cNvSpPr>
          <p:nvPr>
            <p:ph type="sldNum" sz="quarter" idx="10"/>
          </p:nvPr>
        </p:nvSpPr>
        <p:spPr/>
        <p:txBody>
          <a:bodyPr/>
          <a:lstStyle/>
          <a:p>
            <a:pPr>
              <a:defRPr/>
            </a:pPr>
            <a:fld id="{B29F5B89-AE73-4BAA-92C9-1AC8FC83F574}" type="slidenum">
              <a:rPr lang="en-US" smtClean="0"/>
              <a:pPr>
                <a:defRPr/>
              </a:pPr>
              <a:t>5</a:t>
            </a:fld>
            <a:endParaRPr lang="en-US"/>
          </a:p>
        </p:txBody>
      </p:sp>
    </p:spTree>
    <p:extLst>
      <p:ext uri="{BB962C8B-B14F-4D97-AF65-F5344CB8AC3E}">
        <p14:creationId xmlns:p14="http://schemas.microsoft.com/office/powerpoint/2010/main" val="197237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20E51-12BA-71B6-346D-2D6ECF17A7BD}"/>
              </a:ext>
            </a:extLst>
          </p:cNvPr>
          <p:cNvSpPr>
            <a:spLocks noGrp="1"/>
          </p:cNvSpPr>
          <p:nvPr>
            <p:ph type="title"/>
          </p:nvPr>
        </p:nvSpPr>
        <p:spPr/>
        <p:txBody>
          <a:bodyPr>
            <a:normAutofit fontScale="90000"/>
          </a:bodyPr>
          <a:lstStyle/>
          <a:p>
            <a:br>
              <a:rPr lang="en-US" sz="4400" b="1">
                <a:effectLst/>
                <a:latin typeface="Calibri" panose="020F0502020204030204" pitchFamily="34" charset="0"/>
                <a:ea typeface="Calibri" panose="020F0502020204030204" pitchFamily="34" charset="0"/>
                <a:cs typeface="Times New Roman" panose="02020603050405020304" pitchFamily="18" charset="0"/>
              </a:rPr>
            </a:br>
            <a:r>
              <a:rPr lang="en-US" sz="3600" b="1">
                <a:latin typeface="+mj-lt"/>
                <a:ea typeface="Calibri" panose="020F0502020204030204" pitchFamily="34" charset="0"/>
                <a:cs typeface="Times New Roman"/>
              </a:rPr>
              <a:t>NRC Oversight</a:t>
            </a:r>
            <a:r>
              <a:rPr lang="en-US" sz="3600" b="1">
                <a:effectLst/>
                <a:latin typeface="+mj-lt"/>
                <a:ea typeface="Calibri" panose="020F0502020204030204" pitchFamily="34" charset="0"/>
                <a:cs typeface="Times New Roman"/>
              </a:rPr>
              <a:t> of the New Mexico Program</a:t>
            </a:r>
            <a:br>
              <a:rPr lang="en-US" sz="1800">
                <a:effectLst/>
                <a:latin typeface="Calibri" panose="020F0502020204030204" pitchFamily="34" charset="0"/>
                <a:ea typeface="Calibri" panose="020F0502020204030204" pitchFamily="34" charset="0"/>
                <a:cs typeface="Times New Roman" panose="02020603050405020304" pitchFamily="18" charset="0"/>
              </a:rPr>
            </a:br>
            <a:endParaRPr lang="en-US"/>
          </a:p>
        </p:txBody>
      </p:sp>
      <p:sp>
        <p:nvSpPr>
          <p:cNvPr id="3" name="Content Placeholder 2">
            <a:extLst>
              <a:ext uri="{FF2B5EF4-FFF2-40B4-BE49-F238E27FC236}">
                <a16:creationId xmlns:a16="http://schemas.microsoft.com/office/drawing/2014/main" id="{60B0CAF0-3646-8346-3AB5-1520377B5B89}"/>
              </a:ext>
            </a:extLst>
          </p:cNvPr>
          <p:cNvSpPr>
            <a:spLocks noGrp="1"/>
          </p:cNvSpPr>
          <p:nvPr>
            <p:ph sz="quarter" idx="18"/>
          </p:nvPr>
        </p:nvSpPr>
        <p:spPr>
          <a:xfrm>
            <a:off x="485353" y="1400199"/>
            <a:ext cx="8053203" cy="4978862"/>
          </a:xfrm>
        </p:spPr>
        <p:txBody>
          <a:bodyPr/>
          <a:lstStyle/>
          <a:p>
            <a:pPr marL="318770" indent="-318770"/>
            <a:r>
              <a:rPr lang="en-US" sz="2200">
                <a:latin typeface="Lato Semibold"/>
                <a:ea typeface="Lato Semibold"/>
                <a:cs typeface="Lato Semibold"/>
              </a:rPr>
              <a:t>To maintain its NRC Agreement status, New Mexico must maintain a Radiation Protection Program that protects public health and safety. </a:t>
            </a:r>
            <a:br>
              <a:rPr lang="en-US" sz="2200">
                <a:latin typeface="Lato Semibold"/>
                <a:ea typeface="Lato Semibold"/>
                <a:cs typeface="Lato Semibold"/>
              </a:rPr>
            </a:br>
            <a:endParaRPr lang="en-US" sz="2200">
              <a:ea typeface="Lato Semibold" panose="020F0702020204030203" pitchFamily="34" charset="0"/>
            </a:endParaRPr>
          </a:p>
          <a:p>
            <a:pPr marL="318770" indent="-318770"/>
            <a:r>
              <a:rPr lang="en-US" sz="2200">
                <a:latin typeface="Lato Semibold"/>
                <a:ea typeface="Lato Semibold"/>
                <a:cs typeface="Arial"/>
              </a:rPr>
              <a:t>The proposed rules align the State's fees with NRC's FY21 fees and are necessary to:</a:t>
            </a:r>
          </a:p>
          <a:p>
            <a:pPr marL="639445" lvl="1">
              <a:buFont typeface="Wingdings 2" panose="05000000000000000000" pitchFamily="2" charset="2"/>
              <a:buChar char=""/>
            </a:pPr>
            <a:r>
              <a:rPr lang="en-US" sz="1800">
                <a:latin typeface="Lato Semibold"/>
                <a:ea typeface="Lato Semibold"/>
                <a:cs typeface="Arial"/>
              </a:rPr>
              <a:t>provide the funding necessary to adequately and appropriately staff and equip the Radiation Protection Program to protect the public and environment from radiation hazards. </a:t>
            </a:r>
          </a:p>
          <a:p>
            <a:pPr marL="639445" lvl="1">
              <a:buFont typeface="Wingdings 2" panose="05000000000000000000" pitchFamily="2" charset="2"/>
              <a:buChar char=""/>
            </a:pPr>
            <a:r>
              <a:rPr lang="en-US" sz="1800">
                <a:latin typeface="Lato Semibold"/>
                <a:ea typeface="Lato Semibold"/>
                <a:cs typeface="Arial"/>
              </a:rPr>
              <a:t>retain and maintain the New Mexico's authority to operate the Program under the NRC Agreement.</a:t>
            </a:r>
            <a:br>
              <a:rPr lang="en-US" sz="2200">
                <a:latin typeface="Lato Semibold"/>
                <a:ea typeface="Lato Semibold"/>
                <a:cs typeface="Lato Semibold"/>
              </a:rPr>
            </a:br>
            <a:endParaRPr lang="en-US" sz="2200">
              <a:latin typeface="Lato Semibold"/>
              <a:ea typeface="Lato Semibold" panose="020F0702020204030203" pitchFamily="34" charset="0"/>
            </a:endParaRPr>
          </a:p>
          <a:p>
            <a:pPr marL="318770" indent="-318770"/>
            <a:r>
              <a:rPr lang="en-US" sz="2200">
                <a:latin typeface="Lato Semibold"/>
                <a:ea typeface="Lato Semibold"/>
                <a:cs typeface="Arial"/>
              </a:rPr>
              <a:t>The current fees were adopted in 2002 and have never been updated.</a:t>
            </a:r>
            <a:br>
              <a:rPr lang="en-US" sz="2200">
                <a:latin typeface="Lato Semibold"/>
                <a:ea typeface="Lato Semibold"/>
                <a:cs typeface="Arial"/>
              </a:rPr>
            </a:br>
            <a:endParaRPr lang="en-US" sz="2200">
              <a:ea typeface="Lato Semibold" panose="020F0702020204030203" pitchFamily="34" charset="0"/>
            </a:endParaRPr>
          </a:p>
          <a:p>
            <a:pPr marL="318770" indent="-318770"/>
            <a:endParaRPr lang="en-US" sz="2200">
              <a:latin typeface="Lato Semibold"/>
              <a:ea typeface="Lato Semibold" panose="020F0702020204030203" pitchFamily="34" charset="0"/>
              <a:cs typeface="Lato Semibold"/>
            </a:endParaRPr>
          </a:p>
          <a:p>
            <a:pPr marL="318770" indent="-318770"/>
            <a:endParaRPr lang="en-US" sz="2200">
              <a:ea typeface="Lato Semibold" panose="020F0702020204030203" pitchFamily="34" charset="0"/>
            </a:endParaRPr>
          </a:p>
          <a:p>
            <a:pPr marL="318770" indent="-318770"/>
            <a:endParaRPr lang="en-US" sz="2200">
              <a:ea typeface="Lato Semibold" panose="020F0702020204030203" pitchFamily="34" charset="0"/>
            </a:endParaRPr>
          </a:p>
        </p:txBody>
      </p:sp>
      <p:sp>
        <p:nvSpPr>
          <p:cNvPr id="5" name="Slide Number Placeholder 4">
            <a:extLst>
              <a:ext uri="{FF2B5EF4-FFF2-40B4-BE49-F238E27FC236}">
                <a16:creationId xmlns:a16="http://schemas.microsoft.com/office/drawing/2014/main" id="{0EE7507C-7692-EAF1-D696-0E7105FED927}"/>
              </a:ext>
            </a:extLst>
          </p:cNvPr>
          <p:cNvSpPr>
            <a:spLocks noGrp="1"/>
          </p:cNvSpPr>
          <p:nvPr>
            <p:ph type="sldNum" sz="quarter" idx="19"/>
          </p:nvPr>
        </p:nvSpPr>
        <p:spPr/>
        <p:txBody>
          <a:bodyPr/>
          <a:lstStyle/>
          <a:p>
            <a:pPr>
              <a:defRPr/>
            </a:pPr>
            <a:fld id="{3D14B331-C8C3-4174-9750-65D5A819722F}" type="slidenum">
              <a:rPr lang="en-US" smtClean="0"/>
              <a:pPr>
                <a:defRPr/>
              </a:pPr>
              <a:t>6</a:t>
            </a:fld>
            <a:endParaRPr lang="en-US"/>
          </a:p>
        </p:txBody>
      </p:sp>
    </p:spTree>
    <p:extLst>
      <p:ext uri="{BB962C8B-B14F-4D97-AF65-F5344CB8AC3E}">
        <p14:creationId xmlns:p14="http://schemas.microsoft.com/office/powerpoint/2010/main" val="21441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0DF4D53-8F33-D875-85D9-3E4D74334BEA}"/>
              </a:ext>
            </a:extLst>
          </p:cNvPr>
          <p:cNvSpPr>
            <a:spLocks noGrp="1"/>
          </p:cNvSpPr>
          <p:nvPr>
            <p:ph type="title"/>
          </p:nvPr>
        </p:nvSpPr>
        <p:spPr/>
        <p:txBody>
          <a:bodyPr>
            <a:noAutofit/>
          </a:bodyPr>
          <a:lstStyle/>
          <a:p>
            <a:r>
              <a:rPr lang="en-US" sz="2800">
                <a:latin typeface="Oswald Medium"/>
              </a:rPr>
              <a:t>New Mexico Environmental Improvement Board</a:t>
            </a:r>
          </a:p>
        </p:txBody>
      </p:sp>
      <p:sp>
        <p:nvSpPr>
          <p:cNvPr id="2" name="Content Placeholder 1">
            <a:extLst>
              <a:ext uri="{FF2B5EF4-FFF2-40B4-BE49-F238E27FC236}">
                <a16:creationId xmlns:a16="http://schemas.microsoft.com/office/drawing/2014/main" id="{83E08EC1-780E-2DCA-1C1F-9AA1F300CD97}"/>
              </a:ext>
            </a:extLst>
          </p:cNvPr>
          <p:cNvSpPr>
            <a:spLocks noGrp="1"/>
          </p:cNvSpPr>
          <p:nvPr>
            <p:ph sz="quarter" idx="18"/>
          </p:nvPr>
        </p:nvSpPr>
        <p:spPr>
          <a:xfrm>
            <a:off x="275512" y="1663738"/>
            <a:ext cx="8747034" cy="1647831"/>
          </a:xfrm>
        </p:spPr>
        <p:txBody>
          <a:bodyPr/>
          <a:lstStyle/>
          <a:p>
            <a:pPr marL="0" indent="0">
              <a:buNone/>
            </a:pPr>
            <a:r>
              <a:rPr lang="en-US" sz="2000">
                <a:latin typeface="Lato Semibold"/>
                <a:ea typeface="Lato Semibold"/>
                <a:cs typeface="Lato Semibold"/>
              </a:rPr>
              <a:t>The Environmental Improvement Board has the authority to regulate the radioactive materials covered by the NRC Agreement for the protection of public health and safety and the environment from the potential hazards of ionizing and nonionizing radiation. See Section 74-4A-1 NMSA 1978.</a:t>
            </a:r>
          </a:p>
          <a:p>
            <a:pPr marL="0" indent="0">
              <a:buNone/>
            </a:pPr>
            <a:endParaRPr lang="en-US" sz="2000">
              <a:latin typeface="Calibri"/>
              <a:ea typeface="Lato Semibold"/>
            </a:endParaRPr>
          </a:p>
          <a:p>
            <a:pPr marL="0" indent="0">
              <a:buNone/>
            </a:pPr>
            <a:endParaRPr lang="en-US" sz="2000">
              <a:ea typeface="Lato Semibold"/>
            </a:endParaRPr>
          </a:p>
          <a:p>
            <a:pPr marL="0" indent="0">
              <a:buNone/>
            </a:pPr>
            <a:endParaRPr lang="en-US" sz="2000">
              <a:solidFill>
                <a:srgbClr val="000000"/>
              </a:solidFill>
              <a:highlight>
                <a:srgbClr val="FFFF00"/>
              </a:highlight>
              <a:ea typeface="Lato Semibold"/>
            </a:endParaRPr>
          </a:p>
          <a:p>
            <a:pPr marL="0" indent="0">
              <a:buNone/>
            </a:pPr>
            <a:endParaRPr lang="en-US">
              <a:ea typeface="Lato Semibold"/>
            </a:endParaRPr>
          </a:p>
        </p:txBody>
      </p:sp>
      <p:sp>
        <p:nvSpPr>
          <p:cNvPr id="4" name="Slide Number Placeholder 3">
            <a:extLst>
              <a:ext uri="{FF2B5EF4-FFF2-40B4-BE49-F238E27FC236}">
                <a16:creationId xmlns:a16="http://schemas.microsoft.com/office/drawing/2014/main" id="{CD9CBEBF-C07A-3A72-DA78-D03321005C60}"/>
              </a:ext>
            </a:extLst>
          </p:cNvPr>
          <p:cNvSpPr>
            <a:spLocks noGrp="1"/>
          </p:cNvSpPr>
          <p:nvPr>
            <p:ph type="sldNum" sz="quarter" idx="19"/>
          </p:nvPr>
        </p:nvSpPr>
        <p:spPr/>
        <p:txBody>
          <a:bodyPr/>
          <a:lstStyle/>
          <a:p>
            <a:pPr>
              <a:defRPr/>
            </a:pPr>
            <a:fld id="{B29F5B89-AE73-4BAA-92C9-1AC8FC83F574}" type="slidenum">
              <a:rPr lang="en-US" smtClean="0"/>
              <a:pPr>
                <a:defRPr/>
              </a:pPr>
              <a:t>7</a:t>
            </a:fld>
            <a:endParaRPr lang="en-US"/>
          </a:p>
        </p:txBody>
      </p:sp>
      <p:pic>
        <p:nvPicPr>
          <p:cNvPr id="5" name="Picture 4" descr="A Refresher on FCRA Disclosure Fees - ACA International">
            <a:extLst>
              <a:ext uri="{FF2B5EF4-FFF2-40B4-BE49-F238E27FC236}">
                <a16:creationId xmlns:a16="http://schemas.microsoft.com/office/drawing/2014/main" id="{653C84D9-EE16-5201-D38D-1BDBE21F08AD}"/>
              </a:ext>
            </a:extLst>
          </p:cNvPr>
          <p:cNvPicPr>
            <a:picLocks noChangeAspect="1"/>
          </p:cNvPicPr>
          <p:nvPr/>
        </p:nvPicPr>
        <p:blipFill>
          <a:blip r:embed="rId2"/>
          <a:stretch>
            <a:fillRect/>
          </a:stretch>
        </p:blipFill>
        <p:spPr>
          <a:xfrm>
            <a:off x="2460098" y="3313622"/>
            <a:ext cx="4298950" cy="2801620"/>
          </a:xfrm>
          <a:prstGeom prst="rect">
            <a:avLst/>
          </a:prstGeom>
        </p:spPr>
      </p:pic>
    </p:spTree>
    <p:extLst>
      <p:ext uri="{BB962C8B-B14F-4D97-AF65-F5344CB8AC3E}">
        <p14:creationId xmlns:p14="http://schemas.microsoft.com/office/powerpoint/2010/main" val="31915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680A12-4D24-8449-6B46-287D9813ED1E}"/>
              </a:ext>
            </a:extLst>
          </p:cNvPr>
          <p:cNvSpPr>
            <a:spLocks noGrp="1"/>
          </p:cNvSpPr>
          <p:nvPr>
            <p:ph sz="quarter" idx="17"/>
          </p:nvPr>
        </p:nvSpPr>
        <p:spPr>
          <a:xfrm>
            <a:off x="436386" y="1779326"/>
            <a:ext cx="8024344" cy="5106108"/>
          </a:xfrm>
        </p:spPr>
        <p:txBody>
          <a:bodyPr/>
          <a:lstStyle/>
          <a:p>
            <a:pPr marL="457200" indent="-457200"/>
            <a:r>
              <a:rPr lang="en-US" sz="2400">
                <a:latin typeface="Lato Semibold"/>
                <a:ea typeface="Lato Semibold"/>
                <a:cs typeface="Lato Semibold"/>
              </a:rPr>
              <a:t>The Proposed Fee Structure aligns New Mexico's Radiation Material Licenses with the NRC fee structure and NRC FY21 fees (10 CFR Part 170)</a:t>
            </a:r>
            <a:endParaRPr lang="en-US" sz="2400">
              <a:latin typeface="Lato Semibold"/>
              <a:ea typeface="Lato Semibold"/>
            </a:endParaRPr>
          </a:p>
          <a:p>
            <a:pPr marL="457200" indent="-457200"/>
            <a:r>
              <a:rPr lang="en-US" sz="2400">
                <a:latin typeface="Lato Semibold"/>
                <a:ea typeface="Lato Semibold"/>
                <a:cs typeface="Lato Semibold"/>
              </a:rPr>
              <a:t>The proposed fees will be adjusted to the NRC FY21 fees over a 2-year period, after which the fees will be adjusted annually based on the Consumer Price Index (CPI).</a:t>
            </a:r>
          </a:p>
          <a:p>
            <a:pPr marL="457200" indent="-457200"/>
            <a:r>
              <a:rPr lang="en-US" sz="2400">
                <a:latin typeface="Lato Semibold"/>
                <a:ea typeface="Lato Semibold"/>
                <a:cs typeface="Lato Semibold"/>
              </a:rPr>
              <a:t>The proposal states annual fees will be collected on July 1 of each year. FY23 fees will be prorated to be collected on July 1, 2024. </a:t>
            </a:r>
            <a:endParaRPr lang="en-US" sz="2400">
              <a:latin typeface="Lato Semibold"/>
              <a:ea typeface="Lato Semibold" panose="020F0702020204030203" pitchFamily="34" charset="0"/>
            </a:endParaRPr>
          </a:p>
        </p:txBody>
      </p:sp>
      <p:sp>
        <p:nvSpPr>
          <p:cNvPr id="5" name="Slide Number Placeholder 4">
            <a:extLst>
              <a:ext uri="{FF2B5EF4-FFF2-40B4-BE49-F238E27FC236}">
                <a16:creationId xmlns:a16="http://schemas.microsoft.com/office/drawing/2014/main" id="{DAD44CAF-08D5-F68B-103E-7A27E49A8FE1}"/>
              </a:ext>
            </a:extLst>
          </p:cNvPr>
          <p:cNvSpPr>
            <a:spLocks noGrp="1"/>
          </p:cNvSpPr>
          <p:nvPr>
            <p:ph type="sldNum" sz="quarter" idx="19"/>
          </p:nvPr>
        </p:nvSpPr>
        <p:spPr/>
        <p:txBody>
          <a:bodyPr/>
          <a:lstStyle/>
          <a:p>
            <a:pPr>
              <a:defRPr/>
            </a:pPr>
            <a:fld id="{3D14B331-C8C3-4174-9750-65D5A819722F}" type="slidenum">
              <a:rPr lang="en-US"/>
              <a:pPr>
                <a:defRPr/>
              </a:pPr>
              <a:t>8</a:t>
            </a:fld>
            <a:endParaRPr lang="en-US"/>
          </a:p>
        </p:txBody>
      </p:sp>
      <p:sp>
        <p:nvSpPr>
          <p:cNvPr id="6" name="Title 5">
            <a:extLst>
              <a:ext uri="{FF2B5EF4-FFF2-40B4-BE49-F238E27FC236}">
                <a16:creationId xmlns:a16="http://schemas.microsoft.com/office/drawing/2014/main" id="{36AAB3AE-8A44-8BA3-E227-54F8F3E89467}"/>
              </a:ext>
            </a:extLst>
          </p:cNvPr>
          <p:cNvSpPr>
            <a:spLocks noGrp="1"/>
          </p:cNvSpPr>
          <p:nvPr>
            <p:ph type="title"/>
          </p:nvPr>
        </p:nvSpPr>
        <p:spPr>
          <a:xfrm>
            <a:off x="1197801" y="387263"/>
            <a:ext cx="7848600" cy="871246"/>
          </a:xfrm>
        </p:spPr>
        <p:txBody>
          <a:bodyPr>
            <a:normAutofit/>
          </a:bodyPr>
          <a:lstStyle/>
          <a:p>
            <a:r>
              <a:rPr lang="en-US" sz="4300">
                <a:latin typeface="Oswald Medium"/>
              </a:rPr>
              <a:t>Summary of New Fee Structure (1)</a:t>
            </a:r>
          </a:p>
          <a:p>
            <a:endParaRPr lang="en-US"/>
          </a:p>
        </p:txBody>
      </p:sp>
      <p:sp>
        <p:nvSpPr>
          <p:cNvPr id="7" name="TextBox 6">
            <a:extLst>
              <a:ext uri="{FF2B5EF4-FFF2-40B4-BE49-F238E27FC236}">
                <a16:creationId xmlns:a16="http://schemas.microsoft.com/office/drawing/2014/main" id="{6431E0E4-367C-07F5-2FDB-C62EC8B2973B}"/>
              </a:ext>
            </a:extLst>
          </p:cNvPr>
          <p:cNvSpPr txBox="1"/>
          <p:nvPr/>
        </p:nvSpPr>
        <p:spPr>
          <a:xfrm>
            <a:off x="7420105" y="116492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highlight>
                <a:srgbClr val="FFFF00"/>
              </a:highlight>
              <a:latin typeface="Lato Semibold"/>
              <a:ea typeface="Lato Semibold"/>
              <a:cs typeface="Lato Semibold"/>
            </a:endParaRPr>
          </a:p>
        </p:txBody>
      </p:sp>
    </p:spTree>
    <p:extLst>
      <p:ext uri="{BB962C8B-B14F-4D97-AF65-F5344CB8AC3E}">
        <p14:creationId xmlns:p14="http://schemas.microsoft.com/office/powerpoint/2010/main" val="234441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04E791-40AF-4739-88DB-2A9C71A7FC7E}"/>
              </a:ext>
            </a:extLst>
          </p:cNvPr>
          <p:cNvSpPr>
            <a:spLocks noGrp="1"/>
          </p:cNvSpPr>
          <p:nvPr>
            <p:ph sz="quarter" idx="1"/>
          </p:nvPr>
        </p:nvSpPr>
        <p:spPr>
          <a:xfrm>
            <a:off x="506851" y="1136342"/>
            <a:ext cx="8541099" cy="5721658"/>
          </a:xfrm>
        </p:spPr>
        <p:txBody>
          <a:bodyPr/>
          <a:lstStyle/>
          <a:p>
            <a:pPr marL="0" indent="0">
              <a:buNone/>
            </a:pPr>
            <a:endParaRPr lang="en-US" sz="1800" b="1">
              <a:latin typeface="Calibri" panose="020F0502020204030204" pitchFamily="34" charset="0"/>
              <a:cs typeface="Calibri" panose="020F0502020204030204" pitchFamily="34" charset="0"/>
            </a:endParaRPr>
          </a:p>
          <a:p>
            <a:pPr marL="0" indent="0">
              <a:buNone/>
            </a:pPr>
            <a:r>
              <a:rPr lang="en-US" sz="2600" b="1">
                <a:latin typeface="Lato Semibold"/>
                <a:ea typeface="Lato Semibold"/>
                <a:cs typeface="Calibri"/>
              </a:rPr>
              <a:t>The Proposed Fee Structure shall apply to the following categories:</a:t>
            </a:r>
          </a:p>
          <a:p>
            <a:pPr marL="457200" indent="-457200">
              <a:buFont typeface="+mj-lt"/>
              <a:buAutoNum type="arabicPeriod"/>
            </a:pPr>
            <a:r>
              <a:rPr lang="en-US" sz="2800">
                <a:latin typeface="Lato Semibold"/>
                <a:ea typeface="Lato Semibold"/>
                <a:cs typeface="Calibri"/>
              </a:rPr>
              <a:t>Special nuclear materials </a:t>
            </a:r>
            <a:endParaRPr lang="en-US" sz="2800">
              <a:latin typeface="Lato Semibold"/>
              <a:ea typeface="Lato Semibold"/>
              <a:cs typeface="Calibri" panose="020F0502020204030204" pitchFamily="34" charset="0"/>
            </a:endParaRPr>
          </a:p>
          <a:p>
            <a:pPr marL="457200" indent="-457200">
              <a:buFont typeface="+mj-lt"/>
              <a:buAutoNum type="arabicPeriod"/>
            </a:pPr>
            <a:r>
              <a:rPr lang="en-US" sz="2800">
                <a:latin typeface="Lato Semibold"/>
                <a:ea typeface="Lato Semibold"/>
                <a:cs typeface="Calibri"/>
              </a:rPr>
              <a:t>Source materials</a:t>
            </a:r>
          </a:p>
          <a:p>
            <a:pPr marL="457200" indent="-457200">
              <a:buFont typeface="+mj-lt"/>
              <a:buAutoNum type="arabicPeriod"/>
            </a:pPr>
            <a:r>
              <a:rPr lang="en-US" sz="2800">
                <a:latin typeface="Lato Semibold"/>
                <a:ea typeface="Lato Semibold"/>
                <a:cs typeface="Calibri"/>
              </a:rPr>
              <a:t>Byproduct materials                         </a:t>
            </a:r>
            <a:endParaRPr lang="en-US" sz="2800">
              <a:solidFill>
                <a:srgbClr val="000000"/>
              </a:solidFill>
              <a:highlight>
                <a:srgbClr val="FFFF00"/>
              </a:highlight>
              <a:latin typeface="Lato Semibold"/>
              <a:ea typeface="Lato Semibold"/>
              <a:cs typeface="Calibri"/>
            </a:endParaRPr>
          </a:p>
          <a:p>
            <a:pPr marL="457200" indent="-457200">
              <a:buFont typeface="+mj-lt"/>
              <a:buAutoNum type="arabicPeriod"/>
            </a:pPr>
            <a:r>
              <a:rPr lang="en-US" sz="2800">
                <a:latin typeface="Lato Semibold"/>
                <a:ea typeface="Lato Semibold"/>
                <a:cs typeface="Calibri"/>
              </a:rPr>
              <a:t>Well Logging</a:t>
            </a:r>
          </a:p>
          <a:p>
            <a:pPr marL="457200" indent="-457200">
              <a:buFont typeface="+mj-lt"/>
              <a:buAutoNum type="arabicPeriod"/>
            </a:pPr>
            <a:r>
              <a:rPr lang="en-US" sz="2800">
                <a:latin typeface="Lato Semibold"/>
                <a:ea typeface="Lato Semibold"/>
                <a:cs typeface="Calibri"/>
              </a:rPr>
              <a:t>Nuclear laundries</a:t>
            </a:r>
          </a:p>
          <a:p>
            <a:pPr marL="457200" indent="-457200">
              <a:buFont typeface="+mj-lt"/>
              <a:buAutoNum type="arabicPeriod"/>
            </a:pPr>
            <a:r>
              <a:rPr lang="en-US" sz="2800">
                <a:latin typeface="Lato Semibold"/>
                <a:ea typeface="Lato Semibold"/>
                <a:cs typeface="Calibri"/>
              </a:rPr>
              <a:t>Medical licenses</a:t>
            </a:r>
          </a:p>
          <a:p>
            <a:pPr marL="457200" indent="-457200">
              <a:buFont typeface="+mj-lt"/>
              <a:buAutoNum type="arabicPeriod"/>
            </a:pPr>
            <a:r>
              <a:rPr lang="en-US" sz="2800">
                <a:latin typeface="Lato Semibold"/>
                <a:ea typeface="Lato Semibold"/>
                <a:cs typeface="Calibri"/>
              </a:rPr>
              <a:t>Industrial Radiography</a:t>
            </a:r>
          </a:p>
          <a:p>
            <a:pPr marL="457200" indent="-457200">
              <a:buFont typeface="+mj-lt"/>
              <a:buAutoNum type="arabicPeriod"/>
            </a:pPr>
            <a:endParaRPr lang="en-US" sz="1800">
              <a:latin typeface="Calibri" panose="020F0502020204030204" pitchFamily="34" charset="0"/>
              <a:cs typeface="Calibri" panose="020F0502020204030204" pitchFamily="34" charset="0"/>
            </a:endParaRPr>
          </a:p>
          <a:p>
            <a:pPr marL="0" indent="0">
              <a:spcBef>
                <a:spcPts val="0"/>
              </a:spcBef>
              <a:buNone/>
            </a:pPr>
            <a:endParaRPr lang="en-US" sz="2000">
              <a:latin typeface="Calibri" panose="020F0502020204030204" pitchFamily="34" charset="0"/>
              <a:cs typeface="Calibri" panose="020F0502020204030204" pitchFamily="34" charset="0"/>
            </a:endParaRPr>
          </a:p>
          <a:p>
            <a:pPr marL="457200" indent="-457200">
              <a:spcBef>
                <a:spcPts val="0"/>
              </a:spcBef>
              <a:buFont typeface="+mj-lt"/>
              <a:buAutoNum type="arabicPeriod"/>
            </a:pPr>
            <a:endParaRPr lang="en-US" sz="2000">
              <a:latin typeface="Calibri" panose="020F0502020204030204" pitchFamily="34" charset="0"/>
              <a:cs typeface="Calibri" panose="020F0502020204030204" pitchFamily="34" charset="0"/>
            </a:endParaRPr>
          </a:p>
          <a:p>
            <a:pPr marL="0" indent="0">
              <a:spcBef>
                <a:spcPts val="0"/>
              </a:spcBef>
              <a:buNone/>
            </a:pPr>
            <a:endParaRPr lang="en-US" sz="2000">
              <a:latin typeface="Calibri" panose="020F0502020204030204" pitchFamily="34" charset="0"/>
              <a:cs typeface="Calibri" panose="020F0502020204030204" pitchFamily="34" charset="0"/>
            </a:endParaRPr>
          </a:p>
          <a:p>
            <a:pPr marL="0" indent="0">
              <a:buNone/>
            </a:pPr>
            <a:endParaRPr lang="en-US" sz="2000">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31E375F6-CC42-46D8-BB71-2B4BE28F43FD}"/>
              </a:ext>
            </a:extLst>
          </p:cNvPr>
          <p:cNvSpPr>
            <a:spLocks noGrp="1"/>
          </p:cNvSpPr>
          <p:nvPr>
            <p:ph type="title"/>
          </p:nvPr>
        </p:nvSpPr>
        <p:spPr/>
        <p:txBody>
          <a:bodyPr>
            <a:normAutofit fontScale="90000"/>
          </a:bodyPr>
          <a:lstStyle/>
          <a:p>
            <a:r>
              <a:rPr lang="en-US">
                <a:latin typeface="+mj-lt"/>
                <a:cs typeface="Calibri"/>
              </a:rPr>
              <a:t>Summary of New Fee Structure (2)</a:t>
            </a:r>
            <a:endParaRPr lang="en-US">
              <a:latin typeface="+mj-lt"/>
              <a:cs typeface="Calibri" panose="020F0502020204030204" pitchFamily="34" charset="0"/>
            </a:endParaRPr>
          </a:p>
        </p:txBody>
      </p:sp>
      <p:sp>
        <p:nvSpPr>
          <p:cNvPr id="4" name="Slide Number Placeholder 3">
            <a:extLst>
              <a:ext uri="{FF2B5EF4-FFF2-40B4-BE49-F238E27FC236}">
                <a16:creationId xmlns:a16="http://schemas.microsoft.com/office/drawing/2014/main" id="{F33F26F2-C051-49F3-AC2A-1689DB5F74DF}"/>
              </a:ext>
            </a:extLst>
          </p:cNvPr>
          <p:cNvSpPr>
            <a:spLocks noGrp="1"/>
          </p:cNvSpPr>
          <p:nvPr>
            <p:ph type="sldNum" sz="quarter" idx="10"/>
          </p:nvPr>
        </p:nvSpPr>
        <p:spPr/>
        <p:txBody>
          <a:bodyPr/>
          <a:lstStyle/>
          <a:p>
            <a:pPr>
              <a:defRPr/>
            </a:pPr>
            <a:fld id="{B29F5B89-AE73-4BAA-92C9-1AC8FC83F574}" type="slidenum">
              <a:rPr lang="en-US" smtClean="0"/>
              <a:pPr>
                <a:defRPr/>
              </a:pPr>
              <a:t>9</a:t>
            </a:fld>
            <a:endParaRPr lang="en-US"/>
          </a:p>
        </p:txBody>
      </p:sp>
      <p:pic>
        <p:nvPicPr>
          <p:cNvPr id="5" name="Picture 4" descr="Safety and Security in Transport of Radioactive Material | IAEA">
            <a:extLst>
              <a:ext uri="{FF2B5EF4-FFF2-40B4-BE49-F238E27FC236}">
                <a16:creationId xmlns:a16="http://schemas.microsoft.com/office/drawing/2014/main" id="{89CBEABB-BA07-5B73-C838-FB68091B3CA0}"/>
              </a:ext>
            </a:extLst>
          </p:cNvPr>
          <p:cNvPicPr>
            <a:picLocks noChangeAspect="1"/>
          </p:cNvPicPr>
          <p:nvPr/>
        </p:nvPicPr>
        <p:blipFill>
          <a:blip r:embed="rId2"/>
          <a:stretch>
            <a:fillRect/>
          </a:stretch>
        </p:blipFill>
        <p:spPr>
          <a:xfrm>
            <a:off x="4799330" y="3213417"/>
            <a:ext cx="3538220" cy="1995805"/>
          </a:xfrm>
          <a:prstGeom prst="rect">
            <a:avLst/>
          </a:prstGeom>
        </p:spPr>
      </p:pic>
    </p:spTree>
    <p:extLst>
      <p:ext uri="{BB962C8B-B14F-4D97-AF65-F5344CB8AC3E}">
        <p14:creationId xmlns:p14="http://schemas.microsoft.com/office/powerpoint/2010/main" val="23688974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NMED Design Colors">
      <a:dk1>
        <a:sysClr val="windowText" lastClr="000000"/>
      </a:dk1>
      <a:lt1>
        <a:sysClr val="window" lastClr="FFFFFF"/>
      </a:lt1>
      <a:dk2>
        <a:srgbClr val="0D2345"/>
      </a:dk2>
      <a:lt2>
        <a:srgbClr val="F4F1E2"/>
      </a:lt2>
      <a:accent1>
        <a:srgbClr val="026773"/>
      </a:accent1>
      <a:accent2>
        <a:srgbClr val="718C55"/>
      </a:accent2>
      <a:accent3>
        <a:srgbClr val="FFA168"/>
      </a:accent3>
      <a:accent4>
        <a:srgbClr val="F4F1E2"/>
      </a:accent4>
      <a:accent5>
        <a:srgbClr val="0D2345"/>
      </a:accent5>
      <a:accent6>
        <a:srgbClr val="F1E1C0"/>
      </a:accent6>
      <a:hlink>
        <a:srgbClr val="FFA168"/>
      </a:hlink>
      <a:folHlink>
        <a:srgbClr val="FFA168"/>
      </a:folHlink>
    </a:clrScheme>
    <a:fontScheme name="NMED Brand Fonts">
      <a:majorFont>
        <a:latin typeface="Oswald Medium"/>
        <a:ea typeface=""/>
        <a:cs typeface=""/>
      </a:majorFont>
      <a:minorFont>
        <a:latin typeface="Lato"/>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2023-07-19 - NMED Presentation Template (Draft)" id="{2FAA7889-A14C-4C87-9B85-BD629760180A}" vid="{7D590EC1-CAEB-4676-9B3E-B7A867842B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A882BE8FA15C499F65E623D8720D52" ma:contentTypeVersion="13" ma:contentTypeDescription="Create a new document." ma:contentTypeScope="" ma:versionID="c235cc9a522ed4664935e848ca7511b6">
  <xsd:schema xmlns:xsd="http://www.w3.org/2001/XMLSchema" xmlns:xs="http://www.w3.org/2001/XMLSchema" xmlns:p="http://schemas.microsoft.com/office/2006/metadata/properties" xmlns:ns3="24d04bf0-8b0e-4929-88d9-5d1d73c60571" xmlns:ns4="48756183-7e8b-4708-912b-1ed1b6f4aa60" targetNamespace="http://schemas.microsoft.com/office/2006/metadata/properties" ma:root="true" ma:fieldsID="e6b6b75e30fe0cc0664524df991decbd" ns3:_="" ns4:_="">
    <xsd:import namespace="24d04bf0-8b0e-4929-88d9-5d1d73c60571"/>
    <xsd:import namespace="48756183-7e8b-4708-912b-1ed1b6f4aa6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4d04bf0-8b0e-4929-88d9-5d1d73c605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_activity" ma:index="18" nillable="true" ma:displayName="_activity" ma:hidden="true" ma:internalName="_activity">
      <xsd:simpleType>
        <xsd:restriction base="dms:Note"/>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756183-7e8b-4708-912b-1ed1b6f4aa6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48756183-7e8b-4708-912b-1ed1b6f4aa60">
      <UserInfo>
        <DisplayName/>
        <AccountId xsi:nil="true"/>
        <AccountType/>
      </UserInfo>
    </SharedWithUsers>
    <_activity xmlns="24d04bf0-8b0e-4929-88d9-5d1d73c6057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8E50BBC-D95E-4F74-BA9B-3297DF188554}">
  <ds:schemaRefs>
    <ds:schemaRef ds:uri="24d04bf0-8b0e-4929-88d9-5d1d73c60571"/>
    <ds:schemaRef ds:uri="48756183-7e8b-4708-912b-1ed1b6f4aa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3513D42-04BA-4C4B-B9C6-8A355D28D8CB}">
  <ds:schemaRefs>
    <ds:schemaRef ds:uri="24d04bf0-8b0e-4929-88d9-5d1d73c60571"/>
    <ds:schemaRef ds:uri="48756183-7e8b-4708-912b-1ed1b6f4aa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91EA0F9-3252-4C51-98A1-24EDBFF169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2023-07-19 - NMED Presentation Template (Draft)</Template>
  <TotalTime>36</TotalTime>
  <Words>1054</Words>
  <Application>Microsoft Office PowerPoint</Application>
  <PresentationFormat>On-screen Show (4:3)</PresentationFormat>
  <Paragraphs>127</Paragraphs>
  <Slides>15</Slides>
  <Notes>0</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Calibri</vt:lpstr>
      <vt:lpstr>Lato</vt:lpstr>
      <vt:lpstr>Lato Medium</vt:lpstr>
      <vt:lpstr>Lato Semibold</vt:lpstr>
      <vt:lpstr>Oswald Medium</vt:lpstr>
      <vt:lpstr>Tw Cen MT</vt:lpstr>
      <vt:lpstr>Wingdings</vt:lpstr>
      <vt:lpstr>Wingdings 2</vt:lpstr>
      <vt:lpstr>Median</vt:lpstr>
      <vt:lpstr>New Mexico Environment Department</vt:lpstr>
      <vt:lpstr>Introduction</vt:lpstr>
      <vt:lpstr>Upcoming Meetings</vt:lpstr>
      <vt:lpstr>Public Comments</vt:lpstr>
      <vt:lpstr>Nuclear Regulatory Commission Agreement with New Mexico</vt:lpstr>
      <vt:lpstr> NRC Oversight of the New Mexico Program </vt:lpstr>
      <vt:lpstr>New Mexico Environmental Improvement Board</vt:lpstr>
      <vt:lpstr>Summary of New Fee Structure (1) </vt:lpstr>
      <vt:lpstr>Summary of New Fee Structure (2)</vt:lpstr>
      <vt:lpstr>Summary of New Fee Structure (3)</vt:lpstr>
      <vt:lpstr>Proposed Fee Schedule</vt:lpstr>
      <vt:lpstr>Small Entity and Annual Fees</vt:lpstr>
      <vt:lpstr>Small Entity and Annual Fees</vt:lpstr>
      <vt:lpstr>New Mexico Environment Department</vt:lpstr>
      <vt:lpstr>  Contact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Mexico Environment Department</dc:title>
  <dc:creator>Maez, Matthew, ENV</dc:creator>
  <cp:lastModifiedBy>Rodriguez, Santiago, ENV</cp:lastModifiedBy>
  <cp:revision>4</cp:revision>
  <cp:lastPrinted>2016-07-14T23:53:29Z</cp:lastPrinted>
  <dcterms:created xsi:type="dcterms:W3CDTF">2023-07-19T17:09:46Z</dcterms:created>
  <dcterms:modified xsi:type="dcterms:W3CDTF">2023-12-14T23:57:14Z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0x0101009CA882BE8FA15C499F65E623D8720D52</vt:lpwstr>
  </property>
  <property fmtid="{D5CDD505-2E9C-101B-9397-08002B2CF9AE}" pid="3" name="MediaServiceImageTags">
    <vt:lpwstr/>
  </property>
</Properties>
</file>