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omments/modernComment_2A5_9C57D27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613" r:id="rId5"/>
    <p:sldId id="678" r:id="rId6"/>
    <p:sldId id="676" r:id="rId7"/>
    <p:sldId id="673" r:id="rId8"/>
    <p:sldId id="656" r:id="rId9"/>
    <p:sldId id="658" r:id="rId10"/>
    <p:sldId id="655" r:id="rId11"/>
    <p:sldId id="674" r:id="rId12"/>
    <p:sldId id="633" r:id="rId13"/>
    <p:sldId id="675" r:id="rId14"/>
    <p:sldId id="672" r:id="rId15"/>
    <p:sldId id="671" r:id="rId16"/>
    <p:sldId id="677" r:id="rId17"/>
    <p:sldId id="679" r:id="rId18"/>
    <p:sldId id="666" r:id="rId1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0AD310-ABA5-51D5-FF21-5EBBC4E6EB43}" name="Bahar, Dana, ENV" initials="BE" userId="S::dana.bahar@env.nm.gov::da9ffe80-6c9a-4469-be97-fc615f76d151" providerId="AD"/>
  <p188:author id="{EF97D011-7F4B-4710-ABD0-EAE12A7450A1}" name="Rodriguez, Santiago, ENV" initials="RE" userId="S::santiago.rodriguez1@env.nm.gov::d6d7007e-0af8-4c46-ab5e-806d311a1a7c" providerId="AD"/>
  <p188:author id="{00772371-A4CA-0B1E-EE6C-F88D35D77F2A}" name="Estrada, George, ENV" initials="EE" userId="S::george.estrada@env.nm.gov::d10daec0-e018-4b4d-b19f-4981a2cda9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E2"/>
    <a:srgbClr val="F1E1C0"/>
    <a:srgbClr val="FEFAC9"/>
    <a:srgbClr val="0D2345"/>
    <a:srgbClr val="026773"/>
    <a:srgbClr val="718C55"/>
    <a:srgbClr val="6297E6"/>
    <a:srgbClr val="199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34865-DAC8-8D75-3E7A-251F6A433569}" v="11" dt="2023-12-06T19:01:10.114"/>
    <p1510:client id="{4F85E196-96FF-FA7A-C293-ED28E6AB5AB7}" v="95" dt="2023-12-07T03:53:21.469"/>
    <p1510:client id="{54AE0DC2-EC04-AB70-9CB6-2C6B6C610ABC}" v="19" dt="2023-12-07T06:29:29.515"/>
    <p1510:client id="{57547254-1D91-87FA-CD89-A59883B45D97}" v="26" dt="2023-12-07T16:36:01.266"/>
    <p1510:client id="{6A46E63A-3A36-4A13-886E-99343970C7B6}" v="593" dt="2023-12-06T20:34:54.657"/>
    <p1510:client id="{6CE4D097-74AB-1AF1-981F-CB41D95145F2}" v="227" dt="2023-12-07T04:34:19.332"/>
    <p1510:client id="{A6BBFA43-02B6-68FE-4201-D81CDD0E4F93}" v="1" dt="2023-12-06T21:18:29.407"/>
    <p1510:client id="{C18B07AF-D06D-4CF8-BEB7-1C4EE14924BD}" v="328" dt="2023-12-05T21:57:38.607"/>
    <p1510:client id="{C561D11F-B2E6-4CC1-8BE0-F0E9301E9A19}" v="126" dt="2023-12-07T16:00:05.342"/>
    <p1510:client id="{C8A9171C-772B-2C08-82E8-D6C1B9C64A9E}" v="25" dt="2023-12-07T05:11:00.564"/>
    <p1510:client id="{F2266E61-2801-7E82-22AC-3E134E64FC83}" v="47" dt="2023-12-07T13:28:57.364"/>
    <p1510:client id="{F60FC0D8-EC94-C70B-3198-D85349B3C5BF}" v="1279" dt="2023-12-07T00:22:35.459"/>
    <p1510:client id="{FFFE2A11-5B33-AF9D-5F6E-9CAF2FA60A9F}" v="3" dt="2023-12-07T15:38:11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2A5_9C57D2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533F03-6BDA-4062-A6FA-B6F24FE1B320}" authorId="{EF97D011-7F4B-4710-ABD0-EAE12A7450A1}" status="resolved" created="2023-12-07T04:15:37.11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23001214" sldId="677"/>
      <ac:spMk id="2" creationId="{C587BBDB-65B2-01BB-E8C4-A6DFD4E9302E}"/>
      <ac:txMk cp="240">
        <ac:context len="566" hash="3074698807"/>
      </ac:txMk>
    </ac:txMkLst>
    <p188:pos x="7210552" y="3370262"/>
    <p188:replyLst>
      <p188:reply id="{F8402CB0-D3CA-4890-B798-3D8F86E0960B}" authorId="{00772371-A4CA-0B1E-EE6C-F88D35D77F2A}" created="2023-12-07T05:09:58.610">
        <p188:txBody>
          <a:bodyPr/>
          <a:lstStyle/>
          <a:p>
            <a:r>
              <a:rPr lang="en-US"/>
              <a:t>[@Rodriguez, Santiago, ENV] this is correct!</a:t>
            </a:r>
          </a:p>
        </p188:txBody>
      </p188:reply>
    </p188:replyLst>
    <p188:txBody>
      <a:bodyPr/>
      <a:lstStyle/>
      <a:p>
        <a:r>
          <a:rPr lang="en-US"/>
          <a:t>This was copied directly from the regulations. I am happy to change based on Jorge's guidance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2878A-C084-3468-043E-4BECAF94E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96DF8-B72F-CD9E-D363-BE9036EE4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2BA1E-096E-41DD-8C4D-65F84BE82BA8}" type="datetimeFigureOut">
              <a:rPr lang="en-US"/>
              <a:pPr>
                <a:defRPr/>
              </a:pPr>
              <a:t>12/14/2023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0FE863-B5D1-329E-AC39-0D8958EEB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A15D4-49A6-69CF-9B2F-622F7BC86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0F249-F05A-5E63-A121-0720105D3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9804F-6DAB-DA45-B890-4837EBEC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3E2925-B91B-491E-BFF2-D2FA1B5B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2400"/>
            <a:ext cx="7772400" cy="83820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New Mexico Environment Department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47255" y="1371600"/>
            <a:ext cx="7049489" cy="15372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/>
              <a:t>Presentation Title</a:t>
            </a:r>
          </a:p>
          <a:p>
            <a:pPr lvl="0"/>
            <a:r>
              <a:rPr lang="en-US" noProof="0"/>
              <a:t>Presenter Name(s), Title(s)</a:t>
            </a:r>
          </a:p>
          <a:p>
            <a:pPr lvl="0"/>
            <a:r>
              <a:rPr lang="en-US" noProof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32510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5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43AA1B-15A2-121E-365B-9B9024E7B1EE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81E21-DC6A-BFE2-FE03-328B5DB9513A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718C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26773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3249DAF-CC9A-4C4C-79E9-6A7190F70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Oswald Medium" panose="00000600000000000000" pitchFamily="50" charset="0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A62CA7-1C32-A29C-7B90-2C8B193EF8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Lato Semibold" panose="020F0702020204030203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509DAA-020A-41FE-D4CF-E27DB9601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7"/>
          </p:nvPr>
        </p:nvSpPr>
        <p:spPr>
          <a:xfrm>
            <a:off x="412899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5198193" y="1599265"/>
            <a:ext cx="3532908" cy="4562302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EDF449C-D81D-5582-974E-B0CF17A68E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prstGeom prst="rect">
            <a:avLst/>
          </a:prstGeom>
          <a:solidFill>
            <a:srgbClr val="718C5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prstGeom prst="rect">
            <a:avLst/>
          </a:prstGeom>
          <a:solidFill>
            <a:srgbClr val="0D2345"/>
          </a:solidFill>
          <a:ln>
            <a:noFill/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546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8"/>
          </p:nvPr>
        </p:nvSpPr>
        <p:spPr>
          <a:xfrm>
            <a:off x="4737980" y="2213956"/>
            <a:ext cx="3886200" cy="3577244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9661E3C2-5993-5593-0F04-AFB7A1426F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>
              <a:defRPr sz="1600"/>
            </a:lvl1pPr>
          </a:lstStyle>
          <a:p>
            <a:pPr>
              <a:defRPr/>
            </a:pPr>
            <a:fld id="{4484D1E7-4E03-4120-A586-48E4AB399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419600"/>
          </a:xfrm>
          <a:prstGeom prst="rect">
            <a:avLst/>
          </a:prstGeom>
          <a:solidFill>
            <a:srgbClr val="0D2345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7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/>
          <p:cNvSpPr>
            <a:spLocks noGrp="1"/>
          </p:cNvSpPr>
          <p:nvPr>
            <p:ph sz="quarter" idx="17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D2345"/>
              </a:buClr>
              <a:defRPr/>
            </a:lvl1pPr>
            <a:lvl2pPr>
              <a:buClr>
                <a:srgbClr val="026773"/>
              </a:buClr>
              <a:defRPr/>
            </a:lvl2pPr>
            <a:lvl3pPr>
              <a:buClr>
                <a:srgbClr val="718C55"/>
              </a:buClr>
              <a:defRPr/>
            </a:lvl3pPr>
            <a:lvl4pPr>
              <a:buClr>
                <a:srgbClr val="FFA168"/>
              </a:buClr>
              <a:defRPr/>
            </a:lvl4pPr>
            <a:lvl5pPr>
              <a:buClr>
                <a:srgbClr val="0D234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A44071C-AF5D-D4FD-4306-D8271092A4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B70139-7108-4D29-ADD7-EAAF23BE6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48287-6391-246B-CF8D-0461FF97393F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2677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:a16="http://schemas.microsoft.com/office/drawing/2014/main" id="{535AD94D-6232-B0E0-FB09-D85EEC8E3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08B5325-965B-A34C-A862-09E78185B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463675"/>
            <a:ext cx="83788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8302CC-431E-D10D-886C-A5DD713AF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732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1">
                <a:solidFill>
                  <a:schemeClr val="tx1"/>
                </a:solidFill>
                <a:latin typeface="Lato Semibold" panose="020F0702020204030203" pitchFamily="34" charset="0"/>
                <a:cs typeface="Lato Semibold" panose="020F0702020204030203" pitchFamily="34" charset="0"/>
              </a:defRPr>
            </a:lvl1pPr>
          </a:lstStyle>
          <a:p>
            <a:pPr>
              <a:defRPr/>
            </a:pPr>
            <a:fld id="{5CCCF42B-CA38-4E21-BF6E-450AF76D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FECAB38-199C-CC95-30F4-22CF984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Oswald Medium" panose="00000600000000000000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Oswald Medium" panose="00000600000000000000" pitchFamily="50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0D2345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Lato Semibold" panose="020F0702020204030203" pitchFamily="34" charset="0"/>
          <a:ea typeface="+mn-ea"/>
          <a:cs typeface="Lato Semibold" panose="020F0702020204030203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026773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718C55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FFA168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D2345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Lato Medium" panose="020F0602020204030203" pitchFamily="34" charset="0"/>
          <a:ea typeface="+mn-ea"/>
          <a:cs typeface="Lato Medium" panose="020F0602020204030203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A5_9C57D27E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ortiz1@env.nm.gov" TargetMode="External"/><Relationship Id="rId2" Type="http://schemas.openxmlformats.org/officeDocument/2006/relationships/hyperlink" Target="mailto:santiago.rodriguez1@env.nm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v.nm.gov/rcb/public-notices-of-radioactive-materials-licensing-actions-and-rulemaking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Jones@env.nm.gov" TargetMode="External"/><Relationship Id="rId2" Type="http://schemas.openxmlformats.org/officeDocument/2006/relationships/hyperlink" Target="https://nmed.commentinput.com/?id=48EQNGeVC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AA82FA7-2CB2-617D-DC17-CC9C3FD2E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07963"/>
            <a:ext cx="7772400" cy="782637"/>
          </a:xfrm>
        </p:spPr>
        <p:txBody>
          <a:bodyPr/>
          <a:lstStyle/>
          <a:p>
            <a:pPr eaLnBrk="1" hangingPunct="1"/>
            <a:r>
              <a:rPr lang="es-ES" altLang="en-US" dirty="0">
                <a:latin typeface="Oswald Medium"/>
                <a:cs typeface="Calibri"/>
              </a:rPr>
              <a:t>Departamento de Medio Ambiente </a:t>
            </a:r>
            <a:br>
              <a:rPr lang="es-ES" altLang="en-US" dirty="0">
                <a:latin typeface="Oswald Medium"/>
                <a:cs typeface="Calibri"/>
              </a:rPr>
            </a:br>
            <a:r>
              <a:rPr lang="es-ES" altLang="en-US" dirty="0">
                <a:latin typeface="Oswald Medium"/>
                <a:cs typeface="Calibri"/>
              </a:rPr>
              <a:t>de Nuevo México</a:t>
            </a:r>
            <a:endParaRPr lang="en-US" altLang="en-US" dirty="0">
              <a:latin typeface="Oswald Medium"/>
              <a:cs typeface="Calibri"/>
            </a:endParaRP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2553D0CA-17D0-85C6-618A-F448794F604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2200405" y="1093940"/>
            <a:ext cx="6415001" cy="4793538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en-US" altLang="en-US" sz="2800" b="1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" altLang="en-US" sz="1800" b="1" dirty="0">
                <a:latin typeface="Lato Semibold"/>
                <a:ea typeface="Lato Semibold"/>
                <a:cs typeface="Calibri"/>
              </a:rPr>
              <a:t>Reunión de información pública sobre los </a:t>
            </a:r>
          </a:p>
          <a:p>
            <a:pPr>
              <a:spcBef>
                <a:spcPct val="0"/>
              </a:spcBef>
            </a:pPr>
            <a:r>
              <a:rPr lang="es-ES" altLang="en-US" sz="1800" b="1" dirty="0">
                <a:latin typeface="Lato Semibold"/>
                <a:ea typeface="Lato Semibold"/>
                <a:cs typeface="Calibri"/>
              </a:rPr>
              <a:t>cambios propuestos a 20.3.16 NMAC</a:t>
            </a:r>
          </a:p>
          <a:p>
            <a:pPr>
              <a:spcBef>
                <a:spcPct val="0"/>
              </a:spcBef>
            </a:pPr>
            <a:r>
              <a:rPr lang="es-ES" altLang="en-US" sz="1800" b="1" dirty="0">
                <a:latin typeface="Lato Semibold"/>
                <a:ea typeface="Lato Semibold"/>
                <a:cs typeface="Calibri"/>
              </a:rPr>
              <a:t>(Tarifas para Licencias de Materiales Radiactivos)</a:t>
            </a:r>
          </a:p>
          <a:p>
            <a:pPr>
              <a:spcBef>
                <a:spcPct val="0"/>
              </a:spcBef>
            </a:pPr>
            <a:endParaRPr lang="en-US" altLang="en-US" sz="1800" b="1" dirty="0">
              <a:latin typeface="Lato Semibold"/>
              <a:ea typeface="Lato Semibold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en-US" sz="1800" b="1" dirty="0">
                <a:latin typeface="Lato Semibold"/>
                <a:ea typeface="Lato Semibold"/>
                <a:cs typeface="Calibri"/>
              </a:rPr>
              <a:t>Santiago Rodríguez, Jefe de Oficina </a:t>
            </a:r>
          </a:p>
          <a:p>
            <a:pPr>
              <a:spcBef>
                <a:spcPct val="0"/>
              </a:spcBef>
            </a:pPr>
            <a:r>
              <a:rPr lang="es-ES" altLang="en-US" sz="1800" b="1" dirty="0">
                <a:latin typeface="Lato Semibold"/>
                <a:ea typeface="Lato Semibold"/>
                <a:cs typeface="Calibri"/>
              </a:rPr>
              <a:t>Oficina de Control de Radiaciones</a:t>
            </a:r>
          </a:p>
          <a:p>
            <a:pPr>
              <a:spcBef>
                <a:spcPct val="0"/>
              </a:spcBef>
            </a:pPr>
            <a:endParaRPr lang="en-US" altLang="en-US" sz="1800" b="1" dirty="0">
              <a:latin typeface="Lato Semibold"/>
              <a:ea typeface="Lato Semibold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 sz="1800" b="1" dirty="0">
                <a:latin typeface="Lato Semibold"/>
                <a:ea typeface="Lato Semibold"/>
                <a:cs typeface="Calibri"/>
              </a:rPr>
              <a:t>Michael Ortiz, </a:t>
            </a:r>
            <a:r>
              <a:rPr lang="en-US" altLang="en-US" sz="1800" b="1" dirty="0" err="1">
                <a:latin typeface="Lato Semibold"/>
                <a:ea typeface="Lato Semibold"/>
                <a:cs typeface="Calibri"/>
              </a:rPr>
              <a:t>Gerente</a:t>
            </a:r>
            <a:endParaRPr lang="en-US" altLang="en-US" sz="1800" b="1" dirty="0">
              <a:latin typeface="Lato Semibold"/>
              <a:ea typeface="Lato Semibold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 sz="1800" b="1" dirty="0" err="1">
                <a:latin typeface="Lato Semibold"/>
                <a:ea typeface="Lato Semibold"/>
                <a:cs typeface="Calibri"/>
              </a:rPr>
              <a:t>Programa</a:t>
            </a:r>
            <a:r>
              <a:rPr lang="en-US" altLang="en-US" sz="1800" b="1" dirty="0">
                <a:latin typeface="Lato Semibold"/>
                <a:ea typeface="Lato Semibold"/>
                <a:cs typeface="Calibri"/>
              </a:rPr>
              <a:t> de </a:t>
            </a:r>
            <a:r>
              <a:rPr lang="en-US" altLang="en-US" sz="1800" b="1" dirty="0" err="1">
                <a:latin typeface="Lato Semibold"/>
                <a:ea typeface="Lato Semibold"/>
                <a:cs typeface="Calibri"/>
              </a:rPr>
              <a:t>Protección</a:t>
            </a:r>
            <a:r>
              <a:rPr lang="en-US" altLang="en-US" sz="1800" b="1" dirty="0">
                <a:latin typeface="Lato Semibold"/>
                <a:ea typeface="Lato Semibold"/>
                <a:cs typeface="Calibri"/>
              </a:rPr>
              <a:t> </a:t>
            </a:r>
            <a:r>
              <a:rPr lang="en-US" altLang="en-US" sz="1800" b="1" dirty="0" err="1">
                <a:latin typeface="Lato Semibold"/>
                <a:ea typeface="Lato Semibold"/>
                <a:cs typeface="Calibri"/>
              </a:rPr>
              <a:t>Radiológica</a:t>
            </a:r>
            <a:endParaRPr lang="en-US" altLang="en-US" sz="1800" b="1" dirty="0">
              <a:latin typeface="Lato Semibold"/>
              <a:ea typeface="Lato Semibold"/>
              <a:cs typeface="Calibri"/>
            </a:endParaRPr>
          </a:p>
          <a:p>
            <a:pPr>
              <a:spcBef>
                <a:spcPct val="0"/>
              </a:spcBef>
            </a:pPr>
            <a:endParaRPr lang="en-US" altLang="en-US" sz="1800" b="1" dirty="0">
              <a:latin typeface="Lato Semibold"/>
              <a:ea typeface="Lato Semibold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 err="1">
                <a:latin typeface="Lato Semibold"/>
                <a:ea typeface="Lato Semibold"/>
                <a:cs typeface="Calibri"/>
              </a:rPr>
              <a:t>Diciembre</a:t>
            </a:r>
            <a:r>
              <a:rPr lang="en-US" altLang="en-US" sz="1800" b="1" dirty="0">
                <a:latin typeface="Lato Semibold"/>
                <a:ea typeface="Lato Semibold"/>
                <a:cs typeface="Calibri"/>
              </a:rPr>
              <a:t> 2023</a:t>
            </a:r>
            <a:endParaRPr lang="en-US" altLang="en-US" sz="1800" dirty="0">
              <a:latin typeface="Lato Semibold"/>
              <a:ea typeface="Lato Semibold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9294-B420-10EE-CC59-4A22ABF9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300" dirty="0">
                <a:latin typeface="Oswald Medium"/>
              </a:rPr>
              <a:t>Resumen de la nueva estructura de tarifas (3)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7927-4DE3-6FB3-E023-83902269E6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2899" y="1599265"/>
            <a:ext cx="8517797" cy="4562302"/>
          </a:xfrm>
        </p:spPr>
        <p:txBody>
          <a:bodyPr/>
          <a:lstStyle/>
          <a:p>
            <a:pPr marL="318770" indent="-318770"/>
            <a:r>
              <a:rPr lang="es-ES" sz="2600" dirty="0">
                <a:latin typeface="Lato Semibold"/>
                <a:ea typeface="Lato Semibold"/>
                <a:cs typeface="Lato Semibold"/>
              </a:rPr>
              <a:t>De acuerdo con la estructura de tarifas de la NRC del año fiscal 21, las reglas propuestas agregan:</a:t>
            </a:r>
            <a:endParaRPr lang="en-US" sz="2600" dirty="0">
              <a:latin typeface="Lato Semibold"/>
              <a:ea typeface="Lato Semibold"/>
              <a:cs typeface="Lato Semibold"/>
            </a:endParaRPr>
          </a:p>
          <a:p>
            <a:pPr marL="639445" lvl="1">
              <a:buFont typeface="Wingdings 2" panose="05000000000000000000" pitchFamily="2" charset="2"/>
              <a:buChar char=""/>
            </a:pPr>
            <a:r>
              <a:rPr lang="es-ES" dirty="0">
                <a:latin typeface="Lato Semibold"/>
                <a:ea typeface="Lato Semibold"/>
                <a:cs typeface="Calibri"/>
              </a:rPr>
              <a:t>Tarifas de solicitud y renovación</a:t>
            </a:r>
          </a:p>
          <a:p>
            <a:pPr marL="639445" lvl="1">
              <a:buFont typeface="Wingdings 2" panose="05000000000000000000" pitchFamily="2" charset="2"/>
              <a:buChar char=""/>
            </a:pPr>
            <a:r>
              <a:rPr lang="es-ES" dirty="0">
                <a:latin typeface="Lato Semibold"/>
                <a:ea typeface="Lato Semibold"/>
                <a:cs typeface="Calibri"/>
              </a:rPr>
              <a:t>Tarifas de modificación</a:t>
            </a:r>
          </a:p>
          <a:p>
            <a:pPr marL="639445" lvl="1">
              <a:buFont typeface="Wingdings 2" panose="05000000000000000000" pitchFamily="2" charset="2"/>
              <a:buChar char=""/>
            </a:pPr>
            <a:r>
              <a:rPr lang="es-ES" dirty="0">
                <a:latin typeface="Lato Semibold"/>
                <a:ea typeface="Lato Semibold"/>
                <a:cs typeface="Calibri"/>
              </a:rPr>
              <a:t>Tarifas de cancelación de licencia</a:t>
            </a:r>
            <a:br>
              <a:rPr lang="en-US" dirty="0">
                <a:latin typeface="Lato Semibold"/>
                <a:ea typeface="Lato Semibold"/>
                <a:cs typeface="Calibri"/>
              </a:rPr>
            </a:br>
            <a:endParaRPr lang="en-US" dirty="0">
              <a:latin typeface="Lato Semibold"/>
              <a:ea typeface="Lato Semibold"/>
              <a:cs typeface="Calibri"/>
            </a:endParaRPr>
          </a:p>
          <a:p>
            <a:pPr marL="318770" indent="-318770"/>
            <a:r>
              <a:rPr lang="es-ES" sz="2600" dirty="0">
                <a:latin typeface="Lato Semibold"/>
                <a:ea typeface="Lato Semibold"/>
                <a:cs typeface="Lato Semibold"/>
              </a:rPr>
              <a:t>Las reglas de la propuesta establecen tarifas fijas y previsibilidad.</a:t>
            </a:r>
            <a:endParaRPr lang="en-US" sz="2600" dirty="0">
              <a:latin typeface="Calibri"/>
              <a:ea typeface="Lato Semibold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98906-FD02-8B70-D140-73F25F4949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916F-03D8-AD36-4FDB-041B91EE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swald Medium"/>
              </a:rPr>
              <a:t>Lista de </a:t>
            </a:r>
            <a:r>
              <a:rPr lang="en-US" dirty="0" err="1">
                <a:latin typeface="Oswald Medium"/>
              </a:rPr>
              <a:t>tarifas</a:t>
            </a:r>
            <a:r>
              <a:rPr lang="en-US" dirty="0">
                <a:latin typeface="Oswald Medium"/>
              </a:rPr>
              <a:t> </a:t>
            </a:r>
            <a:r>
              <a:rPr lang="en-US" dirty="0" err="1">
                <a:latin typeface="Oswald Medium"/>
              </a:rPr>
              <a:t>propuesta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70F1D-6B2F-5B93-497D-35572006562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19905" y="1387888"/>
            <a:ext cx="3532908" cy="4904698"/>
          </a:xfrm>
        </p:spPr>
        <p:txBody>
          <a:bodyPr/>
          <a:lstStyle/>
          <a:p>
            <a:pPr marL="318770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Las cuotas anuales vencerán el 1 de julio de cada año.</a:t>
            </a:r>
          </a:p>
          <a:p>
            <a:pPr marL="318770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La estructura de tarifas propuesta resume las tarifas propuestas y la implementación durante un período de 2 años a partir del 1 de julio de 2024.</a:t>
            </a:r>
          </a:p>
          <a:p>
            <a:pPr marL="318770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A partir del año fiscal 27, cada tarifa se ajustará utilizando el IPC. A partir de entonces, el IPC se aplicará anualmente a todas las tarifas. Esto es consistente con otros programas regulatorios actuales.</a:t>
            </a:r>
            <a:endParaRPr lang="en-US" dirty="0">
              <a:ea typeface="Lato Semibold" panose="020F07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F60C-3DA8-831A-39CA-2B38FA3095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D14B331-C8C3-4174-9750-65D5A81972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DD01F1-E670-61F7-9B15-3DB00A96E68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ato Semibold"/>
                <a:ea typeface="Lato Semibold"/>
                <a:cs typeface="Lato Semibold"/>
              </a:rPr>
              <a:t>   </a:t>
            </a:r>
            <a:endParaRPr lang="en-US">
              <a:ea typeface="Lato Semibold" panose="020F07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210C3-A99B-1CC6-C71A-81E103A5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7" y="1553984"/>
            <a:ext cx="3935894" cy="51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7BBDB-65B2-01BB-E8C4-A6DFD4E930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>
              <a:buChar char="§"/>
            </a:pPr>
            <a:r>
              <a:rPr lang="es-ES" sz="2400" dirty="0">
                <a:latin typeface="Lato Semibold"/>
                <a:ea typeface="Lato Semibold"/>
                <a:cs typeface="Calibri"/>
              </a:rPr>
              <a:t>Un licenciatario puede calificar como una entidad pequeña de conformidad con las disposiciones de 20.3.16.13 NMAC y recibir un reembolso de una parte de las tarifas anuales pagadas luego de la presentación de la certificación y la documentación con el pago de la tarifa anual.</a:t>
            </a:r>
          </a:p>
          <a:p>
            <a:pPr marL="318770" indent="-318770">
              <a:buChar char="§"/>
            </a:pPr>
            <a:endParaRPr lang="es-ES" sz="2400" dirty="0">
              <a:latin typeface="Lato Semibold"/>
              <a:ea typeface="Lato Semibold"/>
              <a:cs typeface="Calibri"/>
            </a:endParaRPr>
          </a:p>
          <a:p>
            <a:pPr marL="318770" indent="-318770">
              <a:buChar char="§"/>
            </a:pPr>
            <a:r>
              <a:rPr lang="es-ES" sz="2400" dirty="0">
                <a:latin typeface="Lato Semibold"/>
                <a:ea typeface="Lato Semibold"/>
                <a:cs typeface="Calibri"/>
              </a:rPr>
              <a:t>Para calificar como una entidad pequeña, la entidad debe proporcionar la documentación adecuada que demuestre que cumple con los estándares de tamaño y los estándares de ingresos brutos descritos en 20.3.16.12 NMAC.</a:t>
            </a:r>
            <a:endParaRPr lang="en-US" sz="2000" dirty="0">
              <a:highlight>
                <a:srgbClr val="FFFF00"/>
              </a:highlight>
              <a:latin typeface="Calibri"/>
              <a:ea typeface="Lato Semibold"/>
              <a:cs typeface="Lato Semibold"/>
            </a:endParaRPr>
          </a:p>
          <a:p>
            <a:pPr marL="320675" lvl="1" indent="0">
              <a:buNone/>
            </a:pPr>
            <a:endParaRPr lang="en-US" sz="2800" dirty="0">
              <a:latin typeface="Lato Semibold"/>
              <a:ea typeface="Lato Semibold"/>
              <a:cs typeface="Lato Semibold"/>
            </a:endParaRPr>
          </a:p>
          <a:p>
            <a:pPr marL="639445" lvl="1" indent="-318770"/>
            <a:endParaRPr lang="en-US" sz="2400" dirty="0">
              <a:highlight>
                <a:srgbClr val="FFFF00"/>
              </a:highlight>
              <a:latin typeface="Lato Semibold"/>
              <a:ea typeface="Lato Semibold"/>
              <a:cs typeface="Lato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5CC8A-2984-4010-22C9-93CE9A32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Tarifas anuales y de entidad pequeña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B4682-2BF7-7D6C-A45F-784367BEA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7BBDB-65B2-01BB-E8C4-A6DFD4E930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n-US" sz="1800" dirty="0" err="1">
                <a:latin typeface="Lato Semibold"/>
                <a:ea typeface="Lato Semibold"/>
                <a:cs typeface="Lato Semibold"/>
              </a:rPr>
              <a:t>Basado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en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ingresos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brutos</a:t>
            </a:r>
            <a:endParaRPr lang="en-US" sz="1800" dirty="0">
              <a:latin typeface="Lato Semibold"/>
              <a:ea typeface="Lato Semibold"/>
            </a:endParaRPr>
          </a:p>
          <a:p>
            <a:pPr marL="639445" lvl="1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Promedio de ingresos brutos de $7 millones o menos en los últimos tres años fiscales</a:t>
            </a:r>
            <a:endParaRPr lang="en-US" sz="18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n-US" sz="1800" dirty="0" err="1">
                <a:latin typeface="Lato Semibold"/>
                <a:ea typeface="Lato Semibold"/>
                <a:cs typeface="Lato Semibold"/>
              </a:rPr>
              <a:t>Número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promedio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de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empleados</a:t>
            </a:r>
            <a:endParaRPr lang="en-US" sz="1800" dirty="0">
              <a:latin typeface="Lato Semibold"/>
              <a:ea typeface="Lato Semibold"/>
              <a:cs typeface="Lato Semibold"/>
            </a:endParaRPr>
          </a:p>
          <a:p>
            <a:pPr marL="639445" lvl="1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500 empleados o menos sobre la base de empleo durante los 12 meses naturales anteriores</a:t>
            </a:r>
            <a:endParaRPr lang="en-US" sz="18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n-US" sz="1800" dirty="0" err="1">
                <a:latin typeface="Lato Semibold"/>
                <a:ea typeface="Lato Semibold"/>
                <a:cs typeface="Lato Semibold"/>
              </a:rPr>
              <a:t>Jurisdicción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gubernamental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pequeña</a:t>
            </a:r>
            <a:endParaRPr lang="en-US" sz="18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Ciudad, condado, localidad, municipio o aldea : 49,999 personas o menos</a:t>
            </a:r>
            <a:endParaRPr lang="en-US" sz="18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n-US" sz="1800" dirty="0">
                <a:latin typeface="Lato Semibold"/>
                <a:ea typeface="Lato Semibold"/>
                <a:cs typeface="Lato Semibold"/>
              </a:rPr>
              <a:t> 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Pequeña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institución</a:t>
            </a:r>
            <a:r>
              <a:rPr lang="en-US" sz="1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1800" dirty="0" err="1">
                <a:latin typeface="Lato Semibold"/>
                <a:ea typeface="Lato Semibold"/>
                <a:cs typeface="Lato Semibold"/>
              </a:rPr>
              <a:t>educativa</a:t>
            </a:r>
            <a:endParaRPr lang="en-US" sz="1800" dirty="0">
              <a:highlight>
                <a:srgbClr val="FFFF00"/>
              </a:highlight>
              <a:latin typeface="Lato Semibold"/>
              <a:ea typeface="Lato Semibold"/>
              <a:cs typeface="Lato Semibold"/>
            </a:endParaRPr>
          </a:p>
          <a:p>
            <a:pPr marL="639445" lvl="1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70% del presupuesto operativo financiado por el gobierno estatal o local; o</a:t>
            </a:r>
          </a:p>
          <a:p>
            <a:pPr marL="639445" lvl="1" indent="-318770"/>
            <a:r>
              <a:rPr lang="es-ES" sz="1800" dirty="0">
                <a:latin typeface="Lato Semibold"/>
                <a:ea typeface="Lato Semibold"/>
                <a:cs typeface="Lato Semibold"/>
              </a:rPr>
              <a:t>Entre el 0% y el 50% del presupuesto operativo financiado por fondos públicos estatales o locales y menos de 500 empleados</a:t>
            </a:r>
            <a:endParaRPr lang="en-US" sz="1800" dirty="0">
              <a:latin typeface="Calibri"/>
              <a:ea typeface="Lato Semibold"/>
              <a:cs typeface="Lato Semibold"/>
            </a:endParaRPr>
          </a:p>
          <a:p>
            <a:pPr marL="639445" lvl="1" indent="-318770"/>
            <a:endParaRPr lang="en-US" sz="2400" dirty="0">
              <a:highlight>
                <a:srgbClr val="FFFF00"/>
              </a:highlight>
              <a:latin typeface="Lato Semibold"/>
              <a:ea typeface="Lato Semibold"/>
              <a:cs typeface="Lato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5CC8A-2984-4010-22C9-93CE9A32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dirty="0"/>
              <a:t>Tarifas anuales y de entidad pequeña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B4682-2BF7-7D6C-A45F-784367BEA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12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8C02D-AB90-733D-2A44-E5098D5FB3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endParaRPr lang="en-US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endParaRPr lang="en-US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endParaRPr lang="en-US" dirty="0">
              <a:latin typeface="Lato Semibold"/>
              <a:ea typeface="Lato Semibold"/>
              <a:cs typeface="Lato Semibold"/>
            </a:endParaRPr>
          </a:p>
          <a:p>
            <a:pPr marL="0" indent="0" algn="ctr">
              <a:buNone/>
            </a:pPr>
            <a:r>
              <a:rPr lang="en-US" sz="5400" i="1" dirty="0">
                <a:latin typeface="Lato Semibold"/>
                <a:ea typeface="Lato Semibold"/>
                <a:cs typeface="Lato Semibold"/>
              </a:rPr>
              <a:t>¿PREGUNTAS?</a:t>
            </a:r>
            <a:endParaRPr lang="en-US" sz="5400" i="1" dirty="0">
              <a:latin typeface="Lato Semibold"/>
              <a:ea typeface="Lato Semibold" panose="020F07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F931D-8BC0-5E12-4D1E-79E6FF06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>
                <a:latin typeface="Oswald Medium"/>
              </a:rPr>
              <a:t>Departamento de Medio Ambiente </a:t>
            </a:r>
            <a:br>
              <a:rPr lang="es-ES" sz="3600" dirty="0">
                <a:latin typeface="Oswald Medium"/>
              </a:rPr>
            </a:br>
            <a:r>
              <a:rPr lang="es-ES" sz="3600" dirty="0">
                <a:latin typeface="Oswald Medium"/>
              </a:rPr>
              <a:t>de Nuevo México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74AB-991D-1EB2-E4D1-56D283332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8FF12-82D9-A69E-55E0-5027A15CAA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2586" y="1432142"/>
            <a:ext cx="8378952" cy="5105400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>
                <a:latin typeface="Calibri"/>
                <a:cs typeface="Calibri"/>
              </a:rPr>
              <a:t>OFICINA DE CONTROL DE RADIACIONES</a:t>
            </a: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r>
              <a:rPr lang="es-ES" sz="3600" dirty="0">
                <a:latin typeface="Calibri"/>
                <a:cs typeface="Calibri"/>
              </a:rPr>
              <a:t>Jefe </a:t>
            </a:r>
            <a:r>
              <a:rPr lang="es-ES" sz="3600">
                <a:latin typeface="Calibri"/>
                <a:cs typeface="Calibri"/>
              </a:rPr>
              <a:t>de Oficina</a:t>
            </a:r>
            <a:r>
              <a:rPr lang="es-ES" sz="3600" dirty="0">
                <a:latin typeface="Calibri"/>
                <a:cs typeface="Calibri"/>
              </a:rPr>
              <a:t>, Santiago Rodriguez</a:t>
            </a:r>
            <a:r>
              <a:rPr lang="en-US" sz="3600" dirty="0">
                <a:latin typeface="Calibri"/>
                <a:cs typeface="Calibri"/>
              </a:rPr>
              <a:t>, </a:t>
            </a:r>
            <a:r>
              <a:rPr lang="en-US" sz="3600" u="sng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santiago.rodriguez1@env.nm.gov</a:t>
            </a:r>
            <a:endParaRPr lang="en-US" sz="3600" u="sng" dirty="0">
              <a:latin typeface="Calibri"/>
              <a:cs typeface="Calibri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Calibri"/>
                <a:cs typeface="Calibri"/>
              </a:rPr>
              <a:t>Gerente</a:t>
            </a:r>
            <a:r>
              <a:rPr lang="en-US" sz="3600" dirty="0">
                <a:latin typeface="Calibri"/>
                <a:cs typeface="Calibri"/>
              </a:rPr>
              <a:t> del </a:t>
            </a:r>
            <a:r>
              <a:rPr lang="en-US" sz="3600" dirty="0" err="1">
                <a:latin typeface="Calibri"/>
                <a:cs typeface="Calibri"/>
              </a:rPr>
              <a:t>Programa</a:t>
            </a:r>
            <a:r>
              <a:rPr lang="en-US" sz="3600" dirty="0">
                <a:latin typeface="Calibri"/>
                <a:cs typeface="Calibri"/>
              </a:rPr>
              <a:t>, Michael Ortiz, </a:t>
            </a:r>
            <a:r>
              <a:rPr lang="en-US" sz="3600" u="sng" dirty="0">
                <a:latin typeface="Calibri"/>
                <a:cs typeface="Calibri"/>
                <a:hlinkClick r:id="rId3"/>
              </a:rPr>
              <a:t>michael.ortiz1@env.nm.gov</a:t>
            </a:r>
          </a:p>
          <a:p>
            <a:pPr marL="318770" indent="-318770">
              <a:buFont typeface="Wingdings" panose="05000000000000000000" pitchFamily="2" charset="2"/>
              <a:buChar char="Ø"/>
            </a:pPr>
            <a:endParaRPr lang="en-US" sz="36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B84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Char char="Ø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8770" indent="-318770">
              <a:buChar char="Ø"/>
            </a:pPr>
            <a:endParaRPr lang="en-US" sz="2000" dirty="0">
              <a:solidFill>
                <a:srgbClr val="4B84DD"/>
              </a:solidFill>
              <a:latin typeface="Calibri"/>
              <a:ea typeface="Lato Semibold" panose="020F0702020204030203" pitchFamily="34" charset="0"/>
              <a:cs typeface="Calibri"/>
            </a:endParaRPr>
          </a:p>
          <a:p>
            <a:pPr marL="318770" indent="-318770"/>
            <a:endParaRPr lang="en-US" dirty="0">
              <a:highlight>
                <a:srgbClr val="FFFF00"/>
              </a:highlight>
              <a:ea typeface="Lato Semibold" panose="020F07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F6EA7-C7C4-8F21-FDEB-6FE0BB2A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1" dirty="0">
                <a:latin typeface="+mj-lt"/>
                <a:cs typeface="Calibri"/>
              </a:rPr>
              <a:t> </a:t>
            </a:r>
            <a:r>
              <a:rPr lang="en-US" sz="4900" b="1" dirty="0" err="1">
                <a:latin typeface="+mj-lt"/>
                <a:cs typeface="Calibri"/>
              </a:rPr>
              <a:t>Información</a:t>
            </a:r>
            <a:r>
              <a:rPr lang="en-US" sz="4900" b="1" dirty="0">
                <a:latin typeface="+mj-lt"/>
                <a:cs typeface="Calibri"/>
              </a:rPr>
              <a:t> de </a:t>
            </a:r>
            <a:r>
              <a:rPr lang="en-US" sz="4900" b="1" dirty="0" err="1">
                <a:latin typeface="+mj-lt"/>
                <a:cs typeface="Calibri"/>
              </a:rPr>
              <a:t>contacto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209B-54FC-F4D0-B3BB-5E3D61811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26B471-D86D-7697-5D7B-CDFA65CB1E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48697"/>
            <a:ext cx="8153400" cy="5304503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s-ES" sz="2800" dirty="0">
                <a:latin typeface="Lato Semibold"/>
                <a:ea typeface="Lato Semibold"/>
                <a:cs typeface="Lato Semibold"/>
              </a:rPr>
              <a:t>Esta presentación es una breve descripción general de los cambios propuestos a la Parte 16 del Capítulo 3 del Título 20 del Código Administrativo de Nuevo México (NMAC).</a:t>
            </a:r>
          </a:p>
          <a:p>
            <a:pPr marL="318770" indent="-318770"/>
            <a:endParaRPr lang="en-US" sz="28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s-ES" sz="2800" dirty="0">
                <a:latin typeface="Lato Semibold"/>
                <a:ea typeface="Lato Semibold"/>
                <a:cs typeface="Lato Semibold"/>
              </a:rPr>
              <a:t>Las reglas propuestas están disponibles en línea en</a:t>
            </a:r>
            <a:r>
              <a:rPr lang="en-US" sz="28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Lato Semibold"/>
                <a:ea typeface="Lato Semibold"/>
                <a:cs typeface="Lat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notices of radioactive materials licensing actions and rulemakings (nm.gov) 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Lato Semibold"/>
              <a:ea typeface="Lato Semibold"/>
            </a:endParaRPr>
          </a:p>
          <a:p>
            <a:pPr marL="318770" indent="-318770"/>
            <a:endParaRPr lang="en-US" dirty="0">
              <a:latin typeface="Calibri"/>
              <a:ea typeface="Lato Semibold" panose="020F07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CF954-DE19-DAA5-3ECA-02249641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swald Medium"/>
              </a:rPr>
              <a:t>Introducción</a:t>
            </a:r>
            <a:endParaRPr lang="en-US" dirty="0">
              <a:latin typeface="Oswald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1902-6E59-21DC-708A-27ED21428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26B471-D86D-7697-5D7B-CDFA65CB1E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7847" y="1371600"/>
            <a:ext cx="8153400" cy="5338176"/>
          </a:xfrm>
        </p:spPr>
        <p:txBody>
          <a:bodyPr/>
          <a:lstStyle/>
          <a:p>
            <a:pPr marL="318770" indent="-318770"/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NMED </a:t>
            </a:r>
            <a:r>
              <a:rPr lang="en-US" sz="16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presentará</a:t>
            </a:r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dos </a:t>
            </a:r>
            <a:r>
              <a:rPr lang="en-US" sz="16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reuniones</a:t>
            </a:r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6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informativas</a:t>
            </a:r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600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públicas</a:t>
            </a:r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</a:t>
            </a:r>
          </a:p>
          <a:p>
            <a:pPr marL="639445" lvl="1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FORMATO EN LÍNEA – </a:t>
            </a:r>
            <a:r>
              <a:rPr lang="en-US" sz="1600" b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miércoles</a:t>
            </a: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13 de </a:t>
            </a:r>
            <a:r>
              <a:rPr lang="en-US" sz="1600" b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diciembre</a:t>
            </a:r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de 2023 - 9 a.m. a 10:30 a.m.</a:t>
            </a:r>
          </a:p>
          <a:p>
            <a:pPr marL="639445" lvl="1"/>
            <a:r>
              <a:rPr lang="es-E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FORMATO PRESENCIAL – jueves, 14 de diciembre de 2023 - 9 a.m. a 10:30 a.m.</a:t>
            </a:r>
            <a:b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 </a:t>
            </a:r>
          </a:p>
          <a:p>
            <a:pPr marL="318770" indent="-318770"/>
            <a:r>
              <a:rPr lang="es-E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En la próxima reunión de la Junta de Mejora Ambiental ("Junta"), el NMED le pedirá a la Junta que programe una audiencia sobre las reglas propuestas.</a:t>
            </a:r>
            <a:endParaRPr lang="en-US" sz="1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639445" lvl="1"/>
            <a: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s-E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REUNIÓN DE JUNTA HÍBRIDA: jueves, 15 de diciembre de 2023 - 9 a. m.</a:t>
            </a:r>
            <a:endParaRPr lang="en-US" sz="1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66395" lvl="1" indent="0">
              <a:buNone/>
            </a:pPr>
            <a:endParaRPr lang="en-US" sz="16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18770" indent="-318770"/>
            <a:r>
              <a:rPr lang="es-E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El NMED presentará las reglas propuestas a la reunión del Consejo Asesor Técnico de Radiación (“RTAC”) para obtener asesoramiento y consentimiento del RTAC sobre las reglas propuestas bajo la Sección 74-3-5 NMSA 1978 de la Ley de Protección Radiológica:</a:t>
            </a:r>
            <a:endParaRPr lang="en-US" sz="1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639445" lvl="1"/>
            <a:r>
              <a:rPr lang="es-E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REUNIÓN HÍBRIDA, en línea y presencial – martes, 19 de diciembre de 2023 – 10 a.m.</a:t>
            </a:r>
            <a:br>
              <a:rPr lang="en-US" sz="16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en-US" sz="16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318770" indent="-318770"/>
            <a:r>
              <a:rPr lang="es-ES" sz="1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Audiencia de la Junta para considerar la adopción y promulgación de las reglas propuestas (TBD 2024).</a:t>
            </a:r>
            <a:endParaRPr lang="en-US" sz="1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CF954-DE19-DAA5-3ECA-02249641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swald Medium"/>
              </a:rPr>
              <a:t>Próximas</a:t>
            </a:r>
            <a:r>
              <a:rPr lang="en-US" dirty="0">
                <a:latin typeface="Oswald Medium"/>
              </a:rPr>
              <a:t> </a:t>
            </a:r>
            <a:r>
              <a:rPr lang="en-US" dirty="0" err="1">
                <a:latin typeface="Oswald Medium"/>
              </a:rPr>
              <a:t>reuniones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1902-6E59-21DC-708A-27ED21428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7B9C7-4474-55A0-1CDF-C352D88197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8770" indent="-318770"/>
            <a:r>
              <a:rPr lang="es-ES" sz="2400" dirty="0">
                <a:latin typeface="Lato Semibold"/>
                <a:ea typeface="Lato Semibold"/>
                <a:cs typeface="Lato Semibold"/>
              </a:rPr>
              <a:t>Los comentarios sobre las reglas propuestas pueden enviarse al NMED desde el 15 de diciembre de 2023, hasta la conclusión de la audiencia de la Junta.</a:t>
            </a:r>
            <a:br>
              <a:rPr lang="en-US" sz="2400" dirty="0">
                <a:latin typeface="Lato Semibold"/>
                <a:ea typeface="Lato Semibold"/>
                <a:cs typeface="Lato Semibold"/>
              </a:rPr>
            </a:br>
            <a:endParaRPr lang="en-US" sz="2400" dirty="0">
              <a:latin typeface="Lato Semibold"/>
              <a:ea typeface="Lato Semibold"/>
            </a:endParaRPr>
          </a:p>
          <a:p>
            <a:pPr marL="318770" indent="-318770"/>
            <a:r>
              <a:rPr lang="es-ES" sz="2400" dirty="0">
                <a:latin typeface="Lato Semibold"/>
                <a:ea typeface="Lato Semibold"/>
                <a:cs typeface="Lato Semibold"/>
              </a:rPr>
              <a:t>Los comentarios pueden enviarse a través de:</a:t>
            </a:r>
            <a:endParaRPr lang="en-US" sz="2400" dirty="0">
              <a:latin typeface="Lato Semibold"/>
              <a:ea typeface="Lato Semibold"/>
            </a:endParaRPr>
          </a:p>
          <a:p>
            <a:pPr marL="639445" lvl="1"/>
            <a:r>
              <a:rPr lang="en-US" sz="2100" dirty="0">
                <a:latin typeface="Lato Semibold"/>
                <a:ea typeface="Lato Semibold"/>
                <a:cs typeface="Lato Semibold"/>
              </a:rPr>
              <a:t>Enlace de </a:t>
            </a:r>
            <a:r>
              <a:rPr lang="en-US" sz="2100" dirty="0" err="1">
                <a:latin typeface="Lato Semibold"/>
                <a:ea typeface="Lato Semibold"/>
                <a:cs typeface="Lato Semibold"/>
              </a:rPr>
              <a:t>SmartComment</a:t>
            </a:r>
            <a:r>
              <a:rPr lang="en-US" sz="2100" dirty="0">
                <a:latin typeface="Lato Semibold"/>
                <a:ea typeface="Lato Semibold"/>
                <a:cs typeface="Lato Semibold"/>
              </a:rPr>
              <a:t> -  </a:t>
            </a:r>
            <a:br>
              <a:rPr lang="en-US" sz="2100" dirty="0">
                <a:latin typeface="Lato Semibold"/>
                <a:ea typeface="Lato Semibold"/>
                <a:cs typeface="Lato Semibold"/>
              </a:rPr>
            </a:br>
            <a:r>
              <a:rPr lang="en-US" sz="2100" dirty="0">
                <a:solidFill>
                  <a:schemeClr val="accent5">
                    <a:lumMod val="75000"/>
                    <a:lumOff val="25000"/>
                  </a:schemeClr>
                </a:solidFill>
                <a:latin typeface="Lato Semibold"/>
                <a:ea typeface="Lato Semibold"/>
                <a:cs typeface="Lat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https://nmed.commentinput.com/?id=48EQNGeVC</a:t>
            </a:r>
            <a:r>
              <a:rPr lang="en-US" sz="2100" dirty="0">
                <a:latin typeface="Lato Semibold"/>
                <a:ea typeface="Lato Semibold"/>
                <a:cs typeface="Lato Semibold"/>
              </a:rPr>
              <a:t>  </a:t>
            </a:r>
            <a:endParaRPr lang="en-US" sz="2100" dirty="0">
              <a:solidFill>
                <a:srgbClr val="1E519F"/>
              </a:solidFill>
              <a:latin typeface="Lato Semibold"/>
              <a:ea typeface="Lato Semibold"/>
            </a:endParaRPr>
          </a:p>
          <a:p>
            <a:pPr marL="639445" lvl="1"/>
            <a:r>
              <a:rPr lang="en-US" sz="2100" dirty="0" err="1">
                <a:latin typeface="Lato Semibold"/>
                <a:ea typeface="Lato Semibold"/>
                <a:cs typeface="Lato Semibold"/>
              </a:rPr>
              <a:t>Correo</a:t>
            </a:r>
            <a:r>
              <a:rPr lang="en-US" sz="21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100" dirty="0" err="1">
                <a:latin typeface="Lato Semibold"/>
                <a:ea typeface="Lato Semibold"/>
                <a:cs typeface="Lato Semibold"/>
              </a:rPr>
              <a:t>electrónico</a:t>
            </a:r>
            <a:r>
              <a:rPr lang="en-US" sz="2100" dirty="0">
                <a:latin typeface="Lato Semibold"/>
                <a:ea typeface="Lato Semibold"/>
                <a:cs typeface="Lato Semibold"/>
              </a:rPr>
              <a:t> - </a:t>
            </a:r>
            <a:r>
              <a:rPr lang="en-US" sz="2100" dirty="0">
                <a:solidFill>
                  <a:schemeClr val="tx2">
                    <a:lumMod val="75000"/>
                    <a:lumOff val="25000"/>
                  </a:schemeClr>
                </a:solidFill>
                <a:latin typeface="Lato Semibold"/>
                <a:ea typeface="Lato Semibold"/>
                <a:cs typeface="Lato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Pamela.Jones@env.nm.gov</a:t>
            </a:r>
            <a:r>
              <a:rPr lang="en-US" sz="2100" dirty="0">
                <a:solidFill>
                  <a:schemeClr val="tx2">
                    <a:lumMod val="75000"/>
                    <a:lumOff val="25000"/>
                  </a:schemeClr>
                </a:solidFill>
                <a:latin typeface="Lato Semibold"/>
                <a:ea typeface="Lato Semibold"/>
                <a:cs typeface="Lato Semibold"/>
              </a:rPr>
              <a:t>.</a:t>
            </a:r>
            <a:endParaRPr lang="en-US" sz="2100" dirty="0">
              <a:solidFill>
                <a:schemeClr val="tx2">
                  <a:lumMod val="75000"/>
                  <a:lumOff val="25000"/>
                </a:schemeClr>
              </a:solidFill>
              <a:latin typeface="Lato Semibold"/>
              <a:ea typeface="Lato Semibold"/>
            </a:endParaRPr>
          </a:p>
          <a:p>
            <a:pPr marL="0" indent="0">
              <a:buNone/>
            </a:pPr>
            <a:endParaRPr lang="en-US" sz="24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n-US" sz="2400" dirty="0">
                <a:latin typeface="Lato Semibold"/>
                <a:ea typeface="Lato Semibold"/>
                <a:cs typeface="Lato Semibold"/>
              </a:rPr>
              <a:t>No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grabaremos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ningún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comentario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presentado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durante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las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reuniones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informativas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 </a:t>
            </a:r>
            <a:r>
              <a:rPr lang="en-US" sz="2400" dirty="0" err="1">
                <a:latin typeface="Lato Semibold"/>
                <a:ea typeface="Lato Semibold"/>
                <a:cs typeface="Lato Semibold"/>
              </a:rPr>
              <a:t>públicas</a:t>
            </a:r>
            <a:r>
              <a:rPr lang="en-US" sz="2400" dirty="0">
                <a:latin typeface="Lato Semibold"/>
                <a:ea typeface="Lato Semibold"/>
                <a:cs typeface="Lato Semibold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716A6-5558-449E-75FC-6C3244E7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Comentarios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D379D-C6F6-FC36-62D0-82A9828E01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5D37AB-4FFA-83F8-16D0-722384A8A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6989" y="1549574"/>
            <a:ext cx="7799255" cy="4877844"/>
          </a:xfrm>
        </p:spPr>
        <p:txBody>
          <a:bodyPr/>
          <a:lstStyle/>
          <a:p>
            <a:pPr marL="318770" indent="-318770"/>
            <a:r>
              <a:rPr lang="es-ES" sz="2000" dirty="0">
                <a:latin typeface="Lato Semibold"/>
                <a:ea typeface="Lato Semibold"/>
                <a:cs typeface="Lato Semibold"/>
              </a:rPr>
              <a:t>El Estado de Nuevo México administra el Programa de Protección Radiológica a través de un acuerdo entre la Comisión Reguladora Nuclear de los Estados Unidos (“NRC”) y el Estado de Nuevo México. Consulte la Sección 74-3-15 NMSA 1978.</a:t>
            </a:r>
            <a:endParaRPr lang="en-US" sz="2000" dirty="0">
              <a:highlight>
                <a:srgbClr val="FFFF00"/>
              </a:highlight>
              <a:latin typeface="Lato Semibold"/>
              <a:ea typeface="Lato Semibold"/>
              <a:cs typeface="Lato Semibold"/>
            </a:endParaRPr>
          </a:p>
          <a:p>
            <a:pPr marL="639445" lvl="1"/>
            <a:r>
              <a:rPr lang="es-ES" sz="1700" dirty="0">
                <a:latin typeface="Lato Semibold"/>
                <a:ea typeface="Lato Semibold"/>
                <a:cs typeface="Lato Semibold"/>
              </a:rPr>
              <a:t>El Acuerdo entró en vigor en mayo de 1974.</a:t>
            </a:r>
          </a:p>
          <a:p>
            <a:pPr marL="366395" lvl="1" indent="0">
              <a:buNone/>
            </a:pPr>
            <a:endParaRPr lang="en-US" sz="20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r>
              <a:rPr lang="es-ES" sz="2000" dirty="0">
                <a:solidFill>
                  <a:srgbClr val="000000"/>
                </a:solidFill>
                <a:latin typeface="Lato Semibold"/>
                <a:ea typeface="Lato Semibold"/>
                <a:cs typeface="Calibri"/>
              </a:rPr>
              <a:t>La Comisión Reguladora Nuclear debe adherirse a la Ley de Innovación y Modernización de la Energía Nuclear (NEIMA)</a:t>
            </a:r>
            <a:endParaRPr lang="en-US" sz="2000" dirty="0">
              <a:solidFill>
                <a:srgbClr val="000000"/>
              </a:solidFill>
              <a:latin typeface="Lato Semibold"/>
              <a:ea typeface="Lato Semibold"/>
              <a:cs typeface="Calibri"/>
            </a:endParaRPr>
          </a:p>
          <a:p>
            <a:pPr marL="639445" lvl="1"/>
            <a:r>
              <a:rPr lang="es-ES" sz="1700" i="1" dirty="0">
                <a:latin typeface="Lato Semibold"/>
                <a:ea typeface="Lato Semibold"/>
                <a:cs typeface="Calibri"/>
              </a:rPr>
              <a:t>Esto habla directamente de la estructura de tarifas desarrollada y aprobada anualmente por el Congreso según la cual la NRC de EE. UU. debe recuperar sus costos a través de tarifas.</a:t>
            </a:r>
            <a:endParaRPr lang="en-US" sz="1700" i="1" dirty="0">
              <a:highlight>
                <a:srgbClr val="FFFF00"/>
              </a:highlight>
              <a:latin typeface="Lato Semibold"/>
              <a:ea typeface="Lato Semibold" panose="020F0702020204030203" pitchFamily="34" charset="0"/>
              <a:cs typeface="Calibri"/>
            </a:endParaRPr>
          </a:p>
          <a:p>
            <a:pPr marL="318770" indent="-318770"/>
            <a:endParaRPr lang="en-US" sz="2400" dirty="0">
              <a:ea typeface="Lato Semibold" panose="020F0702020204030203" pitchFamily="34" charset="0"/>
            </a:endParaRPr>
          </a:p>
          <a:p>
            <a:pPr marL="318770" indent="-318770"/>
            <a:endParaRPr lang="en-US" sz="2400" dirty="0">
              <a:ea typeface="Lato Semibold" panose="020F0702020204030203" pitchFamily="34" charset="0"/>
            </a:endParaRPr>
          </a:p>
          <a:p>
            <a:pPr marL="0" indent="0">
              <a:buNone/>
            </a:pPr>
            <a:endParaRPr lang="en-US" sz="2400" dirty="0">
              <a:ea typeface="Lato Semibold" panose="020F0702020204030203" pitchFamily="34" charset="0"/>
            </a:endParaRPr>
          </a:p>
          <a:p>
            <a:pPr marL="318770" indent="-318770"/>
            <a:endParaRPr lang="en-US" sz="2000" dirty="0">
              <a:ea typeface="Lato Semibold" panose="020F07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8FB5D-15BE-40DC-9FDC-9C8F65A2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950373" cy="871246"/>
          </a:xfrm>
        </p:spPr>
        <p:txBody>
          <a:bodyPr>
            <a:noAutofit/>
          </a:bodyPr>
          <a:lstStyle/>
          <a:p>
            <a:r>
              <a:rPr lang="es-ES" sz="2400" dirty="0">
                <a:latin typeface="Oswald Medium"/>
              </a:rPr>
              <a:t>Acuerdo de la Comisión Reguladora Nuclear con Nuevo México</a:t>
            </a:r>
            <a:endParaRPr lang="en-US" sz="2400" dirty="0">
              <a:latin typeface="Oswald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0230-AAB0-508C-8135-8D9F1AF42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0E51-12BA-71B6-346D-2D6ECF1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300" b="1" dirty="0">
                <a:latin typeface="+mj-lt"/>
                <a:ea typeface="Calibri" panose="020F0502020204030204" pitchFamily="34" charset="0"/>
                <a:cs typeface="Times New Roman"/>
              </a:rPr>
              <a:t>Supervisión del programa de Nuevo México por la NRC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CAF0-3646-8346-3AB5-1520377B5B8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5353" y="1400198"/>
            <a:ext cx="8053203" cy="5305401"/>
          </a:xfrm>
        </p:spPr>
        <p:txBody>
          <a:bodyPr/>
          <a:lstStyle/>
          <a:p>
            <a:pPr marL="318770" indent="-318770"/>
            <a:r>
              <a:rPr lang="es-ES" sz="2200" dirty="0">
                <a:latin typeface="Lato Semibold"/>
                <a:ea typeface="Lato Semibold"/>
                <a:cs typeface="Lato Semibold"/>
              </a:rPr>
              <a:t>Para mantener su estatus de Acuerdo con la NRC, Nuevo México debe mantener un Programa de Protección Radiológica que proteja la salud y la seguridad pública.</a:t>
            </a:r>
            <a:endParaRPr lang="en-US" sz="2200" dirty="0">
              <a:latin typeface="Lato Semibold"/>
              <a:ea typeface="Lato Semibold"/>
              <a:cs typeface="Lato Semibold"/>
            </a:endParaRPr>
          </a:p>
          <a:p>
            <a:pPr marL="318770" indent="-318770"/>
            <a:endParaRPr lang="en-US" sz="2200" dirty="0">
              <a:ea typeface="Lato Semibold" panose="020F0702020204030203" pitchFamily="34" charset="0"/>
            </a:endParaRPr>
          </a:p>
          <a:p>
            <a:pPr marL="318770" indent="-318770"/>
            <a:r>
              <a:rPr lang="es-ES" sz="2200" dirty="0">
                <a:latin typeface="Lato Semibold"/>
                <a:ea typeface="Lato Semibold"/>
                <a:cs typeface="Arial"/>
              </a:rPr>
              <a:t>Las reglas propuestas alinean las tarifas del Estado con las tarifas del año fiscal 21 de la NRC y son necesarias para:</a:t>
            </a:r>
            <a:endParaRPr lang="en-US" sz="2200" dirty="0">
              <a:latin typeface="Lato Semibold"/>
              <a:ea typeface="Lato Semibold"/>
              <a:cs typeface="Arial"/>
            </a:endParaRPr>
          </a:p>
          <a:p>
            <a:pPr marL="639445" lvl="1">
              <a:buFont typeface="Wingdings 2" panose="05000000000000000000" pitchFamily="2" charset="2"/>
              <a:buChar char=""/>
            </a:pPr>
            <a:r>
              <a:rPr lang="es-ES" sz="1800" dirty="0">
                <a:latin typeface="Lato Semibold"/>
                <a:ea typeface="Lato Semibold"/>
                <a:cs typeface="Arial"/>
              </a:rPr>
              <a:t>proporcionar los fondos necesarios para dotar de personal y equipos adecuados y apropiados al Programa de Protección Radiológica para proteger al público y al medio ambiente de los peligros de las radiaciones.</a:t>
            </a:r>
            <a:endParaRPr lang="en-US" sz="1800" dirty="0">
              <a:latin typeface="Lato Semibold"/>
              <a:ea typeface="Lato Semibold"/>
              <a:cs typeface="Arial"/>
            </a:endParaRPr>
          </a:p>
          <a:p>
            <a:pPr marL="639445" lvl="1">
              <a:buFont typeface="Wingdings 2" panose="05000000000000000000" pitchFamily="2" charset="2"/>
              <a:buChar char=""/>
            </a:pPr>
            <a:r>
              <a:rPr lang="es-ES" sz="1800" dirty="0">
                <a:latin typeface="Lato Semibold"/>
                <a:ea typeface="Lato Semibold"/>
                <a:cs typeface="Arial"/>
              </a:rPr>
              <a:t>conservar y mantener la autoridad de Nuevo México para operar el Programa bajo el Acuerdo de la NRC.</a:t>
            </a:r>
            <a:br>
              <a:rPr lang="en-US" sz="2200" dirty="0">
                <a:latin typeface="Lato Semibold"/>
                <a:ea typeface="Lato Semibold"/>
                <a:cs typeface="Lato Semibold"/>
              </a:rPr>
            </a:br>
            <a:endParaRPr lang="en-US" sz="2200" dirty="0">
              <a:latin typeface="Lato Semibold"/>
              <a:ea typeface="Lato Semibold" panose="020F0702020204030203" pitchFamily="34" charset="0"/>
            </a:endParaRPr>
          </a:p>
          <a:p>
            <a:pPr marL="318770" indent="-318770"/>
            <a:r>
              <a:rPr lang="es-ES" sz="2200" dirty="0">
                <a:latin typeface="Lato Semibold"/>
                <a:ea typeface="Lato Semibold"/>
                <a:cs typeface="Arial"/>
              </a:rPr>
              <a:t>Las tarifas actuales se adoptaron en 2002 y nunca se han actualizado.</a:t>
            </a:r>
            <a:br>
              <a:rPr lang="en-US" sz="2200" dirty="0">
                <a:latin typeface="Lato Semibold"/>
                <a:ea typeface="Lato Semibold"/>
                <a:cs typeface="Arial"/>
              </a:rPr>
            </a:br>
            <a:endParaRPr lang="en-US" sz="2200" dirty="0">
              <a:ea typeface="Lato Semibold" panose="020F0702020204030203" pitchFamily="34" charset="0"/>
            </a:endParaRPr>
          </a:p>
          <a:p>
            <a:pPr marL="318770" indent="-318770"/>
            <a:endParaRPr lang="en-US" sz="2200" dirty="0">
              <a:latin typeface="Lato Semibold"/>
              <a:ea typeface="Lato Semibold" panose="020F0702020204030203" pitchFamily="34" charset="0"/>
              <a:cs typeface="Lato Semibold"/>
            </a:endParaRPr>
          </a:p>
          <a:p>
            <a:pPr marL="318770" indent="-318770"/>
            <a:endParaRPr lang="en-US" sz="2200" dirty="0">
              <a:ea typeface="Lato Semibold" panose="020F0702020204030203" pitchFamily="34" charset="0"/>
            </a:endParaRPr>
          </a:p>
          <a:p>
            <a:pPr marL="318770" indent="-318770"/>
            <a:endParaRPr lang="en-US" sz="2200" dirty="0">
              <a:ea typeface="Lato Semibold" panose="020F07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7507C-7692-EAF1-D696-0E7105FED9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D14B331-C8C3-4174-9750-65D5A81972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F4D53-8F33-D875-85D9-3E4D7433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atin typeface="Oswald Medium"/>
              </a:rPr>
              <a:t>Junta de Mejora Ambiental de Nuevo México</a:t>
            </a:r>
            <a:endParaRPr lang="en-US" sz="3200" dirty="0">
              <a:latin typeface="Oswald Medium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08EC1-780E-2DCA-1C1F-9AA1F300C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5512" y="1663738"/>
            <a:ext cx="8747034" cy="1647831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>
                <a:latin typeface="Lato Semibold"/>
                <a:ea typeface="Lato Semibold"/>
                <a:cs typeface="Lato Semibold"/>
              </a:rPr>
              <a:t>La Junta de Mejora Ambiental tiene la autoridad para regular los materiales radiactivos cubiertos por el Acuerdo de la NRC para la protección de la salud y la seguridad pública y el medio ambiente de los posibles peligros de la radiación ionizante y no ionizante. Consulte la Sección 74-4A-1 NMSA 1978.</a:t>
            </a:r>
            <a:endParaRPr lang="en-US" sz="2000" dirty="0">
              <a:latin typeface="Calibri"/>
              <a:ea typeface="Lato Semibold"/>
            </a:endParaRPr>
          </a:p>
          <a:p>
            <a:pPr marL="0" indent="0">
              <a:buNone/>
            </a:pPr>
            <a:endParaRPr lang="en-US" sz="2000" dirty="0">
              <a:ea typeface="Lato Semibold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  <a:ea typeface="Lato Semibold"/>
            </a:endParaRPr>
          </a:p>
          <a:p>
            <a:pPr marL="0" indent="0">
              <a:buNone/>
            </a:pPr>
            <a:endParaRPr lang="en-US" dirty="0">
              <a:ea typeface="Lato 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CBEBF-C07A-3A72-DA78-D03321005C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A Refresher on FCRA Disclosure Fees - ACA International">
            <a:extLst>
              <a:ext uri="{FF2B5EF4-FFF2-40B4-BE49-F238E27FC236}">
                <a16:creationId xmlns:a16="http://schemas.microsoft.com/office/drawing/2014/main" id="{653C84D9-EE16-5201-D38D-1BDBE21F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98" y="3313622"/>
            <a:ext cx="4298950" cy="2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80A12-4D24-8449-6B46-287D9813ED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386" y="1779326"/>
            <a:ext cx="8024344" cy="5106108"/>
          </a:xfrm>
        </p:spPr>
        <p:txBody>
          <a:bodyPr/>
          <a:lstStyle/>
          <a:p>
            <a:pPr marL="457200" indent="-457200"/>
            <a:r>
              <a:rPr lang="es-ES" sz="2400" dirty="0">
                <a:latin typeface="Lato Semibold"/>
                <a:ea typeface="Lato Semibold"/>
                <a:cs typeface="Lato Semibold"/>
              </a:rPr>
              <a:t>La estructura de tarifas propuesta alinea las licencias de materiales radioactivos de Nuevo México con la estructura de tarifas de la NRC y las tarifas de la NRC del el año fiscal 21 (10 CFR Parte 170)</a:t>
            </a:r>
          </a:p>
          <a:p>
            <a:pPr marL="457200" indent="-457200"/>
            <a:r>
              <a:rPr lang="es-ES" sz="2400" dirty="0">
                <a:latin typeface="Lato Semibold"/>
                <a:ea typeface="Lato Semibold"/>
                <a:cs typeface="Lato Semibold"/>
              </a:rPr>
              <a:t>Las tarifas propuestas se ajustarán a las tarifas de la NRC del año fiscal 21 durante un período de 2 años, después del cual las tarifas se ajustarán anualmente según el Índice de Precios al Consumidor (IPC).</a:t>
            </a:r>
          </a:p>
          <a:p>
            <a:pPr marL="457200" indent="-457200"/>
            <a:r>
              <a:rPr lang="es-ES" sz="2400" dirty="0">
                <a:latin typeface="Lato Semibold"/>
                <a:ea typeface="Lato Semibold"/>
                <a:cs typeface="Lato Semibold"/>
              </a:rPr>
              <a:t>La propuesta establece que las tarifas anuales se cobrarán el 1 de julio de cada año. Las tarifas del año fiscal 23 se prorratearán y se cobrarán el 1 de julio de 2024.</a:t>
            </a:r>
            <a:endParaRPr lang="en-US" sz="2400" dirty="0">
              <a:latin typeface="Lato Semibold"/>
              <a:ea typeface="Lato Semibold" panose="020F07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44CAF-08D5-F68B-103E-7A27E49A8F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D14B331-C8C3-4174-9750-65D5A819722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AB3AE-8A44-8BA3-E227-54F8F3E8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01" y="387263"/>
            <a:ext cx="7848600" cy="871246"/>
          </a:xfrm>
        </p:spPr>
        <p:txBody>
          <a:bodyPr>
            <a:normAutofit/>
          </a:bodyPr>
          <a:lstStyle/>
          <a:p>
            <a:r>
              <a:rPr lang="es-ES" sz="3300" dirty="0">
                <a:latin typeface="Oswald Medium"/>
              </a:rPr>
              <a:t>Resumen de la nueva estructura de tarifas (1)</a:t>
            </a:r>
            <a:endParaRPr lang="en-US" sz="3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1E0E4-367C-07F5-2FDB-C62EC8B2973B}"/>
              </a:ext>
            </a:extLst>
          </p:cNvPr>
          <p:cNvSpPr txBox="1"/>
          <p:nvPr/>
        </p:nvSpPr>
        <p:spPr>
          <a:xfrm>
            <a:off x="7420105" y="11649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highlight>
                <a:srgbClr val="FFFF00"/>
              </a:highlight>
              <a:latin typeface="Lato Semibold"/>
              <a:ea typeface="Lato Semibold"/>
              <a:cs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4441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4E791-40AF-4739-88DB-2A9C71A7FC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6851" y="1136342"/>
            <a:ext cx="9144000" cy="5721658"/>
          </a:xfrm>
        </p:spPr>
        <p:txBody>
          <a:bodyPr/>
          <a:lstStyle/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800" b="1" dirty="0">
                <a:latin typeface="Lato Semibold"/>
                <a:ea typeface="Lato Semibold"/>
                <a:cs typeface="Calibri"/>
              </a:rPr>
              <a:t>La estructura de tarifas propuesta se aplicará a las siguientes categorías:</a:t>
            </a:r>
            <a:endParaRPr lang="en-US" sz="2800" b="1" dirty="0">
              <a:latin typeface="Lato Semibold"/>
              <a:ea typeface="Lato Semibold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Materiales nucleares especiales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Materiales de origen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Materiales subproductos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Well Logging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Lavanderías nucleares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licencias medicas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Radiografía Industrial</a:t>
            </a:r>
            <a:endParaRPr lang="en-US" sz="2400" b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375F6-CC42-46D8-BB71-2B4BE28F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300" dirty="0">
                <a:latin typeface="+mj-lt"/>
                <a:cs typeface="Calibri"/>
              </a:rPr>
              <a:t>Resumen de la nueva estructura de tarifas (2)</a:t>
            </a:r>
            <a:endParaRPr lang="en-US" sz="33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F26F2-C051-49F3-AC2A-1689DB5F7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F5B89-AE73-4BAA-92C9-1AC8FC83F5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Safety and Security in Transport of Radioactive Material | IAEA">
            <a:extLst>
              <a:ext uri="{FF2B5EF4-FFF2-40B4-BE49-F238E27FC236}">
                <a16:creationId xmlns:a16="http://schemas.microsoft.com/office/drawing/2014/main" id="{89CBEABB-BA07-5B73-C838-FB68091B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30" y="3213417"/>
            <a:ext cx="3538220" cy="19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7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NMED Design Colors">
      <a:dk1>
        <a:sysClr val="windowText" lastClr="000000"/>
      </a:dk1>
      <a:lt1>
        <a:sysClr val="window" lastClr="FFFFFF"/>
      </a:lt1>
      <a:dk2>
        <a:srgbClr val="0D2345"/>
      </a:dk2>
      <a:lt2>
        <a:srgbClr val="F4F1E2"/>
      </a:lt2>
      <a:accent1>
        <a:srgbClr val="026773"/>
      </a:accent1>
      <a:accent2>
        <a:srgbClr val="718C55"/>
      </a:accent2>
      <a:accent3>
        <a:srgbClr val="FFA168"/>
      </a:accent3>
      <a:accent4>
        <a:srgbClr val="F4F1E2"/>
      </a:accent4>
      <a:accent5>
        <a:srgbClr val="0D2345"/>
      </a:accent5>
      <a:accent6>
        <a:srgbClr val="F1E1C0"/>
      </a:accent6>
      <a:hlink>
        <a:srgbClr val="FFA168"/>
      </a:hlink>
      <a:folHlink>
        <a:srgbClr val="FFA168"/>
      </a:folHlink>
    </a:clrScheme>
    <a:fontScheme name="NMED Brand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7-19 - NMED Presentation Template (Draft)" id="{2FAA7889-A14C-4C87-9B85-BD629760180A}" vid="{7D590EC1-CAEB-4676-9B3E-B7A867842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882BE8FA15C499F65E623D8720D52" ma:contentTypeVersion="13" ma:contentTypeDescription="Create a new document." ma:contentTypeScope="" ma:versionID="c235cc9a522ed4664935e848ca7511b6">
  <xsd:schema xmlns:xsd="http://www.w3.org/2001/XMLSchema" xmlns:xs="http://www.w3.org/2001/XMLSchema" xmlns:p="http://schemas.microsoft.com/office/2006/metadata/properties" xmlns:ns3="24d04bf0-8b0e-4929-88d9-5d1d73c60571" xmlns:ns4="48756183-7e8b-4708-912b-1ed1b6f4aa60" targetNamespace="http://schemas.microsoft.com/office/2006/metadata/properties" ma:root="true" ma:fieldsID="e6b6b75e30fe0cc0664524df991decbd" ns3:_="" ns4:_="">
    <xsd:import namespace="24d04bf0-8b0e-4929-88d9-5d1d73c60571"/>
    <xsd:import namespace="48756183-7e8b-4708-912b-1ed1b6f4aa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04bf0-8b0e-4929-88d9-5d1d73c60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6183-7e8b-4708-912b-1ed1b6f4a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756183-7e8b-4708-912b-1ed1b6f4aa60">
      <UserInfo>
        <DisplayName/>
        <AccountId xsi:nil="true"/>
        <AccountType/>
      </UserInfo>
    </SharedWithUsers>
    <_activity xmlns="24d04bf0-8b0e-4929-88d9-5d1d73c605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50BBC-D95E-4F74-BA9B-3297DF188554}">
  <ds:schemaRefs>
    <ds:schemaRef ds:uri="24d04bf0-8b0e-4929-88d9-5d1d73c60571"/>
    <ds:schemaRef ds:uri="48756183-7e8b-4708-912b-1ed1b6f4aa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513D42-04BA-4C4B-B9C6-8A355D28D8CB}">
  <ds:schemaRefs>
    <ds:schemaRef ds:uri="48756183-7e8b-4708-912b-1ed1b6f4aa60"/>
    <ds:schemaRef ds:uri="http://purl.org/dc/terms/"/>
    <ds:schemaRef ds:uri="24d04bf0-8b0e-4929-88d9-5d1d73c60571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1EA0F9-3252-4C51-98A1-24EDBFF16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2023-07-19 - NMED Presentation Template (Draft)</Template>
  <TotalTime>200</TotalTime>
  <Words>1228</Words>
  <Application>Microsoft Office PowerPoint</Application>
  <PresentationFormat>On-screen Show (4:3)</PresentationFormat>
  <Paragraphs>125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Lato</vt:lpstr>
      <vt:lpstr>Lato Medium</vt:lpstr>
      <vt:lpstr>Lato Semibold</vt:lpstr>
      <vt:lpstr>Oswald Medium</vt:lpstr>
      <vt:lpstr>Tw Cen MT</vt:lpstr>
      <vt:lpstr>Wingdings</vt:lpstr>
      <vt:lpstr>Wingdings 2</vt:lpstr>
      <vt:lpstr>Median</vt:lpstr>
      <vt:lpstr>Departamento de Medio Ambiente  de Nuevo México</vt:lpstr>
      <vt:lpstr>Introducción</vt:lpstr>
      <vt:lpstr>Próximas reuniones</vt:lpstr>
      <vt:lpstr>Comentarios públicos</vt:lpstr>
      <vt:lpstr>Acuerdo de la Comisión Reguladora Nuclear con Nuevo México</vt:lpstr>
      <vt:lpstr> Supervisión del programa de Nuevo México por la NRC </vt:lpstr>
      <vt:lpstr>Junta de Mejora Ambiental de Nuevo México</vt:lpstr>
      <vt:lpstr>Resumen de la nueva estructura de tarifas (1)</vt:lpstr>
      <vt:lpstr>Resumen de la nueva estructura de tarifas (2)</vt:lpstr>
      <vt:lpstr>Resumen de la nueva estructura de tarifas (3)</vt:lpstr>
      <vt:lpstr>Lista de tarifas propuesta</vt:lpstr>
      <vt:lpstr>Tarifas anuales y de entidad pequeña</vt:lpstr>
      <vt:lpstr>Tarifas anuales y de entidad pequeña</vt:lpstr>
      <vt:lpstr>Departamento de Medio Ambiente  de Nuevo México</vt:lpstr>
      <vt:lpstr>  Información de contacto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Environment Department</dc:title>
  <dc:creator>Maez, Matthew, ENV</dc:creator>
  <cp:lastModifiedBy>Rodriguez, Santiago, ENV</cp:lastModifiedBy>
  <cp:revision>75</cp:revision>
  <cp:lastPrinted>2016-07-14T23:53:29Z</cp:lastPrinted>
  <dcterms:created xsi:type="dcterms:W3CDTF">2023-07-19T17:09:46Z</dcterms:created>
  <dcterms:modified xsi:type="dcterms:W3CDTF">2023-12-15T00:01:19Z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0x0101009CA882BE8FA15C499F65E623D8720D52</vt:lpwstr>
  </property>
  <property fmtid="{D5CDD505-2E9C-101B-9397-08002B2CF9AE}" pid="3" name="MediaServiceImageTags">
    <vt:lpwstr/>
  </property>
</Properties>
</file>