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79"/>
  </p:notesMasterIdLst>
  <p:sldIdLst>
    <p:sldId id="613" r:id="rId3"/>
    <p:sldId id="614" r:id="rId4"/>
    <p:sldId id="618" r:id="rId5"/>
    <p:sldId id="619" r:id="rId6"/>
    <p:sldId id="620" r:id="rId7"/>
    <p:sldId id="621" r:id="rId8"/>
    <p:sldId id="622" r:id="rId9"/>
    <p:sldId id="635" r:id="rId10"/>
    <p:sldId id="626" r:id="rId11"/>
    <p:sldId id="636" r:id="rId12"/>
    <p:sldId id="637" r:id="rId13"/>
    <p:sldId id="695" r:id="rId14"/>
    <p:sldId id="638" r:id="rId15"/>
    <p:sldId id="639" r:id="rId16"/>
    <p:sldId id="640" r:id="rId17"/>
    <p:sldId id="641" r:id="rId18"/>
    <p:sldId id="642" r:id="rId19"/>
    <p:sldId id="643" r:id="rId20"/>
    <p:sldId id="644" r:id="rId21"/>
    <p:sldId id="696" r:id="rId22"/>
    <p:sldId id="645" r:id="rId23"/>
    <p:sldId id="646" r:id="rId24"/>
    <p:sldId id="647" r:id="rId25"/>
    <p:sldId id="648" r:id="rId26"/>
    <p:sldId id="649" r:id="rId27"/>
    <p:sldId id="650" r:id="rId28"/>
    <p:sldId id="651" r:id="rId29"/>
    <p:sldId id="652" r:id="rId30"/>
    <p:sldId id="653" r:id="rId31"/>
    <p:sldId id="654" r:id="rId32"/>
    <p:sldId id="655" r:id="rId33"/>
    <p:sldId id="656" r:id="rId34"/>
    <p:sldId id="657" r:id="rId35"/>
    <p:sldId id="697" r:id="rId36"/>
    <p:sldId id="698" r:id="rId37"/>
    <p:sldId id="699" r:id="rId38"/>
    <p:sldId id="700" r:id="rId39"/>
    <p:sldId id="701" r:id="rId40"/>
    <p:sldId id="702" r:id="rId41"/>
    <p:sldId id="706" r:id="rId42"/>
    <p:sldId id="703" r:id="rId43"/>
    <p:sldId id="704" r:id="rId44"/>
    <p:sldId id="658" r:id="rId45"/>
    <p:sldId id="659" r:id="rId46"/>
    <p:sldId id="660" r:id="rId47"/>
    <p:sldId id="661" r:id="rId48"/>
    <p:sldId id="662" r:id="rId49"/>
    <p:sldId id="663" r:id="rId50"/>
    <p:sldId id="664" r:id="rId51"/>
    <p:sldId id="665" r:id="rId52"/>
    <p:sldId id="666" r:id="rId53"/>
    <p:sldId id="667" r:id="rId54"/>
    <p:sldId id="668" r:id="rId55"/>
    <p:sldId id="669" r:id="rId56"/>
    <p:sldId id="670" r:id="rId57"/>
    <p:sldId id="671" r:id="rId58"/>
    <p:sldId id="672" r:id="rId59"/>
    <p:sldId id="673" r:id="rId60"/>
    <p:sldId id="675" r:id="rId61"/>
    <p:sldId id="707" r:id="rId62"/>
    <p:sldId id="676" r:id="rId63"/>
    <p:sldId id="694" r:id="rId64"/>
    <p:sldId id="677" r:id="rId65"/>
    <p:sldId id="678" r:id="rId66"/>
    <p:sldId id="679" r:id="rId67"/>
    <p:sldId id="680" r:id="rId68"/>
    <p:sldId id="681" r:id="rId69"/>
    <p:sldId id="682" r:id="rId70"/>
    <p:sldId id="687" r:id="rId71"/>
    <p:sldId id="693" r:id="rId72"/>
    <p:sldId id="692" r:id="rId73"/>
    <p:sldId id="690" r:id="rId74"/>
    <p:sldId id="689" r:id="rId75"/>
    <p:sldId id="708" r:id="rId76"/>
    <p:sldId id="688" r:id="rId77"/>
    <p:sldId id="686" r:id="rId7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7E6"/>
    <a:srgbClr val="199755"/>
    <a:srgbClr val="FEF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283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6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6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6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6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6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6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6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6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6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6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6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6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6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6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6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6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6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6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6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6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6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6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6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6.e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6.e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6.e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6.e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6.e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6.e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6.e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6.e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.e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.e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.e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6.e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.emf"/></Relationships>
</file>

<file path=ppt/drawings/_rels/vmlDrawing6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.e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.e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.e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.emf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.emf"/></Relationships>
</file>

<file path=ppt/drawings/_rels/vmlDrawing6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6.e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6.emf"/></Relationships>
</file>

<file path=ppt/drawings/_rels/vmlDrawing6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6.emf"/></Relationships>
</file>

<file path=ppt/drawings/_rels/vmlDrawing6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3168853B-60E5-46D8-8698-ED706C3D70C0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CF16A58A-1AE0-4465-90D2-0376F5092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5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6A58A-1AE0-4465-90D2-0376F5092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153400" cy="51054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Title Placeholder 21">
            <a:extLst>
              <a:ext uri="{FF2B5EF4-FFF2-40B4-BE49-F238E27FC236}">
                <a16:creationId xmlns:a16="http://schemas.microsoft.com/office/drawing/2014/main" id="{D6A1DB6E-95C0-41A6-96B4-A8FE0A954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9257" y="21336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00257" y="21336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09257" y="1447800"/>
            <a:ext cx="3886200" cy="640080"/>
          </a:xfrm>
          <a:solidFill>
            <a:srgbClr val="00B050"/>
          </a:solidFill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00257" y="1447800"/>
            <a:ext cx="3886200" cy="640080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8" name="Title Placeholder 21">
            <a:extLst>
              <a:ext uri="{FF2B5EF4-FFF2-40B4-BE49-F238E27FC236}">
                <a16:creationId xmlns:a16="http://schemas.microsoft.com/office/drawing/2014/main" id="{6BC6286E-7099-480E-B297-58727914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668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21">
            <a:extLst>
              <a:ext uri="{FF2B5EF4-FFF2-40B4-BE49-F238E27FC236}">
                <a16:creationId xmlns:a16="http://schemas.microsoft.com/office/drawing/2014/main" id="{2745DC9E-E4C3-4A3B-A615-A5E858BA7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622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524000"/>
            <a:ext cx="1600200" cy="4343400"/>
          </a:xfrm>
          <a:solidFill>
            <a:srgbClr val="0070C0"/>
          </a:solidFill>
          <a:ln w="50800" cap="sq" cmpd="dbl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524000"/>
            <a:ext cx="6400800" cy="4419600"/>
          </a:xfrm>
        </p:spPr>
        <p:txBody>
          <a:bodyPr/>
          <a:lstStyle>
            <a:lvl5pPr>
              <a:buClr>
                <a:schemeClr val="accent1"/>
              </a:buCl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Title Placeholder 21">
            <a:extLst>
              <a:ext uri="{FF2B5EF4-FFF2-40B4-BE49-F238E27FC236}">
                <a16:creationId xmlns:a16="http://schemas.microsoft.com/office/drawing/2014/main" id="{93C22B75-02CE-47B0-948D-A1C0A28D4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556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19975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solidFill>
            <a:srgbClr val="0070C0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 sz="1600"/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21">
            <a:extLst>
              <a:ext uri="{FF2B5EF4-FFF2-40B4-BE49-F238E27FC236}">
                <a16:creationId xmlns:a16="http://schemas.microsoft.com/office/drawing/2014/main" id="{AF26200D-C948-4624-B42E-2C05A10E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46980" y="22098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37980" y="22098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 sz="1600"/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46980" y="1524000"/>
            <a:ext cx="3886200" cy="640080"/>
          </a:xfrm>
          <a:solidFill>
            <a:srgbClr val="199755"/>
          </a:solidFill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37980" y="1524000"/>
            <a:ext cx="3886200" cy="640080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8" name="Title Placeholder 21">
            <a:extLst>
              <a:ext uri="{FF2B5EF4-FFF2-40B4-BE49-F238E27FC236}">
                <a16:creationId xmlns:a16="http://schemas.microsoft.com/office/drawing/2014/main" id="{C39CDE41-710F-45D3-AD26-B91DB5AB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21">
            <a:extLst>
              <a:ext uri="{FF2B5EF4-FFF2-40B4-BE49-F238E27FC236}">
                <a16:creationId xmlns:a16="http://schemas.microsoft.com/office/drawing/2014/main" id="{A4111FD9-C735-4ED2-B52E-0D754DE02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0070C0"/>
          </a:solidFill>
          <a:ln w="50800" cap="sq" cmpd="dbl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5pPr>
              <a:buClr>
                <a:schemeClr val="accent1"/>
              </a:buCl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Title Placeholder 21">
            <a:extLst>
              <a:ext uri="{FF2B5EF4-FFF2-40B4-BE49-F238E27FC236}">
                <a16:creationId xmlns:a16="http://schemas.microsoft.com/office/drawing/2014/main" id="{190E852D-9DA8-4A61-8C6B-1D7FB4EF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F2F8F5-23C9-4749-8341-79A5A37E6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"/>
            <a:ext cx="9144000" cy="68557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387" y="0"/>
            <a:ext cx="7600604" cy="782638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New Mexico Environment Department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6860" y="808604"/>
            <a:ext cx="7600604" cy="1537231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725">
                <a:solidFill>
                  <a:schemeClr val="bg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noProof="0" dirty="0"/>
              <a:t>Presentation Title</a:t>
            </a:r>
          </a:p>
          <a:p>
            <a:pPr lvl="0"/>
            <a:r>
              <a:rPr lang="en-US" noProof="0" dirty="0"/>
              <a:t>Presenter, Title</a:t>
            </a:r>
          </a:p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7" name="Picture 2" descr="http://dws/outreach/graphics/images/seal/color/logo_seal72.gif">
            <a:extLst>
              <a:ext uri="{FF2B5EF4-FFF2-40B4-BE49-F238E27FC236}">
                <a16:creationId xmlns:a16="http://schemas.microsoft.com/office/drawing/2014/main" id="{58562F4C-BBAE-4C4F-9139-D06E9C3208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31" y="79637"/>
            <a:ext cx="935832" cy="8734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75A31D-3999-4058-8826-C8724879CF7F}"/>
              </a:ext>
            </a:extLst>
          </p:cNvPr>
          <p:cNvSpPr txBox="1"/>
          <p:nvPr userDrawn="1"/>
        </p:nvSpPr>
        <p:spPr>
          <a:xfrm>
            <a:off x="-228600" y="6565638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</a:rPr>
              <a:t>Photo credit Rhett </a:t>
            </a:r>
            <a:r>
              <a:rPr lang="en-US" sz="900" dirty="0" err="1">
                <a:solidFill>
                  <a:schemeClr val="bg1"/>
                </a:solidFill>
              </a:rPr>
              <a:t>Zyla</a:t>
            </a:r>
            <a:r>
              <a:rPr lang="en-US" sz="900" dirty="0">
                <a:solidFill>
                  <a:schemeClr val="bg1"/>
                </a:solidFill>
              </a:rPr>
              <a:t> #IamNMED</a:t>
            </a:r>
          </a:p>
        </p:txBody>
      </p:sp>
    </p:spTree>
    <p:extLst>
      <p:ext uri="{BB962C8B-B14F-4D97-AF65-F5344CB8AC3E}">
        <p14:creationId xmlns:p14="http://schemas.microsoft.com/office/powerpoint/2010/main" val="386067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Title Placeholder 21">
            <a:extLst>
              <a:ext uri="{FF2B5EF4-FFF2-40B4-BE49-F238E27FC236}">
                <a16:creationId xmlns:a16="http://schemas.microsoft.com/office/drawing/2014/main" id="{BD902F76-A89D-461B-996D-ADFBAD0E2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464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21">
            <a:extLst>
              <a:ext uri="{FF2B5EF4-FFF2-40B4-BE49-F238E27FC236}">
                <a16:creationId xmlns:a16="http://schemas.microsoft.com/office/drawing/2014/main" id="{FE897010-4E88-489F-8EED-C3081493C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82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463040"/>
            <a:ext cx="8378952" cy="51663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074534"/>
            <a:ext cx="91440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06073" y="6613524"/>
            <a:ext cx="533400" cy="24447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20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290" name="Picture 2" descr="http://dws/outreach/graphics/images/seal/color/logo_seal72.gif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788" y="53479"/>
            <a:ext cx="990600" cy="92456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80" r:id="rId6"/>
    <p:sldLayoutId id="2147483690" r:id="rId7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199755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rgbClr val="0070C0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Tx/>
        <a:buSzPct val="75000"/>
        <a:buFont typeface="Wingdings"/>
        <a:buChar char="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rgbClr val="00B050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rgbClr val="0070C0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613524"/>
            <a:ext cx="533400" cy="24447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21">
            <a:extLst>
              <a:ext uri="{FF2B5EF4-FFF2-40B4-BE49-F238E27FC236}">
                <a16:creationId xmlns:a16="http://schemas.microsoft.com/office/drawing/2014/main" id="{D1AAC78A-89C9-4C9C-BE9B-7627D501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14" name="Picture 2" descr="http://dws/outreach/graphics/images/seal/color/logo_seal72.gif">
            <a:extLst>
              <a:ext uri="{FF2B5EF4-FFF2-40B4-BE49-F238E27FC236}">
                <a16:creationId xmlns:a16="http://schemas.microsoft.com/office/drawing/2014/main" id="{322EC02F-7EC0-4491-8DDB-F083D9C91F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788" y="53479"/>
            <a:ext cx="990600" cy="92456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A71E2E5-2158-47E3-8E68-F746B92F3778}"/>
              </a:ext>
            </a:extLst>
          </p:cNvPr>
          <p:cNvSpPr/>
          <p:nvPr userDrawn="1"/>
        </p:nvSpPr>
        <p:spPr>
          <a:xfrm>
            <a:off x="0" y="1074534"/>
            <a:ext cx="91440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8900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  <p:sldLayoutId id="2147483688" r:id="rId4"/>
    <p:sldLayoutId id="2147483689" r:id="rId5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199755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rgbClr val="0070C0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Tx/>
        <a:buSzPct val="75000"/>
        <a:buFont typeface="Wingdings"/>
        <a:buChar char="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rgbClr val="00B050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rgbClr val="0070C0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6.xlsx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7.xlsx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9.xlsx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11.xlsx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13.xlsx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15.xlsx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17.xlsx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Excel_Worksheet19.xlsx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21.xlsx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22.xlsx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Excel_Worksheet24.xlsx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Excel_Worksheet26.xlsx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_Worksheet28.xlsx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Excel_Worksheet30.xlsx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Excel_Worksheet32.xlsx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Excel_Worksheet34.xlsx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Excel_Worksheet36.xlsx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6.emf"/><Relationship Id="rId5" Type="http://schemas.openxmlformats.org/officeDocument/2006/relationships/package" Target="../embeddings/Microsoft_Excel_Worksheet38.xlsx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Excel_Worksheet40.xlsx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8.emf"/><Relationship Id="rId5" Type="http://schemas.openxmlformats.org/officeDocument/2006/relationships/package" Target="../embeddings/Microsoft_Excel_Worksheet42.xlsx"/><Relationship Id="rId4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Excel_Worksheet44.xlsx"/><Relationship Id="rId4" Type="http://schemas.openxmlformats.org/officeDocument/2006/relationships/image" Target="../media/image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Excel_Worksheet46.xlsx"/><Relationship Id="rId4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Excel_Worksheet48.xlsx"/><Relationship Id="rId4" Type="http://schemas.openxmlformats.org/officeDocument/2006/relationships/image" Target="../media/image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2.emf"/><Relationship Id="rId5" Type="http://schemas.openxmlformats.org/officeDocument/2006/relationships/package" Target="../embeddings/Microsoft_Excel_Worksheet49.xlsx"/><Relationship Id="rId4" Type="http://schemas.openxmlformats.org/officeDocument/2006/relationships/image" Target="../media/image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Excel_Worksheet50.xlsx"/><Relationship Id="rId4" Type="http://schemas.openxmlformats.org/officeDocument/2006/relationships/image" Target="../media/image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4.emf"/><Relationship Id="rId5" Type="http://schemas.openxmlformats.org/officeDocument/2006/relationships/package" Target="../embeddings/Microsoft_Excel_Worksheet51.xlsx"/><Relationship Id="rId4" Type="http://schemas.openxmlformats.org/officeDocument/2006/relationships/image" Target="../media/image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Excel_Worksheet52.xlsx"/><Relationship Id="rId4" Type="http://schemas.openxmlformats.org/officeDocument/2006/relationships/image" Target="../media/image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6.emf"/><Relationship Id="rId5" Type="http://schemas.openxmlformats.org/officeDocument/2006/relationships/package" Target="../embeddings/Microsoft_Excel_Worksheet53.xlsx"/><Relationship Id="rId4" Type="http://schemas.openxmlformats.org/officeDocument/2006/relationships/image" Target="../media/image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Excel_Worksheet54.xlsx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8.emf"/><Relationship Id="rId5" Type="http://schemas.openxmlformats.org/officeDocument/2006/relationships/package" Target="../embeddings/Microsoft_Excel_Worksheet55.xlsx"/><Relationship Id="rId4" Type="http://schemas.openxmlformats.org/officeDocument/2006/relationships/image" Target="../media/image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Excel_Worksheet56.xlsx"/><Relationship Id="rId4" Type="http://schemas.openxmlformats.org/officeDocument/2006/relationships/image" Target="../media/image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0.emf"/><Relationship Id="rId5" Type="http://schemas.openxmlformats.org/officeDocument/2006/relationships/package" Target="../embeddings/Microsoft_Excel_Worksheet57.xlsx"/><Relationship Id="rId4" Type="http://schemas.openxmlformats.org/officeDocument/2006/relationships/image" Target="../media/image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1.emf"/><Relationship Id="rId5" Type="http://schemas.openxmlformats.org/officeDocument/2006/relationships/package" Target="../embeddings/Microsoft_Excel_Worksheet59.xlsx"/><Relationship Id="rId4" Type="http://schemas.openxmlformats.org/officeDocument/2006/relationships/image" Target="../media/image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42.emf"/><Relationship Id="rId5" Type="http://schemas.openxmlformats.org/officeDocument/2006/relationships/package" Target="../embeddings/Microsoft_Excel_Worksheet61.xlsx"/><Relationship Id="rId4" Type="http://schemas.openxmlformats.org/officeDocument/2006/relationships/image" Target="../media/image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3.emf"/><Relationship Id="rId5" Type="http://schemas.openxmlformats.org/officeDocument/2006/relationships/package" Target="../embeddings/Microsoft_Excel_Worksheet63.xlsx"/><Relationship Id="rId4" Type="http://schemas.openxmlformats.org/officeDocument/2006/relationships/image" Target="../media/image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4.emf"/><Relationship Id="rId5" Type="http://schemas.openxmlformats.org/officeDocument/2006/relationships/package" Target="../embeddings/Microsoft_Excel_Worksheet65.xlsx"/><Relationship Id="rId4" Type="http://schemas.openxmlformats.org/officeDocument/2006/relationships/image" Target="../media/image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45.emf"/><Relationship Id="rId5" Type="http://schemas.openxmlformats.org/officeDocument/2006/relationships/package" Target="../embeddings/Microsoft_Excel_Worksheet67.xlsx"/><Relationship Id="rId4" Type="http://schemas.openxmlformats.org/officeDocument/2006/relationships/image" Target="../media/image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46.emf"/><Relationship Id="rId5" Type="http://schemas.openxmlformats.org/officeDocument/2006/relationships/package" Target="../embeddings/Microsoft_Excel_Worksheet69.xlsx"/><Relationship Id="rId4" Type="http://schemas.openxmlformats.org/officeDocument/2006/relationships/image" Target="../media/image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47.emf"/><Relationship Id="rId5" Type="http://schemas.openxmlformats.org/officeDocument/2006/relationships/package" Target="../embeddings/Microsoft_Excel_Worksheet71.xlsx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48.emf"/><Relationship Id="rId5" Type="http://schemas.openxmlformats.org/officeDocument/2006/relationships/package" Target="../embeddings/Microsoft_Excel_Worksheet73.xlsx"/><Relationship Id="rId4" Type="http://schemas.openxmlformats.org/officeDocument/2006/relationships/image" Target="../media/image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49.emf"/><Relationship Id="rId5" Type="http://schemas.openxmlformats.org/officeDocument/2006/relationships/package" Target="../embeddings/Microsoft_Excel_Worksheet75.xlsx"/><Relationship Id="rId4" Type="http://schemas.openxmlformats.org/officeDocument/2006/relationships/image" Target="../media/image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50.emf"/><Relationship Id="rId5" Type="http://schemas.openxmlformats.org/officeDocument/2006/relationships/package" Target="../embeddings/Microsoft_Excel_Worksheet77.xlsx"/><Relationship Id="rId4" Type="http://schemas.openxmlformats.org/officeDocument/2006/relationships/image" Target="../media/image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51.emf"/><Relationship Id="rId5" Type="http://schemas.openxmlformats.org/officeDocument/2006/relationships/package" Target="../embeddings/Microsoft_Excel_Worksheet79.xlsx"/><Relationship Id="rId4" Type="http://schemas.openxmlformats.org/officeDocument/2006/relationships/image" Target="../media/image6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52.emf"/><Relationship Id="rId5" Type="http://schemas.openxmlformats.org/officeDocument/2006/relationships/package" Target="../embeddings/Microsoft_Excel_Worksheet81.xlsx"/><Relationship Id="rId4" Type="http://schemas.openxmlformats.org/officeDocument/2006/relationships/image" Target="../media/image6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53.emf"/><Relationship Id="rId5" Type="http://schemas.openxmlformats.org/officeDocument/2006/relationships/package" Target="../embeddings/Microsoft_Excel_Worksheet83.xlsx"/><Relationship Id="rId4" Type="http://schemas.openxmlformats.org/officeDocument/2006/relationships/image" Target="../media/image6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54.emf"/><Relationship Id="rId5" Type="http://schemas.openxmlformats.org/officeDocument/2006/relationships/package" Target="../embeddings/Microsoft_Excel_Worksheet85.xlsx"/><Relationship Id="rId4" Type="http://schemas.openxmlformats.org/officeDocument/2006/relationships/image" Target="../media/image6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55.emf"/><Relationship Id="rId5" Type="http://schemas.openxmlformats.org/officeDocument/2006/relationships/package" Target="../embeddings/Microsoft_Excel_Worksheet87.xlsx"/><Relationship Id="rId4" Type="http://schemas.openxmlformats.org/officeDocument/2006/relationships/image" Target="../media/image6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56.emf"/><Relationship Id="rId5" Type="http://schemas.openxmlformats.org/officeDocument/2006/relationships/package" Target="../embeddings/Microsoft_Excel_Worksheet89.xlsx"/><Relationship Id="rId4" Type="http://schemas.openxmlformats.org/officeDocument/2006/relationships/image" Target="../media/image6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57.emf"/><Relationship Id="rId5" Type="http://schemas.openxmlformats.org/officeDocument/2006/relationships/package" Target="../embeddings/Microsoft_Excel_Worksheet91.xlsx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58.emf"/><Relationship Id="rId5" Type="http://schemas.openxmlformats.org/officeDocument/2006/relationships/package" Target="../embeddings/Microsoft_Excel_Worksheet92.xlsx"/><Relationship Id="rId4" Type="http://schemas.openxmlformats.org/officeDocument/2006/relationships/image" Target="../media/image6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59.emf"/><Relationship Id="rId5" Type="http://schemas.openxmlformats.org/officeDocument/2006/relationships/package" Target="../embeddings/Microsoft_Excel_Worksheet94.xlsx"/><Relationship Id="rId4" Type="http://schemas.openxmlformats.org/officeDocument/2006/relationships/image" Target="../media/image6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60.emf"/><Relationship Id="rId5" Type="http://schemas.openxmlformats.org/officeDocument/2006/relationships/package" Target="../embeddings/Microsoft_Excel_Worksheet95.xlsx"/><Relationship Id="rId4" Type="http://schemas.openxmlformats.org/officeDocument/2006/relationships/image" Target="../media/image6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6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61.emf"/><Relationship Id="rId5" Type="http://schemas.openxmlformats.org/officeDocument/2006/relationships/package" Target="../embeddings/Microsoft_Excel_Worksheet97.xlsx"/><Relationship Id="rId4" Type="http://schemas.openxmlformats.org/officeDocument/2006/relationships/image" Target="../media/image6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8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62.emf"/><Relationship Id="rId5" Type="http://schemas.openxmlformats.org/officeDocument/2006/relationships/package" Target="../embeddings/Microsoft_Excel_Worksheet99.xlsx"/><Relationship Id="rId4" Type="http://schemas.openxmlformats.org/officeDocument/2006/relationships/image" Target="../media/image6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0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63.emf"/><Relationship Id="rId5" Type="http://schemas.openxmlformats.org/officeDocument/2006/relationships/package" Target="../embeddings/Microsoft_Excel_Worksheet101.xlsx"/><Relationship Id="rId4" Type="http://schemas.openxmlformats.org/officeDocument/2006/relationships/image" Target="../media/image6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64.emf"/><Relationship Id="rId5" Type="http://schemas.openxmlformats.org/officeDocument/2006/relationships/package" Target="../embeddings/Microsoft_Excel_Worksheet103.xlsx"/><Relationship Id="rId4" Type="http://schemas.openxmlformats.org/officeDocument/2006/relationships/image" Target="../media/image6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4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65.emf"/><Relationship Id="rId5" Type="http://schemas.openxmlformats.org/officeDocument/2006/relationships/package" Target="../embeddings/Microsoft_Excel_Worksheet105.xlsx"/><Relationship Id="rId4" Type="http://schemas.openxmlformats.org/officeDocument/2006/relationships/image" Target="../media/image6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6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66.emf"/><Relationship Id="rId5" Type="http://schemas.openxmlformats.org/officeDocument/2006/relationships/package" Target="../embeddings/Microsoft_Excel_Worksheet107.xlsx"/><Relationship Id="rId4" Type="http://schemas.openxmlformats.org/officeDocument/2006/relationships/image" Target="../media/image6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8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67.emf"/><Relationship Id="rId5" Type="http://schemas.openxmlformats.org/officeDocument/2006/relationships/package" Target="../embeddings/Microsoft_Excel_Worksheet109.xlsx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0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68.emf"/><Relationship Id="rId5" Type="http://schemas.openxmlformats.org/officeDocument/2006/relationships/package" Target="../embeddings/Microsoft_Excel_Worksheet111.xlsx"/><Relationship Id="rId4" Type="http://schemas.openxmlformats.org/officeDocument/2006/relationships/image" Target="../media/image6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69.emf"/><Relationship Id="rId5" Type="http://schemas.openxmlformats.org/officeDocument/2006/relationships/package" Target="../embeddings/Microsoft_Excel_Worksheet113.xlsx"/><Relationship Id="rId4" Type="http://schemas.openxmlformats.org/officeDocument/2006/relationships/image" Target="../media/image6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4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70.emf"/><Relationship Id="rId5" Type="http://schemas.openxmlformats.org/officeDocument/2006/relationships/package" Target="../embeddings/Microsoft_Excel_Worksheet115.xlsx"/><Relationship Id="rId4" Type="http://schemas.openxmlformats.org/officeDocument/2006/relationships/image" Target="../media/image6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6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71.emf"/><Relationship Id="rId5" Type="http://schemas.openxmlformats.org/officeDocument/2006/relationships/package" Target="../embeddings/Microsoft_Excel_Worksheet117.xlsx"/><Relationship Id="rId4" Type="http://schemas.openxmlformats.org/officeDocument/2006/relationships/image" Target="../media/image6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6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72.emf"/><Relationship Id="rId5" Type="http://schemas.openxmlformats.org/officeDocument/2006/relationships/package" Target="../embeddings/Microsoft_Excel_Worksheet118.xlsx"/><Relationship Id="rId4" Type="http://schemas.openxmlformats.org/officeDocument/2006/relationships/image" Target="../media/image6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9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73.emf"/><Relationship Id="rId5" Type="http://schemas.openxmlformats.org/officeDocument/2006/relationships/package" Target="../embeddings/Microsoft_Excel_Worksheet120.xlsx"/><Relationship Id="rId4" Type="http://schemas.openxmlformats.org/officeDocument/2006/relationships/image" Target="../media/image6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74.emf"/><Relationship Id="rId5" Type="http://schemas.openxmlformats.org/officeDocument/2006/relationships/package" Target="../embeddings/Microsoft_Excel_Worksheet122.xlsx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179F-0CB5-4E95-B5D2-F914B4CF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New Mexico Environment Department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C4717-577E-4F01-8693-933BEE005E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97" y="762000"/>
            <a:ext cx="7322803" cy="1537231"/>
          </a:xfrm>
        </p:spPr>
        <p:txBody>
          <a:bodyPr/>
          <a:lstStyle/>
          <a:p>
            <a:pPr algn="ctr"/>
            <a:r>
              <a:rPr lang="en-US" sz="2400" b="1" dirty="0"/>
              <a:t>PETITION FOR REVISION OF</a:t>
            </a:r>
            <a:br>
              <a:rPr lang="en-US" sz="2400" b="1" dirty="0"/>
            </a:br>
            <a:r>
              <a:rPr lang="en-US" sz="2400" b="1" dirty="0"/>
              <a:t>RADIATION PROTECTION RULES</a:t>
            </a:r>
          </a:p>
          <a:p>
            <a:pPr algn="ctr"/>
            <a:r>
              <a:rPr lang="en-US" sz="1800" b="1" dirty="0"/>
              <a:t>Thomas Collins, Radiation Specialist</a:t>
            </a:r>
          </a:p>
          <a:p>
            <a:pPr algn="ctr">
              <a:spcBef>
                <a:spcPts val="0"/>
              </a:spcBef>
            </a:pPr>
            <a:r>
              <a:rPr lang="en-US" sz="1800" b="1" dirty="0"/>
              <a:t>XX/XX/20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45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48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230AEA1-DED7-46DA-8E0A-1C4762D12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039565"/>
              </p:ext>
            </p:extLst>
          </p:nvPr>
        </p:nvGraphicFramePr>
        <p:xfrm>
          <a:off x="619305" y="1621766"/>
          <a:ext cx="8146741" cy="2361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49" name="Worksheet" r:id="rId5" imgW="9401312" imgH="2724059" progId="Excel.Sheet.12">
                  <p:embed/>
                </p:oleObj>
              </mc:Choice>
              <mc:Fallback>
                <p:oleObj name="Worksheet" r:id="rId5" imgW="9401312" imgH="27240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5" y="1621766"/>
                        <a:ext cx="8146741" cy="2361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603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1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0086EC4-3BB6-4CBF-993F-67F3603B73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515463"/>
              </p:ext>
            </p:extLst>
          </p:nvPr>
        </p:nvGraphicFramePr>
        <p:xfrm>
          <a:off x="619306" y="1621766"/>
          <a:ext cx="8146742" cy="2584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2" name="Worksheet" r:id="rId5" imgW="9401142" imgH="2981492" progId="Excel.Sheet.12">
                  <p:embed/>
                </p:oleObj>
              </mc:Choice>
              <mc:Fallback>
                <p:oleObj name="Worksheet" r:id="rId5" imgW="9401142" imgH="29814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21766"/>
                        <a:ext cx="8146742" cy="2584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9260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7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DD080FE-A807-4074-988C-5B46F6972F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037821"/>
              </p:ext>
            </p:extLst>
          </p:nvPr>
        </p:nvGraphicFramePr>
        <p:xfrm>
          <a:off x="612647" y="1649198"/>
          <a:ext cx="8153399" cy="2586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8" name="Worksheet" r:id="rId5" imgW="9401312" imgH="2981418" progId="Excel.Sheet.12">
                  <p:embed/>
                </p:oleObj>
              </mc:Choice>
              <mc:Fallback>
                <p:oleObj name="Worksheet" r:id="rId5" imgW="9401312" imgH="29814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647" y="1649198"/>
                        <a:ext cx="8153399" cy="2586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0204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5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FF036A3-275F-482B-8C43-37F57A798C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50499"/>
              </p:ext>
            </p:extLst>
          </p:nvPr>
        </p:nvGraphicFramePr>
        <p:xfrm>
          <a:off x="630402" y="1620285"/>
          <a:ext cx="8135645" cy="4508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6" name="Worksheet" r:id="rId5" imgW="9401142" imgH="5210226" progId="Excel.Sheet.12">
                  <p:embed/>
                </p:oleObj>
              </mc:Choice>
              <mc:Fallback>
                <p:oleObj name="Worksheet" r:id="rId5" imgW="9401142" imgH="52102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0402" y="1620285"/>
                        <a:ext cx="8135645" cy="4508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553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0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EAFC585-A2D7-418C-B900-EB603A9099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326907"/>
              </p:ext>
            </p:extLst>
          </p:nvPr>
        </p:nvGraphicFramePr>
        <p:xfrm>
          <a:off x="619305" y="1621766"/>
          <a:ext cx="8146741" cy="4514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1" name="Worksheet" r:id="rId5" imgW="9401312" imgH="5210090" progId="Excel.Sheet.12">
                  <p:embed/>
                </p:oleObj>
              </mc:Choice>
              <mc:Fallback>
                <p:oleObj name="Worksheet" r:id="rId5" imgW="9401312" imgH="52100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5" y="1621766"/>
                        <a:ext cx="8146741" cy="4514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9205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2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CC51349-9CE7-4C92-A3DE-7AB6A6AA3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883141"/>
              </p:ext>
            </p:extLst>
          </p:nvPr>
        </p:nvGraphicFramePr>
        <p:xfrm>
          <a:off x="619305" y="1593653"/>
          <a:ext cx="8146741" cy="3235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3" name="Worksheet" r:id="rId5" imgW="9401142" imgH="3733903" progId="Excel.Sheet.12">
                  <p:embed/>
                </p:oleObj>
              </mc:Choice>
              <mc:Fallback>
                <p:oleObj name="Worksheet" r:id="rId5" imgW="9401142" imgH="37339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5" y="1593653"/>
                        <a:ext cx="8146741" cy="3235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568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6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A4A0BA6-EC24-48AF-8231-7C0C1E48F2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356072"/>
              </p:ext>
            </p:extLst>
          </p:nvPr>
        </p:nvGraphicFramePr>
        <p:xfrm>
          <a:off x="620046" y="1608461"/>
          <a:ext cx="8146002" cy="2426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7" name="Worksheet" r:id="rId5" imgW="9401142" imgH="2800427" progId="Excel.Sheet.12">
                  <p:embed/>
                </p:oleObj>
              </mc:Choice>
              <mc:Fallback>
                <p:oleObj name="Worksheet" r:id="rId5" imgW="9401142" imgH="28004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0046" y="1608461"/>
                        <a:ext cx="8146002" cy="2426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8853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0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8C4237F-1DE5-46F0-BF33-E80A3A62E9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726547"/>
              </p:ext>
            </p:extLst>
          </p:nvPr>
        </p:nvGraphicFramePr>
        <p:xfrm>
          <a:off x="619306" y="1621766"/>
          <a:ext cx="8146742" cy="422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1" name="Worksheet" r:id="rId5" imgW="9401142" imgH="4876942" progId="Excel.Sheet.12">
                  <p:embed/>
                </p:oleObj>
              </mc:Choice>
              <mc:Fallback>
                <p:oleObj name="Worksheet" r:id="rId5" imgW="9401142" imgH="48769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21766"/>
                        <a:ext cx="8146742" cy="4226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856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2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CE32861-EE2D-4CFA-A070-FA175B3977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078671"/>
              </p:ext>
            </p:extLst>
          </p:nvPr>
        </p:nvGraphicFramePr>
        <p:xfrm>
          <a:off x="619306" y="1612900"/>
          <a:ext cx="814221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3" name="Worksheet" r:id="rId5" imgW="9401142" imgH="2800427" progId="Excel.Sheet.12">
                  <p:embed/>
                </p:oleObj>
              </mc:Choice>
              <mc:Fallback>
                <p:oleObj name="Worksheet" r:id="rId5" imgW="9401142" imgH="28004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12900"/>
                        <a:ext cx="8142210" cy="242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2242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685014"/>
              </p:ext>
            </p:extLst>
          </p:nvPr>
        </p:nvGraphicFramePr>
        <p:xfrm>
          <a:off x="619306" y="1447799"/>
          <a:ext cx="8067494" cy="17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8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067494" cy="17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357836C-A8D4-49CF-A9BC-1D4C0450BC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702117"/>
              </p:ext>
            </p:extLst>
          </p:nvPr>
        </p:nvGraphicFramePr>
        <p:xfrm>
          <a:off x="612647" y="1621026"/>
          <a:ext cx="8074153" cy="3984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9" name="Worksheet" r:id="rId5" imgW="9401142" imgH="4638533" progId="Excel.Sheet.12">
                  <p:embed/>
                </p:oleObj>
              </mc:Choice>
              <mc:Fallback>
                <p:oleObj name="Worksheet" r:id="rId5" imgW="9401142" imgH="463853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647" y="1621026"/>
                        <a:ext cx="8074153" cy="3984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70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n-US" sz="2800" b="1" dirty="0"/>
              <a:t>Radiation Protection Programs regulate three sources of radiation:</a:t>
            </a:r>
          </a:p>
          <a:p>
            <a:pPr marL="0" indent="0">
              <a:buNone/>
            </a:pPr>
            <a:endParaRPr lang="en-US" sz="2800" dirty="0"/>
          </a:p>
          <a:p>
            <a:pPr marL="1371600" lvl="2" indent="-457200">
              <a:buFont typeface="Constantia" pitchFamily="18" charset="0"/>
              <a:buAutoNum type="arabicPeriod"/>
            </a:pPr>
            <a:r>
              <a:rPr lang="en-US" sz="2400" b="1" dirty="0"/>
              <a:t>Radioactive Material includes any materials or sources, regardless of chemical or physical state, that emit radiation;</a:t>
            </a:r>
          </a:p>
          <a:p>
            <a:pPr marL="1371600" lvl="2" indent="-457200">
              <a:spcAft>
                <a:spcPts val="1200"/>
              </a:spcAft>
              <a:buFont typeface="Constantia" pitchFamily="18" charset="0"/>
              <a:buAutoNum type="arabicPeriod"/>
            </a:pPr>
            <a:r>
              <a:rPr lang="en-US" sz="2400" b="1" dirty="0"/>
              <a:t>Radiation Equipment means any device that is capable of producing radiation; </a:t>
            </a:r>
          </a:p>
          <a:p>
            <a:pPr marL="1371600" lvl="2" indent="-457200">
              <a:spcAft>
                <a:spcPts val="1200"/>
              </a:spcAft>
              <a:buFont typeface="Constantia" pitchFamily="18" charset="0"/>
              <a:buAutoNum type="arabicPeriod"/>
            </a:pPr>
            <a:r>
              <a:rPr lang="en-US" sz="2400" b="1" dirty="0"/>
              <a:t>Mammography Quality Standard Act Inspections contract with the U.S. F.D.A.  </a:t>
            </a:r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58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067494" cy="17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6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067494" cy="17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3027111-17FC-41CA-A028-3D15C32367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982291"/>
              </p:ext>
            </p:extLst>
          </p:nvPr>
        </p:nvGraphicFramePr>
        <p:xfrm>
          <a:off x="619306" y="1620074"/>
          <a:ext cx="8067494" cy="362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7" name="Worksheet" r:id="rId5" imgW="9401312" imgH="4229171" progId="Excel.Sheet.12">
                  <p:embed/>
                </p:oleObj>
              </mc:Choice>
              <mc:Fallback>
                <p:oleObj name="Worksheet" r:id="rId5" imgW="9401312" imgH="42291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20074"/>
                        <a:ext cx="8067494" cy="362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441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0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75B50E8-1B54-4FEC-84B5-50689FFB1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402051"/>
              </p:ext>
            </p:extLst>
          </p:nvPr>
        </p:nvGraphicFramePr>
        <p:xfrm>
          <a:off x="622264" y="1621766"/>
          <a:ext cx="8143783" cy="2360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1" name="Worksheet" r:id="rId5" imgW="9401142" imgH="2724317" progId="Excel.Sheet.12">
                  <p:embed/>
                </p:oleObj>
              </mc:Choice>
              <mc:Fallback>
                <p:oleObj name="Worksheet" r:id="rId5" imgW="9401142" imgH="27243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2264" y="1621766"/>
                        <a:ext cx="8143783" cy="2360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6081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6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9EC46D9-76B0-49E7-BB6C-424FBD8F5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92416"/>
              </p:ext>
            </p:extLst>
          </p:nvPr>
        </p:nvGraphicFramePr>
        <p:xfrm>
          <a:off x="619306" y="1609928"/>
          <a:ext cx="8146742" cy="4514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7" name="Worksheet" r:id="rId5" imgW="9401142" imgH="5210226" progId="Excel.Sheet.12">
                  <p:embed/>
                </p:oleObj>
              </mc:Choice>
              <mc:Fallback>
                <p:oleObj name="Worksheet" r:id="rId5" imgW="9401142" imgH="52102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09928"/>
                        <a:ext cx="8146742" cy="4514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98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0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C2B1F9B-A0BF-4FD8-81CD-B126B83951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799682"/>
              </p:ext>
            </p:extLst>
          </p:nvPr>
        </p:nvGraphicFramePr>
        <p:xfrm>
          <a:off x="612648" y="1621766"/>
          <a:ext cx="8153400" cy="251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1" name="Worksheet" r:id="rId5" imgW="9401142" imgH="2895651" progId="Excel.Sheet.12">
                  <p:embed/>
                </p:oleObj>
              </mc:Choice>
              <mc:Fallback>
                <p:oleObj name="Worksheet" r:id="rId5" imgW="9401142" imgH="28956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648" y="1621766"/>
                        <a:ext cx="8153400" cy="2511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276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4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4CDC2DA-F1AC-47C9-997D-677FE10C92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299431"/>
              </p:ext>
            </p:extLst>
          </p:nvPr>
        </p:nvGraphicFramePr>
        <p:xfrm>
          <a:off x="619306" y="1621766"/>
          <a:ext cx="8146742" cy="255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5" name="Worksheet" r:id="rId5" imgW="9401142" imgH="2943264" progId="Excel.Sheet.12">
                  <p:embed/>
                </p:oleObj>
              </mc:Choice>
              <mc:Fallback>
                <p:oleObj name="Worksheet" r:id="rId5" imgW="9401142" imgH="29432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21766"/>
                        <a:ext cx="8146742" cy="255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9853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7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8A697D2-E03C-40DD-B89B-8A5F48629E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479527"/>
              </p:ext>
            </p:extLst>
          </p:nvPr>
        </p:nvGraphicFramePr>
        <p:xfrm>
          <a:off x="619305" y="1621766"/>
          <a:ext cx="8153399" cy="3460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8" name="Worksheet" r:id="rId5" imgW="9401142" imgH="3991078" progId="Excel.Sheet.12">
                  <p:embed/>
                </p:oleObj>
              </mc:Choice>
              <mc:Fallback>
                <p:oleObj name="Worksheet" r:id="rId5" imgW="9401142" imgH="39910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5" y="1621766"/>
                        <a:ext cx="8153399" cy="3460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5319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7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DD49E6A-763D-4150-8675-5C8C82D9A7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657239"/>
              </p:ext>
            </p:extLst>
          </p:nvPr>
        </p:nvGraphicFramePr>
        <p:xfrm>
          <a:off x="619306" y="1621766"/>
          <a:ext cx="8146742" cy="3574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8" name="Worksheet" r:id="rId5" imgW="9401142" imgH="4124183" progId="Excel.Sheet.12">
                  <p:embed/>
                </p:oleObj>
              </mc:Choice>
              <mc:Fallback>
                <p:oleObj name="Worksheet" r:id="rId5" imgW="9401142" imgH="41241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21766"/>
                        <a:ext cx="8146742" cy="3574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2313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1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696D0BB-DEB0-49B1-B7CE-529DBC99A1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292010"/>
              </p:ext>
            </p:extLst>
          </p:nvPr>
        </p:nvGraphicFramePr>
        <p:xfrm>
          <a:off x="612648" y="1623985"/>
          <a:ext cx="8146742" cy="2632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2" name="Worksheet" r:id="rId5" imgW="9401142" imgH="3038488" progId="Excel.Sheet.12">
                  <p:embed/>
                </p:oleObj>
              </mc:Choice>
              <mc:Fallback>
                <p:oleObj name="Worksheet" r:id="rId5" imgW="9401142" imgH="30384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648" y="1623985"/>
                        <a:ext cx="8146742" cy="2632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1354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5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F88626C-F222-4BC8-900E-E92D583013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567754"/>
              </p:ext>
            </p:extLst>
          </p:nvPr>
        </p:nvGraphicFramePr>
        <p:xfrm>
          <a:off x="619306" y="1621766"/>
          <a:ext cx="8146742" cy="4003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6" name="Worksheet" r:id="rId5" imgW="9401142" imgH="4619767" progId="Excel.Sheet.12">
                  <p:embed/>
                </p:oleObj>
              </mc:Choice>
              <mc:Fallback>
                <p:oleObj name="Worksheet" r:id="rId5" imgW="9401142" imgH="46197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21766"/>
                        <a:ext cx="8146742" cy="4003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9906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49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6B34C0C-8CB7-4010-B4DB-DB3B564036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153740"/>
              </p:ext>
            </p:extLst>
          </p:nvPr>
        </p:nvGraphicFramePr>
        <p:xfrm>
          <a:off x="619306" y="1621766"/>
          <a:ext cx="8146742" cy="3977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0" name="Worksheet" r:id="rId5" imgW="9401142" imgH="4590921" progId="Excel.Sheet.12">
                  <p:embed/>
                </p:oleObj>
              </mc:Choice>
              <mc:Fallback>
                <p:oleObj name="Worksheet" r:id="rId5" imgW="9401142" imgH="45909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21766"/>
                        <a:ext cx="8146742" cy="3977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961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000" dirty="0">
                <a:solidFill>
                  <a:srgbClr val="191919"/>
                </a:solidFill>
              </a:rPr>
              <a:t>Authority: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000" dirty="0">
                <a:solidFill>
                  <a:srgbClr val="191919"/>
                </a:solidFill>
              </a:rPr>
              <a:t>	    </a:t>
            </a:r>
            <a:r>
              <a:rPr lang="en-US" sz="2200" dirty="0">
                <a:solidFill>
                  <a:srgbClr val="191919"/>
                </a:solidFill>
              </a:rPr>
              <a:t>Statutory 74-3 NMSA 1978 “Radiation Protection Act”.</a:t>
            </a:r>
          </a:p>
          <a:p>
            <a:pPr lvl="1" indent="0">
              <a:lnSpc>
                <a:spcPct val="90000"/>
              </a:lnSpc>
              <a:buNone/>
              <a:defRPr/>
            </a:pPr>
            <a:r>
              <a:rPr lang="en-US" sz="2200" dirty="0">
                <a:solidFill>
                  <a:srgbClr val="191919"/>
                </a:solidFill>
              </a:rPr>
              <a:t>The State of New Mexico administers the Radiation Protection Program through an Agreement between Nuclear Regulatory Commission (NRC) and State of New Mexico</a:t>
            </a:r>
          </a:p>
          <a:p>
            <a:pPr lvl="1" indent="0">
              <a:lnSpc>
                <a:spcPct val="90000"/>
              </a:lnSpc>
              <a:buNone/>
              <a:defRPr/>
            </a:pPr>
            <a:r>
              <a:rPr lang="en-US" sz="2100" b="1" dirty="0">
                <a:solidFill>
                  <a:srgbClr val="191919"/>
                </a:solidFill>
              </a:rPr>
              <a:t>NEW MEXICO is an AGREEMENT STATE</a:t>
            </a:r>
          </a:p>
          <a:p>
            <a:pPr lvl="2">
              <a:lnSpc>
                <a:spcPct val="90000"/>
              </a:lnSpc>
              <a:defRPr/>
            </a:pPr>
            <a:endParaRPr lang="en-US" sz="1900" dirty="0">
              <a:solidFill>
                <a:srgbClr val="191919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3000" dirty="0">
                <a:solidFill>
                  <a:srgbClr val="191919"/>
                </a:solidFill>
              </a:rPr>
              <a:t>NRC Requirements:</a:t>
            </a:r>
          </a:p>
          <a:p>
            <a:pPr lvl="1" indent="0">
              <a:lnSpc>
                <a:spcPct val="90000"/>
              </a:lnSpc>
              <a:buNone/>
              <a:defRPr/>
            </a:pPr>
            <a:r>
              <a:rPr lang="en-US" sz="2200" dirty="0">
                <a:solidFill>
                  <a:srgbClr val="191919"/>
                </a:solidFill>
              </a:rPr>
              <a:t>New Mexico must maintain Compatibility and Adequate staff  for its Radiation Protection Program</a:t>
            </a:r>
          </a:p>
          <a:p>
            <a:pPr lvl="1" indent="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200" dirty="0"/>
              <a:t>Regulations Compatibility</a:t>
            </a:r>
          </a:p>
          <a:p>
            <a:pPr lvl="1" indent="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200" dirty="0"/>
              <a:t>Deadline for Adoption of Required Regulations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Authority and Obligations</a:t>
            </a:r>
          </a:p>
        </p:txBody>
      </p:sp>
    </p:spTree>
    <p:extLst>
      <p:ext uri="{BB962C8B-B14F-4D97-AF65-F5344CB8AC3E}">
        <p14:creationId xmlns:p14="http://schemas.microsoft.com/office/powerpoint/2010/main" val="1112781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2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A78B054-B36E-4F87-BE16-990FC9AB82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691242"/>
              </p:ext>
            </p:extLst>
          </p:nvPr>
        </p:nvGraphicFramePr>
        <p:xfrm>
          <a:off x="619306" y="1621765"/>
          <a:ext cx="8146742" cy="2724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3" name="Worksheet" r:id="rId5" imgW="9401142" imgH="3143096" progId="Excel.Sheet.12">
                  <p:embed/>
                </p:oleObj>
              </mc:Choice>
              <mc:Fallback>
                <p:oleObj name="Worksheet" r:id="rId5" imgW="9401142" imgH="31430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21765"/>
                        <a:ext cx="8146742" cy="2724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094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96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F706E9E-2F57-444D-9BE3-9D655A4DF5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806147"/>
              </p:ext>
            </p:extLst>
          </p:nvPr>
        </p:nvGraphicFramePr>
        <p:xfrm>
          <a:off x="619306" y="1595700"/>
          <a:ext cx="8152358" cy="22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97" name="Worksheet" r:id="rId5" imgW="9401142" imgH="2552636" progId="Excel.Sheet.12">
                  <p:embed/>
                </p:oleObj>
              </mc:Choice>
              <mc:Fallback>
                <p:oleObj name="Worksheet" r:id="rId5" imgW="9401142" imgH="25526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595700"/>
                        <a:ext cx="8152358" cy="221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164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2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44271E0-86E9-444D-BDAD-D6003F8D53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451345"/>
              </p:ext>
            </p:extLst>
          </p:nvPr>
        </p:nvGraphicFramePr>
        <p:xfrm>
          <a:off x="612648" y="1621766"/>
          <a:ext cx="8153400" cy="285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3" name="Worksheet" r:id="rId5" imgW="9401142" imgH="3295663" progId="Excel.Sheet.12">
                  <p:embed/>
                </p:oleObj>
              </mc:Choice>
              <mc:Fallback>
                <p:oleObj name="Worksheet" r:id="rId5" imgW="9401142" imgH="329566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648" y="1621766"/>
                        <a:ext cx="8153400" cy="2857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7829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4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55E7D2D-A60B-4325-A25C-F68F060EA9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702977"/>
              </p:ext>
            </p:extLst>
          </p:nvPr>
        </p:nvGraphicFramePr>
        <p:xfrm>
          <a:off x="628449" y="1603477"/>
          <a:ext cx="8137599" cy="2150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5" name="Worksheet" r:id="rId5" imgW="9401312" imgH="2486031" progId="Excel.Sheet.12">
                  <p:embed/>
                </p:oleObj>
              </mc:Choice>
              <mc:Fallback>
                <p:oleObj name="Worksheet" r:id="rId5" imgW="9401312" imgH="24860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449" y="1603477"/>
                        <a:ext cx="8137599" cy="2150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0943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7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E7573D0-9C51-427C-BB23-49E8238B89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199723"/>
              </p:ext>
            </p:extLst>
          </p:nvPr>
        </p:nvGraphicFramePr>
        <p:xfrm>
          <a:off x="619305" y="1609574"/>
          <a:ext cx="8146741" cy="264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8" name="Worksheet" r:id="rId5" imgW="9401312" imgH="3057602" progId="Excel.Sheet.12">
                  <p:embed/>
                </p:oleObj>
              </mc:Choice>
              <mc:Fallback>
                <p:oleObj name="Worksheet" r:id="rId5" imgW="9401312" imgH="30576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5" y="1609574"/>
                        <a:ext cx="8146741" cy="2649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2794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61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95EAC1B-8090-4178-BA1D-C0A9523089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98351"/>
              </p:ext>
            </p:extLst>
          </p:nvPr>
        </p:nvGraphicFramePr>
        <p:xfrm>
          <a:off x="619305" y="1621766"/>
          <a:ext cx="8146741" cy="4514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62" name="Worksheet" r:id="rId5" imgW="9401312" imgH="5210090" progId="Excel.Sheet.12">
                  <p:embed/>
                </p:oleObj>
              </mc:Choice>
              <mc:Fallback>
                <p:oleObj name="Worksheet" r:id="rId5" imgW="9401312" imgH="52100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5" y="1621766"/>
                        <a:ext cx="8146741" cy="4514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017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84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4D058F2-D53A-41C9-9E92-50108A5C18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500883"/>
              </p:ext>
            </p:extLst>
          </p:nvPr>
        </p:nvGraphicFramePr>
        <p:xfrm>
          <a:off x="619306" y="1621766"/>
          <a:ext cx="8146742" cy="3038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85" name="Worksheet" r:id="rId5" imgW="9401312" imgH="3505232" progId="Excel.Sheet.12">
                  <p:embed/>
                </p:oleObj>
              </mc:Choice>
              <mc:Fallback>
                <p:oleObj name="Worksheet" r:id="rId5" imgW="9401312" imgH="35052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21766"/>
                        <a:ext cx="8146742" cy="3038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2329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8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89750C6-0EC8-4A43-B3C0-286BB837D2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978428"/>
              </p:ext>
            </p:extLst>
          </p:nvPr>
        </p:nvGraphicFramePr>
        <p:xfrm>
          <a:off x="625402" y="1621765"/>
          <a:ext cx="8140646" cy="3035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9" name="Worksheet" r:id="rId5" imgW="9401312" imgH="3505232" progId="Excel.Sheet.12">
                  <p:embed/>
                </p:oleObj>
              </mc:Choice>
              <mc:Fallback>
                <p:oleObj name="Worksheet" r:id="rId5" imgW="9401312" imgH="35052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5402" y="1621765"/>
                        <a:ext cx="8140646" cy="3035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0061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2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09DFC62-77CE-4AA8-BD0A-255E4AE6B7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184946"/>
              </p:ext>
            </p:extLst>
          </p:nvPr>
        </p:nvGraphicFramePr>
        <p:xfrm>
          <a:off x="640080" y="1621766"/>
          <a:ext cx="8125968" cy="283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3" name="Worksheet" r:id="rId5" imgW="9401312" imgH="3276679" progId="Excel.Sheet.12">
                  <p:embed/>
                </p:oleObj>
              </mc:Choice>
              <mc:Fallback>
                <p:oleObj name="Worksheet" r:id="rId5" imgW="9401312" imgH="32766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" y="1621766"/>
                        <a:ext cx="8125968" cy="283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785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6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A075354-9C78-4125-AC16-0A72C1ACE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770429"/>
              </p:ext>
            </p:extLst>
          </p:nvPr>
        </p:nvGraphicFramePr>
        <p:xfrm>
          <a:off x="619305" y="1600320"/>
          <a:ext cx="8146743" cy="2047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7" name="Worksheet" r:id="rId5" imgW="9401312" imgH="2362089" progId="Excel.Sheet.12">
                  <p:embed/>
                </p:oleObj>
              </mc:Choice>
              <mc:Fallback>
                <p:oleObj name="Worksheet" r:id="rId5" imgW="9401312" imgH="23620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5" y="1600320"/>
                        <a:ext cx="8146743" cy="2047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921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Constantia" pitchFamily="18" charset="0"/>
              <a:buAutoNum type="arabicPeriod"/>
            </a:pPr>
            <a:r>
              <a:rPr lang="en-US" sz="2400" dirty="0"/>
              <a:t>To Align with Required Federal Revisions </a:t>
            </a:r>
          </a:p>
          <a:p>
            <a:pPr lvl="2">
              <a:buNone/>
            </a:pPr>
            <a:r>
              <a:rPr lang="en-US" sz="2400" dirty="0">
                <a:sym typeface="Symbol" pitchFamily="18" charset="2"/>
              </a:rPr>
              <a:t></a:t>
            </a:r>
            <a:r>
              <a:rPr lang="en-US" sz="2400" dirty="0"/>
              <a:t>Affects all revised parts</a:t>
            </a:r>
          </a:p>
          <a:p>
            <a:pPr lvl="2">
              <a:buNone/>
            </a:pPr>
            <a:endParaRPr lang="en-US" sz="2400" dirty="0"/>
          </a:p>
          <a:p>
            <a:pPr marL="514350" indent="-514350">
              <a:buFont typeface="Constantia" pitchFamily="18" charset="0"/>
              <a:buAutoNum type="arabicPeriod"/>
            </a:pPr>
            <a:r>
              <a:rPr lang="en-US" sz="2400" dirty="0"/>
              <a:t>To Amend Outdated/Irrelevant Rules, to Correct Typographical Errors, to Implement New Formatting, to Reorganize Rules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en-US" sz="2400" dirty="0"/>
              <a:t>Affects all revised parts</a:t>
            </a:r>
          </a:p>
          <a:p>
            <a:pPr lvl="2" indent="0">
              <a:buNone/>
            </a:pPr>
            <a:endParaRPr lang="en-US" sz="2400" dirty="0"/>
          </a:p>
          <a:p>
            <a:pPr marL="571500" indent="-457200">
              <a:buAutoNum type="arabicPeriod" startAt="3"/>
            </a:pPr>
            <a:r>
              <a:rPr lang="en-US" sz="2400" dirty="0"/>
              <a:t>Amendments to 20.3.3 NMAC are a result of comments</a:t>
            </a:r>
          </a:p>
          <a:p>
            <a:pPr marL="114300" indent="0">
              <a:buNone/>
            </a:pPr>
            <a:r>
              <a:rPr lang="en-US" sz="2400" dirty="0"/>
              <a:t>      received from the U.S. Nuclear Regulatory Commission after </a:t>
            </a:r>
          </a:p>
          <a:p>
            <a:pPr marL="114300" indent="0">
              <a:buNone/>
            </a:pPr>
            <a:r>
              <a:rPr lang="en-US" sz="2400" dirty="0"/>
              <a:t>      the effective date indicated in the next slide.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Basis for Proposed Revisions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92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50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D345896-9084-4366-9E2E-40CE79205F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481093"/>
              </p:ext>
            </p:extLst>
          </p:nvPr>
        </p:nvGraphicFramePr>
        <p:xfrm>
          <a:off x="619306" y="1606526"/>
          <a:ext cx="8146742" cy="1990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51" name="Worksheet" r:id="rId5" imgW="9401312" imgH="2295381" progId="Excel.Sheet.12">
                  <p:embed/>
                </p:oleObj>
              </mc:Choice>
              <mc:Fallback>
                <p:oleObj name="Worksheet" r:id="rId5" imgW="9401312" imgH="22953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06526"/>
                        <a:ext cx="8146742" cy="1990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3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2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5386F28-581D-4F60-B70C-BF009C5131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496644"/>
              </p:ext>
            </p:extLst>
          </p:nvPr>
        </p:nvGraphicFramePr>
        <p:xfrm>
          <a:off x="619305" y="1621766"/>
          <a:ext cx="8146741" cy="3046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3" name="Worksheet" r:id="rId5" imgW="9401312" imgH="3514707" progId="Excel.Sheet.12">
                  <p:embed/>
                </p:oleObj>
              </mc:Choice>
              <mc:Fallback>
                <p:oleObj name="Worksheet" r:id="rId5" imgW="9401312" imgH="35147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5" y="1621766"/>
                        <a:ext cx="8146741" cy="3046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2263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6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34AC886-EC49-4CA2-A55D-F5A6FB4B67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283176"/>
              </p:ext>
            </p:extLst>
          </p:nvPr>
        </p:nvGraphicFramePr>
        <p:xfrm>
          <a:off x="619305" y="1621766"/>
          <a:ext cx="8146741" cy="1864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7" name="Worksheet" r:id="rId5" imgW="9401312" imgH="2152488" progId="Excel.Sheet.12">
                  <p:embed/>
                </p:oleObj>
              </mc:Choice>
              <mc:Fallback>
                <p:oleObj name="Worksheet" r:id="rId5" imgW="9401312" imgH="21524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5" y="1621766"/>
                        <a:ext cx="8146741" cy="1864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1121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5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217D71B-192C-4129-BCB3-BF5EBACF8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134238"/>
              </p:ext>
            </p:extLst>
          </p:nvPr>
        </p:nvGraphicFramePr>
        <p:xfrm>
          <a:off x="619306" y="1621766"/>
          <a:ext cx="8153400" cy="2974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6" name="Worksheet" r:id="rId5" imgW="9401142" imgH="3429116" progId="Excel.Sheet.12">
                  <p:embed/>
                </p:oleObj>
              </mc:Choice>
              <mc:Fallback>
                <p:oleObj name="Worksheet" r:id="rId5" imgW="9401142" imgH="34291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21766"/>
                        <a:ext cx="8153400" cy="2974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1320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89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8901F18-5AE8-4F34-A001-EA7F1A5BBC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861461"/>
              </p:ext>
            </p:extLst>
          </p:nvPr>
        </p:nvGraphicFramePr>
        <p:xfrm>
          <a:off x="619306" y="1621766"/>
          <a:ext cx="8146742" cy="3226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0" name="Worksheet" r:id="rId5" imgW="9401142" imgH="3724172" progId="Excel.Sheet.12">
                  <p:embed/>
                </p:oleObj>
              </mc:Choice>
              <mc:Fallback>
                <p:oleObj name="Worksheet" r:id="rId5" imgW="9401142" imgH="37241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21766"/>
                        <a:ext cx="8146742" cy="3226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9352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3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F5726DF-0529-4927-9D74-7F14DC8F9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097046"/>
              </p:ext>
            </p:extLst>
          </p:nvPr>
        </p:nvGraphicFramePr>
        <p:xfrm>
          <a:off x="623004" y="1621765"/>
          <a:ext cx="8143043" cy="4512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4" name="Worksheet" r:id="rId5" imgW="9401142" imgH="5210226" progId="Excel.Sheet.12">
                  <p:embed/>
                </p:oleObj>
              </mc:Choice>
              <mc:Fallback>
                <p:oleObj name="Worksheet" r:id="rId5" imgW="9401142" imgH="52102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3004" y="1621765"/>
                        <a:ext cx="8143043" cy="4512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01358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2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A9D41B3-F20D-4575-B197-7595E4CB19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185963"/>
              </p:ext>
            </p:extLst>
          </p:nvPr>
        </p:nvGraphicFramePr>
        <p:xfrm>
          <a:off x="619306" y="1621766"/>
          <a:ext cx="8146742" cy="2789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3" name="Worksheet" r:id="rId5" imgW="9401142" imgH="3219553" progId="Excel.Sheet.12">
                  <p:embed/>
                </p:oleObj>
              </mc:Choice>
              <mc:Fallback>
                <p:oleObj name="Worksheet" r:id="rId5" imgW="9401142" imgH="32195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21766"/>
                        <a:ext cx="8146742" cy="2789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91570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6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81EA30B-9F9E-43D5-82D9-CBB098A6A4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798546"/>
              </p:ext>
            </p:extLst>
          </p:nvPr>
        </p:nvGraphicFramePr>
        <p:xfrm>
          <a:off x="619306" y="1621766"/>
          <a:ext cx="8146742" cy="2698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7" name="Worksheet" r:id="rId5" imgW="9401142" imgH="3114598" progId="Excel.Sheet.12">
                  <p:embed/>
                </p:oleObj>
              </mc:Choice>
              <mc:Fallback>
                <p:oleObj name="Worksheet" r:id="rId5" imgW="9401142" imgH="31145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21766"/>
                        <a:ext cx="8146742" cy="2698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1660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1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5A8A706-7500-4E7A-8AD5-02545239E6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790756"/>
              </p:ext>
            </p:extLst>
          </p:nvPr>
        </p:nvGraphicFramePr>
        <p:xfrm>
          <a:off x="619306" y="1627683"/>
          <a:ext cx="8146742" cy="4514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2" name="Worksheet" r:id="rId5" imgW="9401142" imgH="5210226" progId="Excel.Sheet.12">
                  <p:embed/>
                </p:oleObj>
              </mc:Choice>
              <mc:Fallback>
                <p:oleObj name="Worksheet" r:id="rId5" imgW="9401142" imgH="52102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27683"/>
                        <a:ext cx="8146742" cy="4514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3542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5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1A96A3E-1BF1-4F20-9A1D-2707BB8753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822499"/>
              </p:ext>
            </p:extLst>
          </p:nvPr>
        </p:nvGraphicFramePr>
        <p:xfrm>
          <a:off x="619306" y="1621766"/>
          <a:ext cx="8146742" cy="2963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6" name="Worksheet" r:id="rId5" imgW="9401142" imgH="3419385" progId="Excel.Sheet.12">
                  <p:embed/>
                </p:oleObj>
              </mc:Choice>
              <mc:Fallback>
                <p:oleObj name="Worksheet" r:id="rId5" imgW="9401142" imgH="34193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21766"/>
                        <a:ext cx="8146742" cy="2963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046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A1D7B8C-8F2B-49EF-B812-6FC0280503A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36826697"/>
              </p:ext>
            </p:extLst>
          </p:nvPr>
        </p:nvGraphicFramePr>
        <p:xfrm>
          <a:off x="612775" y="1447800"/>
          <a:ext cx="8153400" cy="454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6025">
                  <a:extLst>
                    <a:ext uri="{9D8B030D-6E8A-4147-A177-3AD203B41FA5}">
                      <a16:colId xmlns:a16="http://schemas.microsoft.com/office/drawing/2014/main" val="3726401038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833207515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1748103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RATS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NRC Identification 10CFR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Due Dates for State Adoption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935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2012-4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Requirements for Distribution of Byproduct Material, Parts 30, 31, 32, 40,  and 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10/23/15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058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2013-1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Physical Protection of Byproduct Material, 10 CFR Parts 20, 30, 32, 33, 34, 35, 36, 37, 39, 51, 71, and 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03/19/16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724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2013-2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Distribution of Source Material to Exempt Persons and to General Licensees and Revision of General License and Exemptions, Parts 30, 40, 170, and 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08/27/16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465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2015-3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Revisions to Transportation Safety Requirements and Harmonization with International Atomic Energy Agency Transportation Requirements, 10 CFR Part 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07/13/18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095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2015-5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Miscellaneous Corrections, 10 CFR Parts 19, 20, 30, 32, 37, 40, 61, 70, 71, and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12/31/18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862292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rgbClr val="161616"/>
                </a:solidFill>
                <a:latin typeface="Times New Roman" pitchFamily="18" charset="0"/>
                <a:cs typeface="Times New Roman" panose="02020603050405020304" pitchFamily="18" charset="0"/>
              </a:rPr>
              <a:t>RATS (Regulation Assessment Tracking System) Required to be Adopted by Agreement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055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9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8B9E576-FED4-4D7B-9F9A-D05F58531F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401733"/>
              </p:ext>
            </p:extLst>
          </p:nvPr>
        </p:nvGraphicFramePr>
        <p:xfrm>
          <a:off x="619306" y="1603270"/>
          <a:ext cx="8146742" cy="4514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0" name="Worksheet" r:id="rId5" imgW="9401142" imgH="5210226" progId="Excel.Sheet.12">
                  <p:embed/>
                </p:oleObj>
              </mc:Choice>
              <mc:Fallback>
                <p:oleObj name="Worksheet" r:id="rId5" imgW="9401142" imgH="52102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03270"/>
                        <a:ext cx="8146742" cy="4514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67847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3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C9B225B-FFE8-46BC-8FE5-34EF46DDAC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582660"/>
              </p:ext>
            </p:extLst>
          </p:nvPr>
        </p:nvGraphicFramePr>
        <p:xfrm>
          <a:off x="612648" y="1621766"/>
          <a:ext cx="8146742" cy="3994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4" name="Worksheet" r:id="rId5" imgW="9401142" imgH="4610036" progId="Excel.Sheet.12">
                  <p:embed/>
                </p:oleObj>
              </mc:Choice>
              <mc:Fallback>
                <p:oleObj name="Worksheet" r:id="rId5" imgW="9401142" imgH="46100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648" y="1621766"/>
                        <a:ext cx="8146742" cy="3994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87061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7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1C5DB82-3EFF-404F-8FE8-6E9F998FB5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649555"/>
              </p:ext>
            </p:extLst>
          </p:nvPr>
        </p:nvGraphicFramePr>
        <p:xfrm>
          <a:off x="612648" y="1621765"/>
          <a:ext cx="8153400" cy="4518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8" name="Worksheet" r:id="rId5" imgW="9401142" imgH="5210226" progId="Excel.Sheet.12">
                  <p:embed/>
                </p:oleObj>
              </mc:Choice>
              <mc:Fallback>
                <p:oleObj name="Worksheet" r:id="rId5" imgW="9401142" imgH="52102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648" y="1621765"/>
                        <a:ext cx="8153400" cy="4518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6869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1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763FB7C-7EF7-4E6E-BE5F-E2DC200BC9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585246"/>
              </p:ext>
            </p:extLst>
          </p:nvPr>
        </p:nvGraphicFramePr>
        <p:xfrm>
          <a:off x="626704" y="1621766"/>
          <a:ext cx="8139344" cy="2070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2" name="Worksheet" r:id="rId5" imgW="9401142" imgH="2390685" progId="Excel.Sheet.12">
                  <p:embed/>
                </p:oleObj>
              </mc:Choice>
              <mc:Fallback>
                <p:oleObj name="Worksheet" r:id="rId5" imgW="9401142" imgH="23906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6704" y="1621766"/>
                        <a:ext cx="8139344" cy="2070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7378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4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82D6966-BDE8-4C74-BDF8-1B4259E81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494642"/>
              </p:ext>
            </p:extLst>
          </p:nvPr>
        </p:nvGraphicFramePr>
        <p:xfrm>
          <a:off x="612648" y="1595873"/>
          <a:ext cx="8153400" cy="3957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5" name="Worksheet" r:id="rId5" imgW="9401142" imgH="4562424" progId="Excel.Sheet.12">
                  <p:embed/>
                </p:oleObj>
              </mc:Choice>
              <mc:Fallback>
                <p:oleObj name="Worksheet" r:id="rId5" imgW="9401142" imgH="45624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648" y="1595873"/>
                        <a:ext cx="8153400" cy="3957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6704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2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B06D2E9-6D4A-42E6-8C78-7DD2A456D0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353418"/>
              </p:ext>
            </p:extLst>
          </p:nvPr>
        </p:nvGraphicFramePr>
        <p:xfrm>
          <a:off x="619125" y="1635125"/>
          <a:ext cx="8147050" cy="350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3" name="Worksheet" r:id="rId5" imgW="9401312" imgH="4038521" progId="Excel.Sheet.12">
                  <p:embed/>
                </p:oleObj>
              </mc:Choice>
              <mc:Fallback>
                <p:oleObj name="Worksheet" r:id="rId5" imgW="9401312" imgH="40385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125" y="1635125"/>
                        <a:ext cx="8147050" cy="350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24889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1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34B4A6D-CF17-4AF9-8EE4-0674749832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276298"/>
              </p:ext>
            </p:extLst>
          </p:nvPr>
        </p:nvGraphicFramePr>
        <p:xfrm>
          <a:off x="619306" y="1621766"/>
          <a:ext cx="8146742" cy="354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2" name="Worksheet" r:id="rId5" imgW="9401142" imgH="4086302" progId="Excel.Sheet.12">
                  <p:embed/>
                </p:oleObj>
              </mc:Choice>
              <mc:Fallback>
                <p:oleObj name="Worksheet" r:id="rId5" imgW="9401142" imgH="40863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21766"/>
                        <a:ext cx="8146742" cy="354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29001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1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956832C-C302-4897-B7DF-A7B1DB731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402995"/>
              </p:ext>
            </p:extLst>
          </p:nvPr>
        </p:nvGraphicFramePr>
        <p:xfrm>
          <a:off x="619305" y="1618718"/>
          <a:ext cx="8146741" cy="2881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2" name="Worksheet" r:id="rId5" imgW="9401312" imgH="3324057" progId="Excel.Sheet.12">
                  <p:embed/>
                </p:oleObj>
              </mc:Choice>
              <mc:Fallback>
                <p:oleObj name="Worksheet" r:id="rId5" imgW="9401312" imgH="33240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5" y="1618718"/>
                        <a:ext cx="8146741" cy="2881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8990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25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64D2EA0-CB8D-47F7-B93C-80C259A164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754851"/>
              </p:ext>
            </p:extLst>
          </p:nvPr>
        </p:nvGraphicFramePr>
        <p:xfrm>
          <a:off x="628450" y="1621766"/>
          <a:ext cx="8137598" cy="3867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26" name="Worksheet" r:id="rId5" imgW="9401312" imgH="4467199" progId="Excel.Sheet.12">
                  <p:embed/>
                </p:oleObj>
              </mc:Choice>
              <mc:Fallback>
                <p:oleObj name="Worksheet" r:id="rId5" imgW="9401312" imgH="446719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450" y="1621766"/>
                        <a:ext cx="8137598" cy="3867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22104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70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EA9DDAF-1F6A-4820-A316-966298F0EA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783070"/>
              </p:ext>
            </p:extLst>
          </p:nvPr>
        </p:nvGraphicFramePr>
        <p:xfrm>
          <a:off x="619305" y="1621766"/>
          <a:ext cx="8146741" cy="3871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71" name="Worksheet" r:id="rId5" imgW="9401312" imgH="4467199" progId="Excel.Sheet.12">
                  <p:embed/>
                </p:oleObj>
              </mc:Choice>
              <mc:Fallback>
                <p:oleObj name="Worksheet" r:id="rId5" imgW="9401312" imgH="446719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5" y="1621766"/>
                        <a:ext cx="8146741" cy="3871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713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NRC Regulations contain Compatibility Categories associated with Agreement States Adoption of NRC Regulations</a:t>
            </a:r>
          </a:p>
          <a:p>
            <a:pPr marL="0" indent="0">
              <a:buNone/>
            </a:pPr>
            <a:r>
              <a:rPr lang="en-US" sz="2000" dirty="0"/>
              <a:t>Compatibility:</a:t>
            </a:r>
          </a:p>
          <a:p>
            <a:pPr marL="0" indent="0">
              <a:buNone/>
            </a:pPr>
            <a:r>
              <a:rPr lang="en-US" sz="2000" dirty="0"/>
              <a:t>	A, B, &amp; C - Categories Required for Compatibility</a:t>
            </a:r>
          </a:p>
          <a:p>
            <a:pPr marL="0" indent="0">
              <a:buNone/>
            </a:pPr>
            <a:r>
              <a:rPr lang="en-US" sz="2000" dirty="0"/>
              <a:t>	D - Category Not Required for Compatibility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Adequacy:</a:t>
            </a:r>
          </a:p>
          <a:p>
            <a:pPr marL="0" indent="0">
              <a:buNone/>
            </a:pPr>
            <a:r>
              <a:rPr lang="en-US" sz="2000" dirty="0"/>
              <a:t>	H &amp; S - Indicator Required for Adequate Program</a:t>
            </a:r>
          </a:p>
          <a:p>
            <a:pPr marL="0" indent="0">
              <a:buNone/>
            </a:pPr>
            <a:r>
              <a:rPr lang="en-US" sz="2000" dirty="0"/>
              <a:t>	NRC – The state should not adopt these elements</a:t>
            </a:r>
          </a:p>
          <a:p>
            <a:pPr marL="0" indent="0">
              <a:buNone/>
            </a:pPr>
            <a:r>
              <a:rPr lang="en-US" sz="2000" dirty="0"/>
              <a:t>	[ ] – Statement may have been adopted elsewhere and it is not  </a:t>
            </a:r>
          </a:p>
          <a:p>
            <a:pPr marL="0" indent="0">
              <a:buNone/>
            </a:pPr>
            <a:r>
              <a:rPr lang="en-US" sz="2000" dirty="0"/>
              <a:t>                        necessary to adopt again.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Nuclear Regulatory Commission</a:t>
            </a:r>
            <a:br>
              <a:rPr lang="en-US" b="1" dirty="0"/>
            </a:br>
            <a:r>
              <a:rPr lang="en-US" b="1" dirty="0"/>
              <a:t>Compatibility Categories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744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7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313EB54-50AC-4688-9481-8FA7277AF1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030544"/>
              </p:ext>
            </p:extLst>
          </p:nvPr>
        </p:nvGraphicFramePr>
        <p:xfrm>
          <a:off x="628450" y="1621766"/>
          <a:ext cx="8137598" cy="261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8" name="Worksheet" r:id="rId5" imgW="9401312" imgH="3019320" progId="Excel.Sheet.12">
                  <p:embed/>
                </p:oleObj>
              </mc:Choice>
              <mc:Fallback>
                <p:oleObj name="Worksheet" r:id="rId5" imgW="9401312" imgH="30193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450" y="1621766"/>
                        <a:ext cx="8137598" cy="261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39799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1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5AD7B2E-F44F-4CFE-9075-85346029B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178248"/>
              </p:ext>
            </p:extLst>
          </p:nvPr>
        </p:nvGraphicFramePr>
        <p:xfrm>
          <a:off x="619306" y="1604199"/>
          <a:ext cx="8146742" cy="1650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2" name="Worksheet" r:id="rId5" imgW="9401142" imgH="1904833" progId="Excel.Sheet.12">
                  <p:embed/>
                </p:oleObj>
              </mc:Choice>
              <mc:Fallback>
                <p:oleObj name="Worksheet" r:id="rId5" imgW="9401142" imgH="190483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04199"/>
                        <a:ext cx="8146742" cy="1650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27250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76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50C9916-B723-4323-8A78-170B58E5F2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151417"/>
              </p:ext>
            </p:extLst>
          </p:nvPr>
        </p:nvGraphicFramePr>
        <p:xfrm>
          <a:off x="625224" y="1621766"/>
          <a:ext cx="8147481" cy="282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77" name="Worksheet" r:id="rId5" imgW="9401142" imgH="3257434" progId="Excel.Sheet.12">
                  <p:embed/>
                </p:oleObj>
              </mc:Choice>
              <mc:Fallback>
                <p:oleObj name="Worksheet" r:id="rId5" imgW="9401142" imgH="32574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5224" y="1621766"/>
                        <a:ext cx="8147481" cy="2824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68936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5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4F22182-2326-4462-882D-38A5C3FDDB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996640"/>
              </p:ext>
            </p:extLst>
          </p:nvPr>
        </p:nvGraphicFramePr>
        <p:xfrm>
          <a:off x="619306" y="1621766"/>
          <a:ext cx="8146742" cy="4103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6" name="Worksheet" r:id="rId5" imgW="9401142" imgH="4733758" progId="Excel.Sheet.12">
                  <p:embed/>
                </p:oleObj>
              </mc:Choice>
              <mc:Fallback>
                <p:oleObj name="Worksheet" r:id="rId5" imgW="9401142" imgH="47337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21766"/>
                        <a:ext cx="8146742" cy="4103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16712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59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C9559A4-5F8E-4774-8F23-6F3FFC9ACC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740644"/>
              </p:ext>
            </p:extLst>
          </p:nvPr>
        </p:nvGraphicFramePr>
        <p:xfrm>
          <a:off x="625964" y="1604999"/>
          <a:ext cx="8119320" cy="250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0" name="Worksheet" r:id="rId5" imgW="9401142" imgH="2905035" progId="Excel.Sheet.12">
                  <p:embed/>
                </p:oleObj>
              </mc:Choice>
              <mc:Fallback>
                <p:oleObj name="Worksheet" r:id="rId5" imgW="9401142" imgH="29050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5964" y="1604999"/>
                        <a:ext cx="8119320" cy="2509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68083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3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A438B3F-5EC8-4A07-A2EA-07DB1D3CE6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538201"/>
              </p:ext>
            </p:extLst>
          </p:nvPr>
        </p:nvGraphicFramePr>
        <p:xfrm>
          <a:off x="619306" y="1604999"/>
          <a:ext cx="8153400" cy="2520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4" name="Worksheet" r:id="rId5" imgW="9401142" imgH="2905035" progId="Excel.Sheet.12">
                  <p:embed/>
                </p:oleObj>
              </mc:Choice>
              <mc:Fallback>
                <p:oleObj name="Worksheet" r:id="rId5" imgW="9401142" imgH="29050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04999"/>
                        <a:ext cx="8153400" cy="2520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65518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7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32C1B02-BDF7-46D6-8C2A-C349CD1FBE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048067"/>
              </p:ext>
            </p:extLst>
          </p:nvPr>
        </p:nvGraphicFramePr>
        <p:xfrm>
          <a:off x="619306" y="1621765"/>
          <a:ext cx="8146742" cy="4514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8" name="Worksheet" r:id="rId5" imgW="9401142" imgH="5210226" progId="Excel.Sheet.12">
                  <p:embed/>
                </p:oleObj>
              </mc:Choice>
              <mc:Fallback>
                <p:oleObj name="Worksheet" r:id="rId5" imgW="9401142" imgH="52102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21765"/>
                        <a:ext cx="8146742" cy="4514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36074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31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5AB63BA-E706-41AC-860E-6E3AB3EAFD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498024"/>
              </p:ext>
            </p:extLst>
          </p:nvPr>
        </p:nvGraphicFramePr>
        <p:xfrm>
          <a:off x="628922" y="1621765"/>
          <a:ext cx="8137125" cy="4509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32" name="Worksheet" r:id="rId5" imgW="9401142" imgH="5210226" progId="Excel.Sheet.12">
                  <p:embed/>
                </p:oleObj>
              </mc:Choice>
              <mc:Fallback>
                <p:oleObj name="Worksheet" r:id="rId5" imgW="9401142" imgH="52102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922" y="1621765"/>
                        <a:ext cx="8137125" cy="4509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9324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55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C6ED4C5-75BB-4C28-AE77-542306FEF8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27836"/>
              </p:ext>
            </p:extLst>
          </p:nvPr>
        </p:nvGraphicFramePr>
        <p:xfrm>
          <a:off x="628924" y="1621766"/>
          <a:ext cx="8137124" cy="2703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56" name="Worksheet" r:id="rId5" imgW="9401142" imgH="3124329" progId="Excel.Sheet.12">
                  <p:embed/>
                </p:oleObj>
              </mc:Choice>
              <mc:Fallback>
                <p:oleObj name="Worksheet" r:id="rId5" imgW="9401142" imgH="31243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924" y="1621766"/>
                        <a:ext cx="8137124" cy="2703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2836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0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B96C47D-9692-497B-9B98-81E7E0CD59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449577"/>
              </p:ext>
            </p:extLst>
          </p:nvPr>
        </p:nvGraphicFramePr>
        <p:xfrm>
          <a:off x="631143" y="1621767"/>
          <a:ext cx="8134905" cy="2851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1" name="Worksheet" r:id="rId5" imgW="9401142" imgH="3295663" progId="Excel.Sheet.12">
                  <p:embed/>
                </p:oleObj>
              </mc:Choice>
              <mc:Fallback>
                <p:oleObj name="Worksheet" r:id="rId5" imgW="9401142" imgH="329566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143" y="1621767"/>
                        <a:ext cx="8134905" cy="2851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364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NRC approval will be sought for the proposed revisions which we are here to present.</a:t>
            </a:r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NRC Approval of Proposed</a:t>
            </a:r>
            <a:br>
              <a:rPr lang="en-US" b="1" dirty="0"/>
            </a:br>
            <a:r>
              <a:rPr lang="en-US" b="1" dirty="0"/>
              <a:t>20.3 NMAC Revisions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291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4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BAA08AF-B68F-45B0-B39B-F516801ED7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912115"/>
              </p:ext>
            </p:extLst>
          </p:nvPr>
        </p:nvGraphicFramePr>
        <p:xfrm>
          <a:off x="619306" y="1621766"/>
          <a:ext cx="8146742" cy="155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5" name="Worksheet" r:id="rId5" imgW="9401142" imgH="1800225" progId="Excel.Sheet.12">
                  <p:embed/>
                </p:oleObj>
              </mc:Choice>
              <mc:Fallback>
                <p:oleObj name="Worksheet" r:id="rId5" imgW="9401142" imgH="18002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21766"/>
                        <a:ext cx="8146742" cy="155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7251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48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C597E5E-7F9B-4964-B15D-73644F4D97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324989"/>
              </p:ext>
            </p:extLst>
          </p:nvPr>
        </p:nvGraphicFramePr>
        <p:xfrm>
          <a:off x="619306" y="1621765"/>
          <a:ext cx="8146742" cy="3615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49" name="Worksheet" r:id="rId5" imgW="9401142" imgH="4171796" progId="Excel.Sheet.12">
                  <p:embed/>
                </p:oleObj>
              </mc:Choice>
              <mc:Fallback>
                <p:oleObj name="Worksheet" r:id="rId5" imgW="9401142" imgH="41717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21765"/>
                        <a:ext cx="8146742" cy="3615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3220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95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2C1F52E-3D47-43BF-9C8B-09AF1B7710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179776"/>
              </p:ext>
            </p:extLst>
          </p:nvPr>
        </p:nvGraphicFramePr>
        <p:xfrm>
          <a:off x="619306" y="1609929"/>
          <a:ext cx="8146742" cy="3129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96" name="Worksheet" r:id="rId5" imgW="9401142" imgH="3609833" progId="Excel.Sheet.12">
                  <p:embed/>
                </p:oleObj>
              </mc:Choice>
              <mc:Fallback>
                <p:oleObj name="Worksheet" r:id="rId5" imgW="9401142" imgH="360983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09929"/>
                        <a:ext cx="8146742" cy="3129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422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9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C58527E-897C-4475-9C72-8DC0889F85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308657"/>
              </p:ext>
            </p:extLst>
          </p:nvPr>
        </p:nvGraphicFramePr>
        <p:xfrm>
          <a:off x="622264" y="1621765"/>
          <a:ext cx="8143783" cy="451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0" name="Worksheet" r:id="rId5" imgW="9401142" imgH="5210226" progId="Excel.Sheet.12">
                  <p:embed/>
                </p:oleObj>
              </mc:Choice>
              <mc:Fallback>
                <p:oleObj name="Worksheet" r:id="rId5" imgW="9401142" imgH="52102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2264" y="1621765"/>
                        <a:ext cx="8143783" cy="451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53543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8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A11BDCF-7DC4-49D4-9BA9-0122151E0F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099371"/>
              </p:ext>
            </p:extLst>
          </p:nvPr>
        </p:nvGraphicFramePr>
        <p:xfrm>
          <a:off x="619305" y="1637006"/>
          <a:ext cx="8146741" cy="3400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9" name="Worksheet" r:id="rId5" imgW="9401312" imgH="3924434" progId="Excel.Sheet.12">
                  <p:embed/>
                </p:oleObj>
              </mc:Choice>
              <mc:Fallback>
                <p:oleObj name="Worksheet" r:id="rId5" imgW="9401312" imgH="39244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5" y="1637006"/>
                        <a:ext cx="8146741" cy="3400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5305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3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76E5661-8FC9-4AB7-80C4-3EC5A772D3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158052"/>
              </p:ext>
            </p:extLst>
          </p:nvPr>
        </p:nvGraphicFramePr>
        <p:xfrm>
          <a:off x="619306" y="1611409"/>
          <a:ext cx="8146742" cy="3086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4" name="Worksheet" r:id="rId5" imgW="9401142" imgH="3562221" progId="Excel.Sheet.12">
                  <p:embed/>
                </p:oleObj>
              </mc:Choice>
              <mc:Fallback>
                <p:oleObj name="Worksheet" r:id="rId5" imgW="9401142" imgH="35622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11409"/>
                        <a:ext cx="8146742" cy="3086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42269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9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718AFC-2C63-4E25-9BE8-D1251E13E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FF9FC21-3FAA-4CB1-BC7A-D31763496B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970081"/>
              </p:ext>
            </p:extLst>
          </p:nvPr>
        </p:nvGraphicFramePr>
        <p:xfrm>
          <a:off x="619306" y="1615847"/>
          <a:ext cx="8146742" cy="4234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0" name="Worksheet" r:id="rId5" imgW="9401142" imgH="4886325" progId="Excel.Sheet.12">
                  <p:embed/>
                </p:oleObj>
              </mc:Choice>
              <mc:Fallback>
                <p:oleObj name="Worksheet" r:id="rId5" imgW="9401142" imgH="48863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15847"/>
                        <a:ext cx="8146742" cy="4234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44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042AD35-B8F9-4BE7-A98D-7F73354E70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693074"/>
              </p:ext>
            </p:extLst>
          </p:nvPr>
        </p:nvGraphicFramePr>
        <p:xfrm>
          <a:off x="612648" y="1447800"/>
          <a:ext cx="8153400" cy="1611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Worksheet" r:id="rId4" imgW="9401142" imgH="1857221" progId="Excel.Sheet.12">
                  <p:embed/>
                </p:oleObj>
              </mc:Choice>
              <mc:Fallback>
                <p:oleObj name="Worksheet" r:id="rId4" imgW="9401142" imgH="18572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2648" y="1447800"/>
                        <a:ext cx="8153400" cy="1611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9448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EB3F-61BE-431B-AB9F-AE245C2E1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lvl="2" indent="0">
              <a:spcAft>
                <a:spcPts val="1200"/>
              </a:spcAft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718AFC-2C63-4E25-9BE8-D1251E13EE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482179"/>
              </p:ext>
            </p:extLst>
          </p:nvPr>
        </p:nvGraphicFramePr>
        <p:xfrm>
          <a:off x="619306" y="1447799"/>
          <a:ext cx="8146742" cy="1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name="Worksheet" r:id="rId3" imgW="9401142" imgH="200179" progId="Excel.Sheet.12">
                  <p:embed/>
                </p:oleObj>
              </mc:Choice>
              <mc:Fallback>
                <p:oleObj name="Worksheet" r:id="rId3" imgW="9401142" imgH="2001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306" y="1447799"/>
                        <a:ext cx="8146742" cy="1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55DF747-766E-4524-9375-061C69DB6E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43967"/>
              </p:ext>
            </p:extLst>
          </p:nvPr>
        </p:nvGraphicFramePr>
        <p:xfrm>
          <a:off x="619306" y="1621765"/>
          <a:ext cx="8146742" cy="1824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name="Worksheet" r:id="rId5" imgW="9401142" imgH="2105012" progId="Excel.Sheet.12">
                  <p:embed/>
                </p:oleObj>
              </mc:Choice>
              <mc:Fallback>
                <p:oleObj name="Worksheet" r:id="rId5" imgW="9401142" imgH="2105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06" y="1621765"/>
                        <a:ext cx="8146742" cy="1824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875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13168</TotalTime>
  <Words>632</Words>
  <Application>Microsoft Office PowerPoint</Application>
  <PresentationFormat>On-screen Show (4:3)</PresentationFormat>
  <Paragraphs>267</Paragraphs>
  <Slides>76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87" baseType="lpstr">
      <vt:lpstr>Calibri</vt:lpstr>
      <vt:lpstr>Constantia</vt:lpstr>
      <vt:lpstr>Symbol</vt:lpstr>
      <vt:lpstr>Times New Roman</vt:lpstr>
      <vt:lpstr>Tw Cen MT</vt:lpstr>
      <vt:lpstr>Wingdings</vt:lpstr>
      <vt:lpstr>Wingdings 2</vt:lpstr>
      <vt:lpstr>Median</vt:lpstr>
      <vt:lpstr>1_Median</vt:lpstr>
      <vt:lpstr>Worksheet</vt:lpstr>
      <vt:lpstr>Microsoft Excel Worksheet</vt:lpstr>
      <vt:lpstr>New Mexico Environment Department</vt:lpstr>
      <vt:lpstr>Introduction</vt:lpstr>
      <vt:lpstr>Authority and Obligations</vt:lpstr>
      <vt:lpstr>Basis for Proposed Revisions</vt:lpstr>
      <vt:lpstr>RATS (Regulation Assessment Tracking System) Required to be Adopted by Agreement States</vt:lpstr>
      <vt:lpstr>Nuclear Regulatory Commission Compatibility Categories</vt:lpstr>
      <vt:lpstr>NRC Approval of Proposed 20.3 NMAC 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  <vt:lpstr>Revisions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Morgan R. Nelson</dc:creator>
  <cp:lastModifiedBy>Thomas Collins</cp:lastModifiedBy>
  <cp:revision>353</cp:revision>
  <cp:lastPrinted>2016-07-14T23:53:29Z</cp:lastPrinted>
  <dcterms:created xsi:type="dcterms:W3CDTF">2012-06-12T16:27:12Z</dcterms:created>
  <dcterms:modified xsi:type="dcterms:W3CDTF">2021-02-09T21:42:35Z</dcterms:modified>
</cp:coreProperties>
</file>