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Lst>
  <p:notesMasterIdLst>
    <p:notesMasterId r:id="rId15"/>
  </p:notesMasterIdLst>
  <p:sldIdLst>
    <p:sldId id="613" r:id="rId3"/>
    <p:sldId id="644" r:id="rId4"/>
    <p:sldId id="622" r:id="rId5"/>
    <p:sldId id="637" r:id="rId6"/>
    <p:sldId id="618" r:id="rId7"/>
    <p:sldId id="623" r:id="rId8"/>
    <p:sldId id="640" r:id="rId9"/>
    <p:sldId id="642" r:id="rId10"/>
    <p:sldId id="646" r:id="rId11"/>
    <p:sldId id="647" r:id="rId12"/>
    <p:sldId id="639" r:id="rId13"/>
    <p:sldId id="641"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97E6"/>
    <a:srgbClr val="199755"/>
    <a:srgbClr val="FEF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FF2C02-91AF-2AF4-69D1-FC0A01932FA5}" v="1" dt="2025-11-12T22:04:23.104"/>
    <p1510:client id="{F8DA997D-A07C-2276-6C20-CB573C852799}" v="3" dt="2025-11-12T20:37:03.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vara, Lynette, ENV" userId="S::lynette.guevara@env.nm.gov::ae2d5a8c-da94-43ec-abb3-ecab771a75d4" providerId="AD" clId="Web-{F8DA997D-A07C-2276-6C20-CB573C852799}"/>
    <pc:docChg chg="modSld">
      <pc:chgData name="Guevara, Lynette, ENV" userId="S::lynette.guevara@env.nm.gov::ae2d5a8c-da94-43ec-abb3-ecab771a75d4" providerId="AD" clId="Web-{F8DA997D-A07C-2276-6C20-CB573C852799}" dt="2025-11-12T20:37:23.332" v="7"/>
      <pc:docMkLst>
        <pc:docMk/>
      </pc:docMkLst>
      <pc:sldChg chg="modSp modNotes">
        <pc:chgData name="Guevara, Lynette, ENV" userId="S::lynette.guevara@env.nm.gov::ae2d5a8c-da94-43ec-abb3-ecab771a75d4" providerId="AD" clId="Web-{F8DA997D-A07C-2276-6C20-CB573C852799}" dt="2025-11-12T20:37:23.332" v="7"/>
        <pc:sldMkLst>
          <pc:docMk/>
          <pc:sldMk cId="4137349328" sldId="637"/>
        </pc:sldMkLst>
        <pc:spChg chg="mod">
          <ac:chgData name="Guevara, Lynette, ENV" userId="S::lynette.guevara@env.nm.gov::ae2d5a8c-da94-43ec-abb3-ecab771a75d4" providerId="AD" clId="Web-{F8DA997D-A07C-2276-6C20-CB573C852799}" dt="2025-11-12T20:36:58.347" v="2" actId="20577"/>
          <ac:spMkLst>
            <pc:docMk/>
            <pc:sldMk cId="4137349328" sldId="637"/>
            <ac:spMk id="5" creationId="{55A05E95-F02E-9071-2D4A-6BF25F358D71}"/>
          </ac:spMkLst>
        </pc:spChg>
      </pc:sldChg>
    </pc:docChg>
  </pc:docChgLst>
  <pc:docChgLst>
    <pc:chgData name="Estrada, George, ENV" userId="S::george.estrada@env.nm.gov::d10daec0-e018-4b4d-b19f-4981a2cda9bb" providerId="AD" clId="Web-{AAFF2C02-91AF-2AF4-69D1-FC0A01932FA5}"/>
    <pc:docChg chg="modSld">
      <pc:chgData name="Estrada, George, ENV" userId="S::george.estrada@env.nm.gov::d10daec0-e018-4b4d-b19f-4981a2cda9bb" providerId="AD" clId="Web-{AAFF2C02-91AF-2AF4-69D1-FC0A01932FA5}" dt="2025-11-12T22:04:23.104" v="0" actId="20577"/>
      <pc:docMkLst>
        <pc:docMk/>
      </pc:docMkLst>
      <pc:sldChg chg="modSp">
        <pc:chgData name="Estrada, George, ENV" userId="S::george.estrada@env.nm.gov::d10daec0-e018-4b4d-b19f-4981a2cda9bb" providerId="AD" clId="Web-{AAFF2C02-91AF-2AF4-69D1-FC0A01932FA5}" dt="2025-11-12T22:04:23.104" v="0" actId="20577"/>
        <pc:sldMkLst>
          <pc:docMk/>
          <pc:sldMk cId="2139245874" sldId="613"/>
        </pc:sldMkLst>
        <pc:spChg chg="mod">
          <ac:chgData name="Estrada, George, ENV" userId="S::george.estrada@env.nm.gov::d10daec0-e018-4b4d-b19f-4981a2cda9bb" providerId="AD" clId="Web-{AAFF2C02-91AF-2AF4-69D1-FC0A01932FA5}" dt="2025-11-12T22:04:23.104" v="0" actId="20577"/>
          <ac:spMkLst>
            <pc:docMk/>
            <pc:sldMk cId="2139245874" sldId="613"/>
            <ac:spMk id="2" creationId="{8DF9179F-0CB5-4E95-B5D2-F914B4CF8EBA}"/>
          </ac:spMkLst>
        </pc:spChg>
      </pc:sldChg>
    </pc:docChg>
  </pc:docChgLst>
  <pc:docChgLst>
    <pc:chgData name="Lemon, Shelly, ENV" userId="c69c0120-551c-4d5e-8120-849b14a19889" providerId="ADAL" clId="{7F438F55-6E7E-4B0C-ABCC-067BBF9A77E0}"/>
    <pc:docChg chg="modSld">
      <pc:chgData name="Lemon, Shelly, ENV" userId="c69c0120-551c-4d5e-8120-849b14a19889" providerId="ADAL" clId="{7F438F55-6E7E-4B0C-ABCC-067BBF9A77E0}" dt="2025-11-12T20:16:03.113" v="0" actId="20577"/>
      <pc:docMkLst>
        <pc:docMk/>
      </pc:docMkLst>
      <pc:sldChg chg="modSp mod">
        <pc:chgData name="Lemon, Shelly, ENV" userId="c69c0120-551c-4d5e-8120-849b14a19889" providerId="ADAL" clId="{7F438F55-6E7E-4B0C-ABCC-067BBF9A77E0}" dt="2025-11-12T20:16:03.113" v="0" actId="20577"/>
        <pc:sldMkLst>
          <pc:docMk/>
          <pc:sldMk cId="4137349328" sldId="637"/>
        </pc:sldMkLst>
        <pc:spChg chg="mod">
          <ac:chgData name="Lemon, Shelly, ENV" userId="c69c0120-551c-4d5e-8120-849b14a19889" providerId="ADAL" clId="{7F438F55-6E7E-4B0C-ABCC-067BBF9A77E0}" dt="2025-11-12T20:16:03.113" v="0" actId="20577"/>
          <ac:spMkLst>
            <pc:docMk/>
            <pc:sldMk cId="4137349328" sldId="637"/>
            <ac:spMk id="5" creationId="{55A05E95-F02E-9071-2D4A-6BF25F358D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5" tIns="46657" rIns="93315" bIns="46657" rtlCol="0"/>
          <a:lstStyle>
            <a:lvl1pPr algn="r">
              <a:defRPr sz="1200"/>
            </a:lvl1pPr>
          </a:lstStyle>
          <a:p>
            <a:fld id="{3168853B-60E5-46D8-8698-ED706C3D70C0}" type="datetimeFigureOut">
              <a:rPr lang="en-US" smtClean="0"/>
              <a:pPr/>
              <a:t>11/12/2025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5" tIns="46657" rIns="93315" bIns="466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15" tIns="46657" rIns="93315" bIns="46657" rtlCol="0" anchor="b"/>
          <a:lstStyle>
            <a:lvl1pPr algn="r">
              <a:defRPr sz="1200"/>
            </a:lvl1pPr>
          </a:lstStyle>
          <a:p>
            <a:fld id="{CF16A58A-1AE0-4465-90D2-0376F5092297}" type="slidenum">
              <a:rPr lang="en-US" smtClean="0"/>
              <a:pPr/>
              <a:t>‹#›</a:t>
            </a:fld>
            <a:endParaRPr lang="en-US"/>
          </a:p>
        </p:txBody>
      </p:sp>
    </p:spTree>
    <p:extLst>
      <p:ext uri="{BB962C8B-B14F-4D97-AF65-F5344CB8AC3E}">
        <p14:creationId xmlns:p14="http://schemas.microsoft.com/office/powerpoint/2010/main" val="87615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2CF64-5BA7-54AE-ED32-D5A89F294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25E2A-DD87-9BF8-B34B-ABBC310960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5098D-5305-BCCF-0D8C-E080EC2C0C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000000"/>
                </a:solidFill>
                <a:effectLst/>
                <a:latin typeface="Lato-Bold"/>
              </a:rPr>
              <a:t>Harmful algal blooms (HABs) are overgrowths of algae in water that pose a health risk to people and animals. In New Mexico, some cyanobacteria blooms can produce cyanotoxins with a potential to severely affect human and animal health. Cyanobacteria (photosynthetic single-celled microscopic organisms) generally grow in lakes, ponds, and slow-moving streams when water is warm and stagnant. Cyanobacteria are commonly referred to as blue-green algae because they look very similar to algae.</a:t>
            </a:r>
            <a:endParaRPr lang="en-US" sz="1200"/>
          </a:p>
          <a:p>
            <a:endParaRPr lang="en-US"/>
          </a:p>
          <a:p>
            <a:r>
              <a:rPr lang="en-US"/>
              <a:t>In New Mexico’s larger lakes often observed in smaller coves</a:t>
            </a:r>
          </a:p>
        </p:txBody>
      </p:sp>
      <p:sp>
        <p:nvSpPr>
          <p:cNvPr id="4" name="Slide Number Placeholder 3">
            <a:extLst>
              <a:ext uri="{FF2B5EF4-FFF2-40B4-BE49-F238E27FC236}">
                <a16:creationId xmlns:a16="http://schemas.microsoft.com/office/drawing/2014/main" id="{C61E4AF2-6772-E417-776B-30CD2B029B81}"/>
              </a:ext>
            </a:extLst>
          </p:cNvPr>
          <p:cNvSpPr>
            <a:spLocks noGrp="1"/>
          </p:cNvSpPr>
          <p:nvPr>
            <p:ph type="sldNum" sz="quarter" idx="5"/>
          </p:nvPr>
        </p:nvSpPr>
        <p:spPr/>
        <p:txBody>
          <a:bodyPr/>
          <a:lstStyle/>
          <a:p>
            <a:fld id="{CF16A58A-1AE0-4465-90D2-0376F5092297}" type="slidenum">
              <a:rPr lang="en-US" smtClean="0"/>
              <a:pPr/>
              <a:t>2</a:t>
            </a:fld>
            <a:endParaRPr lang="en-US"/>
          </a:p>
        </p:txBody>
      </p:sp>
    </p:spTree>
    <p:extLst>
      <p:ext uri="{BB962C8B-B14F-4D97-AF65-F5344CB8AC3E}">
        <p14:creationId xmlns:p14="http://schemas.microsoft.com/office/powerpoint/2010/main" val="419865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NM HABs Collaborative Working Group</a:t>
            </a:r>
          </a:p>
          <a:p>
            <a:pPr marL="171450" indent="-171450">
              <a:buFontTx/>
              <a:buChar char="-"/>
            </a:pPr>
            <a:r>
              <a:rPr lang="en-US"/>
              <a:t>Establish “Report a Bloom” / Volunteer Monitoring</a:t>
            </a:r>
          </a:p>
          <a:p>
            <a:pPr marL="171450" indent="-171450">
              <a:buFontTx/>
              <a:buChar char="-"/>
            </a:pPr>
            <a:r>
              <a:rPr lang="en-US"/>
              <a:t>Shore up Sampling and Analyses Plan – incl. Sampling kits and signage for lake managers</a:t>
            </a:r>
          </a:p>
          <a:p>
            <a:pPr marL="171450" indent="-171450">
              <a:buFontTx/>
              <a:buChar char="-"/>
            </a:pPr>
            <a:r>
              <a:rPr lang="en-US"/>
              <a:t>Stand up cyanobacteria identification (microscope) and cyanotoxin (ELISA – microcystin/</a:t>
            </a:r>
            <a:r>
              <a:rPr lang="en-US" err="1"/>
              <a:t>cylindrospermopsin</a:t>
            </a:r>
            <a:r>
              <a:rPr lang="en-US"/>
              <a:t>/anatoxin) lab capabilities</a:t>
            </a:r>
          </a:p>
          <a:p>
            <a:pPr marL="171450" indent="-171450">
              <a:buFontTx/>
              <a:buChar char="-"/>
            </a:pPr>
            <a:endParaRPr lang="en-US"/>
          </a:p>
          <a:p>
            <a:r>
              <a:rPr lang="en-US"/>
              <a:t>EXPAND SWQB HABs WEBSITE:</a:t>
            </a:r>
          </a:p>
          <a:p>
            <a:r>
              <a:rPr lang="en-US"/>
              <a:t>-More user friendly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-Map of current HAB advisories and monitoring results (modeled after UT DEQ)</a:t>
            </a:r>
          </a:p>
          <a:p>
            <a:r>
              <a:rPr lang="en-US"/>
              <a:t>-NM Photo Gallery</a:t>
            </a:r>
          </a:p>
          <a:p>
            <a:r>
              <a:rPr lang="en-US"/>
              <a:t>-Report a bloom</a:t>
            </a:r>
          </a:p>
          <a:p>
            <a:r>
              <a:rPr lang="en-US"/>
              <a:t>-More resources</a:t>
            </a:r>
          </a:p>
        </p:txBody>
      </p:sp>
      <p:sp>
        <p:nvSpPr>
          <p:cNvPr id="4" name="Slide Number Placeholder 3"/>
          <p:cNvSpPr>
            <a:spLocks noGrp="1"/>
          </p:cNvSpPr>
          <p:nvPr>
            <p:ph type="sldNum" sz="quarter" idx="5"/>
          </p:nvPr>
        </p:nvSpPr>
        <p:spPr/>
        <p:txBody>
          <a:bodyPr/>
          <a:lstStyle/>
          <a:p>
            <a:fld id="{CF16A58A-1AE0-4465-90D2-0376F5092297}" type="slidenum">
              <a:rPr lang="en-US" smtClean="0"/>
              <a:pPr/>
              <a:t>11</a:t>
            </a:fld>
            <a:endParaRPr lang="en-US"/>
          </a:p>
        </p:txBody>
      </p:sp>
    </p:spTree>
    <p:extLst>
      <p:ext uri="{BB962C8B-B14F-4D97-AF65-F5344CB8AC3E}">
        <p14:creationId xmlns:p14="http://schemas.microsoft.com/office/powerpoint/2010/main" val="136166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12</a:t>
            </a:fld>
            <a:endParaRPr lang="en-US"/>
          </a:p>
        </p:txBody>
      </p:sp>
    </p:spTree>
    <p:extLst>
      <p:ext uri="{BB962C8B-B14F-4D97-AF65-F5344CB8AC3E}">
        <p14:creationId xmlns:p14="http://schemas.microsoft.com/office/powerpoint/2010/main" val="251842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Lato-Bold"/>
              </a:rPr>
              <a:t>HABs c</a:t>
            </a:r>
            <a:r>
              <a:rPr lang="en-US" sz="1200" b="0" i="0">
                <a:solidFill>
                  <a:srgbClr val="000000"/>
                </a:solidFill>
                <a:effectLst/>
                <a:latin typeface="Lato-Bold"/>
              </a:rPr>
              <a:t>an look like grass clippings, blue-green scum, or spilled paint on the water surface. Blooms can be blue, bright green, brown or red. HABs may also be suspended in the water column or attached to rocks, sediments, or aquatic plants. Some blooms may not affect the appearance of the water but as algae in the blooms die, the water may smell bad.</a:t>
            </a:r>
            <a:endParaRPr lang="en-US" sz="1200">
              <a:latin typeface="Lato-Bold"/>
            </a:endParaRPr>
          </a:p>
        </p:txBody>
      </p:sp>
      <p:sp>
        <p:nvSpPr>
          <p:cNvPr id="4" name="Slide Number Placeholder 3"/>
          <p:cNvSpPr>
            <a:spLocks noGrp="1"/>
          </p:cNvSpPr>
          <p:nvPr>
            <p:ph type="sldNum" sz="quarter" idx="5"/>
          </p:nvPr>
        </p:nvSpPr>
        <p:spPr/>
        <p:txBody>
          <a:bodyPr/>
          <a:lstStyle/>
          <a:p>
            <a:fld id="{CF16A58A-1AE0-4465-90D2-0376F5092297}" type="slidenum">
              <a:rPr lang="en-US" smtClean="0"/>
              <a:pPr/>
              <a:t>3</a:t>
            </a:fld>
            <a:endParaRPr lang="en-US"/>
          </a:p>
        </p:txBody>
      </p:sp>
    </p:spTree>
    <p:extLst>
      <p:ext uri="{BB962C8B-B14F-4D97-AF65-F5344CB8AC3E}">
        <p14:creationId xmlns:p14="http://schemas.microsoft.com/office/powerpoint/2010/main" val="244122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types can control buoyancy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Buoyancy to optimize exposure to light often results in pattern: rise to the surface during day/mid morning, production of sugars causes gas vesicles to collapse and sinks back down, at depth picks up enrichments from phosphorous releasing sediments</a:t>
            </a:r>
          </a:p>
          <a:p>
            <a:r>
              <a:rPr lang="en-US"/>
              <a:t>--Many types can incorporate atmospheric nitrogen into amino acids</a:t>
            </a:r>
            <a:endParaRPr lang="en-US">
              <a:ea typeface="Calibri"/>
              <a:cs typeface="Calibri"/>
            </a:endParaRPr>
          </a:p>
          <a:p>
            <a:r>
              <a:rPr lang="en-US"/>
              <a:t>--Reproduction by cell division. Can do 3 doublings per day!</a:t>
            </a:r>
            <a:endParaRPr lang="en-US">
              <a:ea typeface="Calibri"/>
              <a:cs typeface="Calibri"/>
            </a:endParaRPr>
          </a:p>
          <a:p>
            <a:r>
              <a:rPr lang="en-US"/>
              <a:t>	3 doublings means going from 1 cell to 8 cells, needs right conditions </a:t>
            </a:r>
            <a:r>
              <a:rPr lang="en-US" err="1"/>
              <a:t>ie</a:t>
            </a:r>
            <a:r>
              <a:rPr lang="en-US"/>
              <a:t> temperature, nutrients and light</a:t>
            </a:r>
          </a:p>
        </p:txBody>
      </p:sp>
      <p:sp>
        <p:nvSpPr>
          <p:cNvPr id="4" name="Slide Number Placeholder 3"/>
          <p:cNvSpPr>
            <a:spLocks noGrp="1"/>
          </p:cNvSpPr>
          <p:nvPr>
            <p:ph type="sldNum" sz="quarter" idx="5"/>
          </p:nvPr>
        </p:nvSpPr>
        <p:spPr/>
        <p:txBody>
          <a:bodyPr/>
          <a:lstStyle/>
          <a:p>
            <a:fld id="{CF16A58A-1AE0-4465-90D2-0376F5092297}" type="slidenum">
              <a:rPr lang="en-US" smtClean="0"/>
              <a:pPr/>
              <a:t>4</a:t>
            </a:fld>
            <a:endParaRPr lang="en-US"/>
          </a:p>
        </p:txBody>
      </p:sp>
    </p:spTree>
    <p:extLst>
      <p:ext uri="{BB962C8B-B14F-4D97-AF65-F5344CB8AC3E}">
        <p14:creationId xmlns:p14="http://schemas.microsoft.com/office/powerpoint/2010/main" val="271879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a:solidFill>
                  <a:schemeClr val="tx1"/>
                </a:solidFill>
                <a:effectLst/>
                <a:latin typeface="+mn-lt"/>
                <a:ea typeface="+mn-ea"/>
                <a:cs typeface="+mn-cs"/>
              </a:rPr>
              <a:t>Microcystis</a:t>
            </a:r>
            <a:r>
              <a:rPr lang="en-US" sz="1200" b="0" i="0" kern="1200">
                <a:solidFill>
                  <a:schemeClr val="tx1"/>
                </a:solidFill>
                <a:effectLst/>
                <a:latin typeface="+mn-lt"/>
                <a:ea typeface="+mn-ea"/>
                <a:cs typeface="+mn-cs"/>
              </a:rPr>
              <a:t> is the most common bloom-forming genus. Its blooms resemble a greenish, thick, paint-like (sometimes granular) material that accumulates along shores. Scums that dry on the shores of lakes may contain high concentrations of microcystin for several months, allowing toxins to dissolve in the water even when the cells are no longer alive or after a recently collapsed bloom.</a:t>
            </a:r>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5</a:t>
            </a:fld>
            <a:endParaRPr lang="en-US"/>
          </a:p>
        </p:txBody>
      </p:sp>
    </p:spTree>
    <p:extLst>
      <p:ext uri="{BB962C8B-B14F-4D97-AF65-F5344CB8AC3E}">
        <p14:creationId xmlns:p14="http://schemas.microsoft.com/office/powerpoint/2010/main" val="20278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Aphanizomenon</a:t>
            </a:r>
            <a:r>
              <a:rPr lang="en-US"/>
              <a:t> </a:t>
            </a:r>
            <a:r>
              <a:rPr lang="en-US" err="1"/>
              <a:t>flos</a:t>
            </a:r>
            <a:r>
              <a:rPr lang="en-US"/>
              <a:t>-aquae often looks like grass clippings</a:t>
            </a:r>
          </a:p>
          <a:p>
            <a:r>
              <a:rPr lang="en-US"/>
              <a:t>Clustered form helps protect from grazing</a:t>
            </a:r>
          </a:p>
        </p:txBody>
      </p:sp>
      <p:sp>
        <p:nvSpPr>
          <p:cNvPr id="4" name="Slide Number Placeholder 3"/>
          <p:cNvSpPr>
            <a:spLocks noGrp="1"/>
          </p:cNvSpPr>
          <p:nvPr>
            <p:ph type="sldNum" sz="quarter" idx="5"/>
          </p:nvPr>
        </p:nvSpPr>
        <p:spPr/>
        <p:txBody>
          <a:bodyPr/>
          <a:lstStyle/>
          <a:p>
            <a:fld id="{CF16A58A-1AE0-4465-90D2-0376F5092297}" type="slidenum">
              <a:rPr lang="en-US" smtClean="0"/>
              <a:pPr/>
              <a:t>6</a:t>
            </a:fld>
            <a:endParaRPr lang="en-US"/>
          </a:p>
        </p:txBody>
      </p:sp>
    </p:spTree>
    <p:extLst>
      <p:ext uri="{BB962C8B-B14F-4D97-AF65-F5344CB8AC3E}">
        <p14:creationId xmlns:p14="http://schemas.microsoft.com/office/powerpoint/2010/main" val="2896458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t>-This table shows toxin producing cyanobacteria and what toxins each one has the potential to produce</a:t>
            </a:r>
          </a:p>
          <a:p>
            <a:r>
              <a:rPr lang="en-US" sz="3200">
                <a:latin typeface="Lato-Bold"/>
              </a:rPr>
              <a:t>-Dermatoxins affect skin</a:t>
            </a:r>
          </a:p>
          <a:p>
            <a:pPr lvl="1"/>
            <a:r>
              <a:rPr lang="en-US" sz="2900">
                <a:latin typeface="Lato-Bold"/>
              </a:rPr>
              <a:t>Hours</a:t>
            </a:r>
          </a:p>
          <a:p>
            <a:r>
              <a:rPr lang="en-US" sz="3200">
                <a:latin typeface="Lato-Bold"/>
              </a:rPr>
              <a:t>-Hepatotoxins affect liver</a:t>
            </a:r>
          </a:p>
          <a:p>
            <a:pPr lvl="1"/>
            <a:r>
              <a:rPr lang="en-US" sz="2900">
                <a:latin typeface="Lato-Bold"/>
              </a:rPr>
              <a:t>Days to weeks</a:t>
            </a:r>
          </a:p>
          <a:p>
            <a:r>
              <a:rPr lang="en-US" sz="3200">
                <a:latin typeface="Lato-Bold"/>
              </a:rPr>
              <a:t>-Neurotoxins affect nervous system</a:t>
            </a:r>
          </a:p>
          <a:p>
            <a:pPr lvl="1"/>
            <a:r>
              <a:rPr lang="en-US" sz="2900">
                <a:latin typeface="Lato-Bold"/>
              </a:rPr>
              <a:t>Minutes</a:t>
            </a:r>
            <a:endParaRPr lang="en-US"/>
          </a:p>
          <a:p>
            <a:r>
              <a:rPr lang="en-US"/>
              <a:t>-A challenge to monitor and address because of the wide variety</a:t>
            </a:r>
          </a:p>
          <a:p>
            <a:r>
              <a:rPr lang="en-US"/>
              <a:t>-For example: </a:t>
            </a:r>
            <a:r>
              <a:rPr lang="en-US" err="1"/>
              <a:t>Dolichospermum</a:t>
            </a:r>
            <a:r>
              <a:rPr lang="en-US"/>
              <a:t> has potential to produce: </a:t>
            </a:r>
            <a:r>
              <a:rPr lang="en-US" err="1"/>
              <a:t>Cylindrospermopsin</a:t>
            </a:r>
            <a:r>
              <a:rPr lang="en-US"/>
              <a:t>, Microcystin, Anatoxin, BMAA, </a:t>
            </a:r>
            <a:r>
              <a:rPr lang="en-US" err="1"/>
              <a:t>Guanitoxin</a:t>
            </a:r>
            <a:r>
              <a:rPr lang="en-US"/>
              <a:t>, </a:t>
            </a:r>
            <a:r>
              <a:rPr lang="en-US" err="1"/>
              <a:t>Neosaxitoxin</a:t>
            </a:r>
            <a:r>
              <a:rPr lang="en-US"/>
              <a:t> and Saxitoxin </a:t>
            </a:r>
          </a:p>
          <a:p>
            <a:r>
              <a:rPr lang="en-US"/>
              <a:t>-Each Cyanotoxin requires its own test</a:t>
            </a:r>
          </a:p>
        </p:txBody>
      </p:sp>
      <p:sp>
        <p:nvSpPr>
          <p:cNvPr id="4" name="Slide Number Placeholder 3"/>
          <p:cNvSpPr>
            <a:spLocks noGrp="1"/>
          </p:cNvSpPr>
          <p:nvPr>
            <p:ph type="sldNum" sz="quarter" idx="5"/>
          </p:nvPr>
        </p:nvSpPr>
        <p:spPr/>
        <p:txBody>
          <a:bodyPr/>
          <a:lstStyle/>
          <a:p>
            <a:fld id="{CF16A58A-1AE0-4465-90D2-0376F5092297}" type="slidenum">
              <a:rPr lang="en-US" smtClean="0"/>
              <a:pPr/>
              <a:t>7</a:t>
            </a:fld>
            <a:endParaRPr lang="en-US"/>
          </a:p>
        </p:txBody>
      </p:sp>
    </p:spTree>
    <p:extLst>
      <p:ext uri="{BB962C8B-B14F-4D97-AF65-F5344CB8AC3E}">
        <p14:creationId xmlns:p14="http://schemas.microsoft.com/office/powerpoint/2010/main" val="155832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-Real time data for monitoring Cyanobacteria in Lakes</a:t>
            </a:r>
          </a:p>
          <a:p>
            <a:r>
              <a:rPr lang="en-US"/>
              <a:t>-NMED and UT DEQ collaborators on Tetra Tech NASA proposal to develop a virtual satellite “orange band” to improve satellite-based monitoring for smaller lakes</a:t>
            </a:r>
          </a:p>
        </p:txBody>
      </p:sp>
      <p:sp>
        <p:nvSpPr>
          <p:cNvPr id="4" name="Slide Number Placeholder 3"/>
          <p:cNvSpPr>
            <a:spLocks noGrp="1"/>
          </p:cNvSpPr>
          <p:nvPr>
            <p:ph type="sldNum" sz="quarter" idx="5"/>
          </p:nvPr>
        </p:nvSpPr>
        <p:spPr/>
        <p:txBody>
          <a:bodyPr/>
          <a:lstStyle/>
          <a:p>
            <a:fld id="{CF16A58A-1AE0-4465-90D2-0376F5092297}" type="slidenum">
              <a:rPr lang="en-US" smtClean="0"/>
              <a:pPr/>
              <a:t>8</a:t>
            </a:fld>
            <a:endParaRPr lang="en-US"/>
          </a:p>
        </p:txBody>
      </p:sp>
    </p:spTree>
    <p:extLst>
      <p:ext uri="{BB962C8B-B14F-4D97-AF65-F5344CB8AC3E}">
        <p14:creationId xmlns:p14="http://schemas.microsoft.com/office/powerpoint/2010/main" val="283485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046DB-8586-E1A0-E23C-50DB82CFD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5A99F-C7CE-60C6-3BCA-0114B7384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FDA29-BFF7-6EE5-35EC-4D417343FE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20C763-44A8-E773-C6D9-3B8B325BDB29}"/>
              </a:ext>
            </a:extLst>
          </p:cNvPr>
          <p:cNvSpPr>
            <a:spLocks noGrp="1"/>
          </p:cNvSpPr>
          <p:nvPr>
            <p:ph type="sldNum" sz="quarter" idx="5"/>
          </p:nvPr>
        </p:nvSpPr>
        <p:spPr/>
        <p:txBody>
          <a:bodyPr/>
          <a:lstStyle/>
          <a:p>
            <a:fld id="{CF16A58A-1AE0-4465-90D2-0376F5092297}" type="slidenum">
              <a:rPr lang="en-US" smtClean="0"/>
              <a:pPr/>
              <a:t>9</a:t>
            </a:fld>
            <a:endParaRPr lang="en-US"/>
          </a:p>
        </p:txBody>
      </p:sp>
    </p:spTree>
    <p:extLst>
      <p:ext uri="{BB962C8B-B14F-4D97-AF65-F5344CB8AC3E}">
        <p14:creationId xmlns:p14="http://schemas.microsoft.com/office/powerpoint/2010/main" val="373120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AB427-9B7A-F921-2ACE-303A87C42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74A26-5769-4B37-3FAA-45C96436C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1FC9FD-BA86-6A4A-03F1-5CAB3404F7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6637EC-9C6F-BC97-B415-0A6E3904EBEE}"/>
              </a:ext>
            </a:extLst>
          </p:cNvPr>
          <p:cNvSpPr>
            <a:spLocks noGrp="1"/>
          </p:cNvSpPr>
          <p:nvPr>
            <p:ph type="sldNum" sz="quarter" idx="5"/>
          </p:nvPr>
        </p:nvSpPr>
        <p:spPr/>
        <p:txBody>
          <a:bodyPr/>
          <a:lstStyle/>
          <a:p>
            <a:fld id="{CF16A58A-1AE0-4465-90D2-0376F5092297}" type="slidenum">
              <a:rPr lang="en-US" smtClean="0"/>
              <a:pPr/>
              <a:t>10</a:t>
            </a:fld>
            <a:endParaRPr lang="en-US"/>
          </a:p>
        </p:txBody>
      </p:sp>
    </p:spTree>
    <p:extLst>
      <p:ext uri="{BB962C8B-B14F-4D97-AF65-F5344CB8AC3E}">
        <p14:creationId xmlns:p14="http://schemas.microsoft.com/office/powerpoint/2010/main" val="319197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600">
                <a:solidFill>
                  <a:schemeClr val="tx1"/>
                </a:solidFill>
                <a:latin typeface="Calibri" panose="020F0502020204030204" pitchFamily="34" charset="0"/>
              </a:defRPr>
            </a:lvl1pPr>
          </a:lstStyle>
          <a:p>
            <a:fld id="{0255DE44-24D9-468F-ACC9-DDC431174CCA}" type="slidenum">
              <a:rPr lang="en-US" smtClean="0"/>
              <a:pPr/>
              <a:t>‹#›</a:t>
            </a:fld>
            <a:endParaRPr lang="en-US"/>
          </a:p>
        </p:txBody>
      </p:sp>
      <p:sp>
        <p:nvSpPr>
          <p:cNvPr id="8" name="Content Placeholder 7"/>
          <p:cNvSpPr>
            <a:spLocks noGrp="1"/>
          </p:cNvSpPr>
          <p:nvPr>
            <p:ph sz="quarter" idx="1"/>
          </p:nvPr>
        </p:nvSpPr>
        <p:spPr>
          <a:xfrm>
            <a:off x="612648" y="1447800"/>
            <a:ext cx="81534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itle Placeholder 21">
            <a:extLst>
              <a:ext uri="{FF2B5EF4-FFF2-40B4-BE49-F238E27FC236}">
                <a16:creationId xmlns:a16="http://schemas.microsoft.com/office/drawing/2014/main" id="{D6A1DB6E-95C0-41A6-96B4-A8FE0A95412A}"/>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509257" y="21336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700257" y="21336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p:txBody>
          <a:bodyPr rtlCol="0"/>
          <a:lstStyle/>
          <a:p>
            <a:fld id="{0255DE44-24D9-468F-ACC9-DDC431174CCA}" type="slidenum">
              <a:rPr lang="en-US" smtClean="0"/>
              <a:pPr/>
              <a:t>‹#›</a:t>
            </a:fld>
            <a:endParaRPr lang="en-US"/>
          </a:p>
        </p:txBody>
      </p:sp>
      <p:sp>
        <p:nvSpPr>
          <p:cNvPr id="16" name="Text Placeholder 15"/>
          <p:cNvSpPr>
            <a:spLocks noGrp="1"/>
          </p:cNvSpPr>
          <p:nvPr>
            <p:ph type="body" sz="quarter" idx="1"/>
          </p:nvPr>
        </p:nvSpPr>
        <p:spPr>
          <a:xfrm>
            <a:off x="509257" y="1447800"/>
            <a:ext cx="3886200" cy="640080"/>
          </a:xfrm>
          <a:solidFill>
            <a:srgbClr val="00B05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700257" y="1447800"/>
            <a:ext cx="3886200" cy="640080"/>
          </a:xfrm>
          <a:solidFill>
            <a:srgbClr val="0070C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8" name="Title Placeholder 21">
            <a:extLst>
              <a:ext uri="{FF2B5EF4-FFF2-40B4-BE49-F238E27FC236}">
                <a16:creationId xmlns:a16="http://schemas.microsoft.com/office/drawing/2014/main" id="{6BC6286E-7099-480E-B297-58727914DA90}"/>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382668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1"/>
                </a:solidFill>
              </a:defRPr>
            </a:lvl1pPr>
          </a:lstStyle>
          <a:p>
            <a:fld id="{0255DE44-24D9-468F-ACC9-DDC431174CCA}" type="slidenum">
              <a:rPr lang="en-US" smtClean="0"/>
              <a:pPr/>
              <a:t>‹#›</a:t>
            </a:fld>
            <a:endParaRPr lang="en-US"/>
          </a:p>
        </p:txBody>
      </p:sp>
      <p:sp>
        <p:nvSpPr>
          <p:cNvPr id="4" name="Title Placeholder 21">
            <a:extLst>
              <a:ext uri="{FF2B5EF4-FFF2-40B4-BE49-F238E27FC236}">
                <a16:creationId xmlns:a16="http://schemas.microsoft.com/office/drawing/2014/main" id="{2745DC9E-E4C3-4A3B-A615-A5E858BA75C6}"/>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305622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fld id="{0255DE44-24D9-468F-ACC9-DDC431174CCA}" type="slidenum">
              <a:rPr lang="en-US" smtClean="0"/>
              <a:pPr/>
              <a:t>‹#›</a:t>
            </a:fld>
            <a:endParaRPr lang="en-US"/>
          </a:p>
        </p:txBody>
      </p:sp>
      <p:sp>
        <p:nvSpPr>
          <p:cNvPr id="3" name="Text Placeholder 2"/>
          <p:cNvSpPr>
            <a:spLocks noGrp="1"/>
          </p:cNvSpPr>
          <p:nvPr>
            <p:ph type="body" idx="2"/>
          </p:nvPr>
        </p:nvSpPr>
        <p:spPr>
          <a:xfrm>
            <a:off x="609600" y="1524000"/>
            <a:ext cx="1600200" cy="4343400"/>
          </a:xfrm>
          <a:solidFill>
            <a:srgbClr val="0070C0"/>
          </a:solidFill>
          <a:ln w="50800" cap="sq" cmpd="dbl" algn="ctr">
            <a:solidFill>
              <a:schemeClr val="tx1"/>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anose="020F050202020403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524000"/>
            <a:ext cx="6400800" cy="4419600"/>
          </a:xfrm>
        </p:spPr>
        <p:txBody>
          <a:bodyPr/>
          <a:lstStyle>
            <a:lvl5pPr>
              <a:buClr>
                <a:schemeClr val="accent1"/>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Title Placeholder 21">
            <a:extLst>
              <a:ext uri="{FF2B5EF4-FFF2-40B4-BE49-F238E27FC236}">
                <a16:creationId xmlns:a16="http://schemas.microsoft.com/office/drawing/2014/main" id="{93C22B75-02CE-47B0-948D-A1C0A28D49C8}"/>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354556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19975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a:solidFill>
            <a:srgbClr val="0070C0"/>
          </a:solidFill>
        </p:spPr>
        <p:txBody>
          <a:bodyPr/>
          <a:lstStyle>
            <a:lvl1pPr algn="l">
              <a:buNone/>
              <a:defRPr sz="44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255DE44-24D9-468F-ACC9-DDC431174C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lvl1pPr>
              <a:defRPr sz="1600"/>
            </a:lvl1pPr>
          </a:lstStyle>
          <a:p>
            <a:fld id="{0255DE44-24D9-468F-ACC9-DDC431174CCA}" type="slidenum">
              <a:rPr lang="en-US" smtClean="0"/>
              <a:pPr/>
              <a:t>‹#›</a:t>
            </a:fld>
            <a:endParaRPr lang="en-US"/>
          </a:p>
        </p:txBody>
      </p:sp>
      <p:sp>
        <p:nvSpPr>
          <p:cNvPr id="6" name="Title Placeholder 21">
            <a:extLst>
              <a:ext uri="{FF2B5EF4-FFF2-40B4-BE49-F238E27FC236}">
                <a16:creationId xmlns:a16="http://schemas.microsoft.com/office/drawing/2014/main" id="{AF26200D-C948-4624-B42E-2C05A10E6FFB}"/>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546980" y="22098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737980" y="22098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p:txBody>
          <a:bodyPr rtlCol="0"/>
          <a:lstStyle>
            <a:lvl1pPr>
              <a:defRPr sz="1600"/>
            </a:lvl1pPr>
          </a:lstStyle>
          <a:p>
            <a:fld id="{0255DE44-24D9-468F-ACC9-DDC431174CCA}" type="slidenum">
              <a:rPr lang="en-US" smtClean="0"/>
              <a:pPr/>
              <a:t>‹#›</a:t>
            </a:fld>
            <a:endParaRPr lang="en-US"/>
          </a:p>
        </p:txBody>
      </p:sp>
      <p:sp>
        <p:nvSpPr>
          <p:cNvPr id="16" name="Text Placeholder 15"/>
          <p:cNvSpPr>
            <a:spLocks noGrp="1"/>
          </p:cNvSpPr>
          <p:nvPr>
            <p:ph type="body" sz="quarter" idx="1"/>
          </p:nvPr>
        </p:nvSpPr>
        <p:spPr>
          <a:xfrm>
            <a:off x="546980" y="1524000"/>
            <a:ext cx="3886200" cy="640080"/>
          </a:xfrm>
          <a:solidFill>
            <a:srgbClr val="199755"/>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737980" y="1524000"/>
            <a:ext cx="3886200" cy="640080"/>
          </a:xfrm>
          <a:solidFill>
            <a:srgbClr val="0070C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8" name="Title Placeholder 21">
            <a:extLst>
              <a:ext uri="{FF2B5EF4-FFF2-40B4-BE49-F238E27FC236}">
                <a16:creationId xmlns:a16="http://schemas.microsoft.com/office/drawing/2014/main" id="{C39CDE41-710F-45D3-AD26-B91DB5AB18A5}"/>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a:p>
        </p:txBody>
      </p:sp>
      <p:sp>
        <p:nvSpPr>
          <p:cNvPr id="4" name="Title Placeholder 21">
            <a:extLst>
              <a:ext uri="{FF2B5EF4-FFF2-40B4-BE49-F238E27FC236}">
                <a16:creationId xmlns:a16="http://schemas.microsoft.com/office/drawing/2014/main" id="{A4111FD9-C735-4ED2-B52E-0D754DE028C1}"/>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a:p>
        </p:txBody>
      </p:sp>
      <p:sp>
        <p:nvSpPr>
          <p:cNvPr id="3" name="Text Placeholder 2"/>
          <p:cNvSpPr>
            <a:spLocks noGrp="1"/>
          </p:cNvSpPr>
          <p:nvPr>
            <p:ph type="body" idx="2"/>
          </p:nvPr>
        </p:nvSpPr>
        <p:spPr>
          <a:xfrm>
            <a:off x="609600" y="1752600"/>
            <a:ext cx="1600200" cy="4343400"/>
          </a:xfrm>
          <a:solidFill>
            <a:srgbClr val="0070C0"/>
          </a:solidFill>
          <a:ln w="50800" cap="sq" cmpd="dbl" algn="ctr">
            <a:solidFill>
              <a:schemeClr val="tx1"/>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anose="020F050202020403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5pPr>
              <a:buClr>
                <a:schemeClr val="accent1"/>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Title Placeholder 21">
            <a:extLst>
              <a:ext uri="{FF2B5EF4-FFF2-40B4-BE49-F238E27FC236}">
                <a16:creationId xmlns:a16="http://schemas.microsoft.com/office/drawing/2014/main" id="{190E852D-9DA8-4A61-8C6B-1D7FB4EF88AC}"/>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F2F8F5-23C9-4749-8341-79A5A37E6F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4"/>
            <a:ext cx="9144000" cy="6855712"/>
          </a:xfrm>
          <a:prstGeom prst="rect">
            <a:avLst/>
          </a:prstGeom>
        </p:spPr>
      </p:pic>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1001387" y="0"/>
            <a:ext cx="7600604" cy="782638"/>
          </a:xfrm>
        </p:spPr>
        <p:txBody>
          <a:bodyPr/>
          <a:lstStyle>
            <a:lvl1pPr algn="l">
              <a:defRPr sz="3600">
                <a:solidFill>
                  <a:schemeClr val="bg1"/>
                </a:solidFill>
              </a:defRPr>
            </a:lvl1pPr>
          </a:lstStyle>
          <a:p>
            <a:r>
              <a:rPr lang="en-US" noProof="0"/>
              <a:t>New Mexico Environment Department</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996860" y="808604"/>
            <a:ext cx="7600604" cy="1537231"/>
          </a:xfrm>
        </p:spPr>
        <p:txBody>
          <a:bodyPr>
            <a:normAutofit/>
          </a:bodyPr>
          <a:lstStyle>
            <a:lvl1pPr marL="0" indent="0" algn="r">
              <a:spcBef>
                <a:spcPts val="0"/>
              </a:spcBef>
              <a:buNone/>
              <a:defRPr sz="1725">
                <a:solidFill>
                  <a:schemeClr val="bg1"/>
                </a:solidFill>
              </a:defRPr>
            </a:lvl1pPr>
            <a:lvl2pPr>
              <a:defRPr sz="1350"/>
            </a:lvl2pPr>
            <a:lvl3pPr>
              <a:defRPr sz="1350"/>
            </a:lvl3pPr>
            <a:lvl4pPr>
              <a:defRPr sz="1350"/>
            </a:lvl4pPr>
            <a:lvl5pPr>
              <a:defRPr sz="1350"/>
            </a:lvl5pPr>
          </a:lstStyle>
          <a:p>
            <a:pPr lvl="0"/>
            <a:r>
              <a:rPr lang="en-US" noProof="0"/>
              <a:t>Presentation Title</a:t>
            </a:r>
          </a:p>
          <a:p>
            <a:pPr lvl="0"/>
            <a:r>
              <a:rPr lang="en-US" noProof="0"/>
              <a:t>Presenter, Title</a:t>
            </a:r>
          </a:p>
          <a:p>
            <a:pPr lvl="0"/>
            <a:r>
              <a:rPr lang="en-US" noProof="0"/>
              <a:t>Date</a:t>
            </a:r>
          </a:p>
        </p:txBody>
      </p:sp>
      <p:pic>
        <p:nvPicPr>
          <p:cNvPr id="7" name="Picture 2" descr="http://dws/outreach/graphics/images/seal/color/logo_seal72.gif">
            <a:extLst>
              <a:ext uri="{FF2B5EF4-FFF2-40B4-BE49-F238E27FC236}">
                <a16:creationId xmlns:a16="http://schemas.microsoft.com/office/drawing/2014/main" id="{58562F4C-BBAE-4C4F-9139-D06E9C3208C5}"/>
              </a:ext>
            </a:extLst>
          </p:cNvPr>
          <p:cNvPicPr>
            <a:picLocks noChangeAspect="1" noChangeArrowheads="1"/>
          </p:cNvPicPr>
          <p:nvPr userDrawn="1"/>
        </p:nvPicPr>
        <p:blipFill>
          <a:blip r:embed="rId3" cstate="print"/>
          <a:srcRect/>
          <a:stretch>
            <a:fillRect/>
          </a:stretch>
        </p:blipFill>
        <p:spPr bwMode="auto">
          <a:xfrm>
            <a:off x="36131" y="79637"/>
            <a:ext cx="935832" cy="873444"/>
          </a:xfrm>
          <a:prstGeom prst="rect">
            <a:avLst/>
          </a:prstGeom>
          <a:noFill/>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6975A31D-3999-4058-8826-C8724879CF7F}"/>
              </a:ext>
            </a:extLst>
          </p:cNvPr>
          <p:cNvSpPr txBox="1"/>
          <p:nvPr userDrawn="1"/>
        </p:nvSpPr>
        <p:spPr>
          <a:xfrm>
            <a:off x="-228600" y="6565638"/>
            <a:ext cx="1981200" cy="230832"/>
          </a:xfrm>
          <a:prstGeom prst="rect">
            <a:avLst/>
          </a:prstGeom>
          <a:noFill/>
        </p:spPr>
        <p:txBody>
          <a:bodyPr wrap="square" rtlCol="0">
            <a:spAutoFit/>
          </a:bodyPr>
          <a:lstStyle/>
          <a:p>
            <a:pPr algn="r"/>
            <a:r>
              <a:rPr lang="en-US" sz="900">
                <a:solidFill>
                  <a:schemeClr val="bg1"/>
                </a:solidFill>
              </a:rPr>
              <a:t>Photo credit Rhett </a:t>
            </a:r>
            <a:r>
              <a:rPr lang="en-US" sz="900" err="1">
                <a:solidFill>
                  <a:schemeClr val="bg1"/>
                </a:solidFill>
              </a:rPr>
              <a:t>Zyla</a:t>
            </a:r>
            <a:r>
              <a:rPr lang="en-US" sz="900">
                <a:solidFill>
                  <a:schemeClr val="bg1"/>
                </a:solidFill>
              </a:rPr>
              <a:t> #IamNMED</a:t>
            </a:r>
          </a:p>
        </p:txBody>
      </p:sp>
    </p:spTree>
    <p:extLst>
      <p:ext uri="{BB962C8B-B14F-4D97-AF65-F5344CB8AC3E}">
        <p14:creationId xmlns:p14="http://schemas.microsoft.com/office/powerpoint/2010/main" val="386067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a:p>
        </p:txBody>
      </p:sp>
      <p:sp>
        <p:nvSpPr>
          <p:cNvPr id="8" name="Content Placeholder 7"/>
          <p:cNvSpPr>
            <a:spLocks noGrp="1"/>
          </p:cNvSpPr>
          <p:nvPr>
            <p:ph sz="quarter" idx="1"/>
          </p:nvPr>
        </p:nvSpPr>
        <p:spPr>
          <a:xfrm>
            <a:off x="612648" y="1600200"/>
            <a:ext cx="8153400" cy="4953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itle Placeholder 21">
            <a:extLst>
              <a:ext uri="{FF2B5EF4-FFF2-40B4-BE49-F238E27FC236}">
                <a16:creationId xmlns:a16="http://schemas.microsoft.com/office/drawing/2014/main" id="{BD902F76-A89D-461B-996D-ADFBAD0E2B95}"/>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417464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fld id="{0255DE44-24D9-468F-ACC9-DDC431174CCA}" type="slidenum">
              <a:rPr lang="en-US" smtClean="0"/>
              <a:pPr/>
              <a:t>‹#›</a:t>
            </a:fld>
            <a:endParaRPr lang="en-US"/>
          </a:p>
        </p:txBody>
      </p:sp>
      <p:sp>
        <p:nvSpPr>
          <p:cNvPr id="6" name="Title Placeholder 21">
            <a:extLst>
              <a:ext uri="{FF2B5EF4-FFF2-40B4-BE49-F238E27FC236}">
                <a16:creationId xmlns:a16="http://schemas.microsoft.com/office/drawing/2014/main" id="{FE897010-4E88-489F-8EED-C3081493C146}"/>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78282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gi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gi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463040"/>
            <a:ext cx="8378952" cy="51663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1074534"/>
            <a:ext cx="9144000" cy="2286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606073" y="6613524"/>
            <a:ext cx="533400" cy="244476"/>
          </a:xfrm>
          <a:prstGeom prst="rect">
            <a:avLst/>
          </a:prstGeom>
        </p:spPr>
        <p:txBody>
          <a:bodyPr vert="horz" anchor="ctr" anchorCtr="0">
            <a:noAutofit/>
          </a:bodyPr>
          <a:lstStyle>
            <a:lvl1pPr algn="ctr" eaLnBrk="1" latinLnBrk="0" hangingPunct="1">
              <a:defRPr kumimoji="0" sz="2000" b="1">
                <a:solidFill>
                  <a:schemeClr val="tx1"/>
                </a:solidFill>
                <a:latin typeface="Calibri" panose="020F0502020204030204" pitchFamily="34" charset="0"/>
              </a:defRPr>
            </a:lvl1pPr>
          </a:lstStyle>
          <a:p>
            <a:fld id="{0255DE44-24D9-468F-ACC9-DDC431174CCA}" type="slidenum">
              <a:rPr lang="en-US" smtClean="0"/>
              <a:pPr/>
              <a:t>‹#›</a:t>
            </a:fld>
            <a:endParaRPr lang="en-US"/>
          </a:p>
        </p:txBody>
      </p:sp>
      <p:pic>
        <p:nvPicPr>
          <p:cNvPr id="12290" name="Picture 2" descr="http://dws/outreach/graphics/images/seal/color/logo_seal72.gif"/>
          <p:cNvPicPr>
            <a:picLocks noChangeAspect="1" noChangeArrowheads="1"/>
          </p:cNvPicPr>
          <p:nvPr userDrawn="1"/>
        </p:nvPicPr>
        <p:blipFill>
          <a:blip r:embed="rId9" cstate="print"/>
          <a:srcRect/>
          <a:stretch>
            <a:fillRect/>
          </a:stretch>
        </p:blipFill>
        <p:spPr bwMode="auto">
          <a:xfrm>
            <a:off x="43788" y="53479"/>
            <a:ext cx="990600" cy="924561"/>
          </a:xfrm>
          <a:prstGeom prst="rect">
            <a:avLst/>
          </a:prstGeom>
          <a:noFill/>
          <a:effectLst>
            <a:outerShdw blurRad="63500" sx="102000" sy="102000" algn="ctr"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0" r:id="rId6"/>
    <p:sldLayoutId id="2147483690" r:id="rId7"/>
  </p:sldLayoutIdLst>
  <p:hf hdr="0" ftr="0"/>
  <p:txStyles>
    <p:titleStyle>
      <a:lvl1pPr algn="l" rtl="0" eaLnBrk="1" latinLnBrk="0" hangingPunct="1">
        <a:spcBef>
          <a:spcPct val="0"/>
        </a:spcBef>
        <a:buNone/>
        <a:defRPr kumimoji="0" sz="4400" kern="1200">
          <a:solidFill>
            <a:schemeClr val="tx1"/>
          </a:solidFill>
          <a:latin typeface="Calibri" panose="020F0502020204030204" pitchFamily="34" charset="0"/>
          <a:ea typeface="+mj-ea"/>
          <a:cs typeface="+mj-cs"/>
        </a:defRPr>
      </a:lvl1pPr>
    </p:titleStyle>
    <p:bodyStyle>
      <a:lvl1pPr marL="320040" indent="-320040" algn="l" rtl="0" eaLnBrk="1" latinLnBrk="0" hangingPunct="1">
        <a:spcBef>
          <a:spcPts val="700"/>
        </a:spcBef>
        <a:buClr>
          <a:srgbClr val="199755"/>
        </a:buClr>
        <a:buSzPct val="60000"/>
        <a:buFont typeface="Wingdings"/>
        <a:buChar char=""/>
        <a:defRPr kumimoji="0" sz="29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rgbClr val="0070C0"/>
        </a:buClr>
        <a:buSzPct val="70000"/>
        <a:buFont typeface="Wingdings 2"/>
        <a:buChar char=""/>
        <a:defRPr kumimoji="0" sz="26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Tx/>
        <a:buSzPct val="75000"/>
        <a:buFont typeface="Wingdings"/>
        <a:buChar char=""/>
        <a:defRPr kumimoji="0" sz="23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rgbClr val="00B050"/>
        </a:buClr>
        <a:buSzPct val="75000"/>
        <a:buFont typeface="Wingdings"/>
        <a:buChar char=""/>
        <a:defRPr kumimoji="0" sz="20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rgbClr val="0070C0"/>
        </a:buClr>
        <a:buSzPct val="65000"/>
        <a:buFont typeface="Wingdings"/>
        <a:buChar char=""/>
        <a:defRPr kumimoji="0" sz="20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600200"/>
            <a:ext cx="8153400" cy="5029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610600" y="6613524"/>
            <a:ext cx="533400" cy="244476"/>
          </a:xfrm>
          <a:prstGeom prst="rect">
            <a:avLst/>
          </a:prstGeom>
        </p:spPr>
        <p:txBody>
          <a:bodyPr vert="horz" anchor="ctr" anchorCtr="0">
            <a:noAutofit/>
          </a:bodyPr>
          <a:lstStyle>
            <a:lvl1pPr algn="ctr" eaLnBrk="1" latinLnBrk="0" hangingPunct="1">
              <a:defRPr kumimoji="0" sz="1600" b="1">
                <a:solidFill>
                  <a:schemeClr val="tx1"/>
                </a:solidFill>
                <a:latin typeface="Calibri" panose="020F0502020204030204" pitchFamily="34" charset="0"/>
              </a:defRPr>
            </a:lvl1pPr>
          </a:lstStyle>
          <a:p>
            <a:fld id="{0255DE44-24D9-468F-ACC9-DDC431174CCA}" type="slidenum">
              <a:rPr lang="en-US" smtClean="0"/>
              <a:pPr/>
              <a:t>‹#›</a:t>
            </a:fld>
            <a:endParaRPr lang="en-US"/>
          </a:p>
        </p:txBody>
      </p:sp>
      <p:sp>
        <p:nvSpPr>
          <p:cNvPr id="10" name="Title Placeholder 21">
            <a:extLst>
              <a:ext uri="{FF2B5EF4-FFF2-40B4-BE49-F238E27FC236}">
                <a16:creationId xmlns:a16="http://schemas.microsoft.com/office/drawing/2014/main" id="{D1AAC78A-89C9-4C9C-BE9B-7627D5012B13}"/>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pic>
        <p:nvPicPr>
          <p:cNvPr id="14" name="Picture 2" descr="http://dws/outreach/graphics/images/seal/color/logo_seal72.gif">
            <a:extLst>
              <a:ext uri="{FF2B5EF4-FFF2-40B4-BE49-F238E27FC236}">
                <a16:creationId xmlns:a16="http://schemas.microsoft.com/office/drawing/2014/main" id="{322EC02F-7EC0-4491-8DDB-F083D9C91F06}"/>
              </a:ext>
            </a:extLst>
          </p:cNvPr>
          <p:cNvPicPr>
            <a:picLocks noChangeAspect="1" noChangeArrowheads="1"/>
          </p:cNvPicPr>
          <p:nvPr userDrawn="1"/>
        </p:nvPicPr>
        <p:blipFill>
          <a:blip r:embed="rId7" cstate="print"/>
          <a:srcRect/>
          <a:stretch>
            <a:fillRect/>
          </a:stretch>
        </p:blipFill>
        <p:spPr bwMode="auto">
          <a:xfrm>
            <a:off x="43788" y="53479"/>
            <a:ext cx="990600" cy="924561"/>
          </a:xfrm>
          <a:prstGeom prst="rect">
            <a:avLst/>
          </a:prstGeom>
          <a:noFill/>
          <a:effectLst>
            <a:outerShdw blurRad="63500" sx="102000" sy="102000" algn="ctr" rotWithShape="0">
              <a:prstClr val="black">
                <a:alpha val="40000"/>
              </a:prstClr>
            </a:outerShdw>
          </a:effectLst>
        </p:spPr>
      </p:pic>
      <p:sp>
        <p:nvSpPr>
          <p:cNvPr id="15" name="Rectangle 14">
            <a:extLst>
              <a:ext uri="{FF2B5EF4-FFF2-40B4-BE49-F238E27FC236}">
                <a16:creationId xmlns:a16="http://schemas.microsoft.com/office/drawing/2014/main" id="{DA71E2E5-2158-47E3-8E68-F746B92F3778}"/>
              </a:ext>
            </a:extLst>
          </p:cNvPr>
          <p:cNvSpPr/>
          <p:nvPr userDrawn="1"/>
        </p:nvSpPr>
        <p:spPr>
          <a:xfrm>
            <a:off x="0" y="1074534"/>
            <a:ext cx="9144000" cy="2286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1889007849"/>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 id="2147483689" r:id="rId5"/>
  </p:sldLayoutIdLst>
  <p:hf hdr="0" ftr="0"/>
  <p:txStyles>
    <p:titleStyle>
      <a:lvl1pPr algn="l" rtl="0" eaLnBrk="1" latinLnBrk="0" hangingPunct="1">
        <a:spcBef>
          <a:spcPct val="0"/>
        </a:spcBef>
        <a:buNone/>
        <a:defRPr kumimoji="0" sz="4400" kern="1200">
          <a:solidFill>
            <a:schemeClr val="tx1"/>
          </a:solidFill>
          <a:latin typeface="Calibri" panose="020F0502020204030204" pitchFamily="34" charset="0"/>
          <a:ea typeface="+mj-ea"/>
          <a:cs typeface="+mj-cs"/>
        </a:defRPr>
      </a:lvl1pPr>
    </p:titleStyle>
    <p:bodyStyle>
      <a:lvl1pPr marL="320040" indent="-320040" algn="l" rtl="0" eaLnBrk="1" latinLnBrk="0" hangingPunct="1">
        <a:spcBef>
          <a:spcPts val="700"/>
        </a:spcBef>
        <a:buClr>
          <a:srgbClr val="199755"/>
        </a:buClr>
        <a:buSzPct val="60000"/>
        <a:buFont typeface="Wingdings"/>
        <a:buChar char=""/>
        <a:defRPr kumimoji="0" sz="29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rgbClr val="0070C0"/>
        </a:buClr>
        <a:buSzPct val="70000"/>
        <a:buFont typeface="Wingdings 2"/>
        <a:buChar char=""/>
        <a:defRPr kumimoji="0" sz="26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Tx/>
        <a:buSzPct val="75000"/>
        <a:buFont typeface="Wingdings"/>
        <a:buChar char=""/>
        <a:defRPr kumimoji="0" sz="23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rgbClr val="00B050"/>
        </a:buClr>
        <a:buSzPct val="75000"/>
        <a:buFont typeface="Wingdings"/>
        <a:buChar char=""/>
        <a:defRPr kumimoji="0" sz="20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rgbClr val="0070C0"/>
        </a:buClr>
        <a:buSzPct val="65000"/>
        <a:buFont typeface="Wingdings"/>
        <a:buChar char=""/>
        <a:defRPr kumimoji="0" sz="20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179F-0CB5-4E95-B5D2-F914B4CF8EBA}"/>
              </a:ext>
            </a:extLst>
          </p:cNvPr>
          <p:cNvSpPr>
            <a:spLocks noGrp="1"/>
          </p:cNvSpPr>
          <p:nvPr>
            <p:ph type="title"/>
          </p:nvPr>
        </p:nvSpPr>
        <p:spPr/>
        <p:txBody>
          <a:bodyPr vert="horz" lIns="91440" tIns="45720" rIns="91440" bIns="45720" anchor="ctr">
            <a:noAutofit/>
          </a:bodyPr>
          <a:lstStyle/>
          <a:p>
            <a:r>
              <a:rPr lang="en-US" sz="3600" b="1" dirty="0">
                <a:latin typeface="Calibri"/>
                <a:ea typeface="Calibri"/>
                <a:cs typeface="Calibri"/>
              </a:rPr>
              <a:t>New Mexico Environment Department</a:t>
            </a:r>
          </a:p>
        </p:txBody>
      </p:sp>
      <p:sp>
        <p:nvSpPr>
          <p:cNvPr id="3" name="Text Placeholder 2">
            <a:extLst>
              <a:ext uri="{FF2B5EF4-FFF2-40B4-BE49-F238E27FC236}">
                <a16:creationId xmlns:a16="http://schemas.microsoft.com/office/drawing/2014/main" id="{D9FC4717-577E-4F01-8693-933BEE005E80}"/>
              </a:ext>
            </a:extLst>
          </p:cNvPr>
          <p:cNvSpPr>
            <a:spLocks noGrp="1"/>
          </p:cNvSpPr>
          <p:nvPr>
            <p:ph type="body" sz="quarter" idx="13"/>
          </p:nvPr>
        </p:nvSpPr>
        <p:spPr>
          <a:xfrm>
            <a:off x="982997" y="762000"/>
            <a:ext cx="7322803" cy="1537231"/>
          </a:xfrm>
        </p:spPr>
        <p:txBody>
          <a:bodyPr/>
          <a:lstStyle/>
          <a:p>
            <a:pPr algn="r">
              <a:spcBef>
                <a:spcPts val="0"/>
              </a:spcBef>
            </a:pPr>
            <a:r>
              <a:rPr lang="en-US" sz="2000" b="1"/>
              <a:t>Harmful Algal Blooms (HABs) Program</a:t>
            </a:r>
          </a:p>
          <a:p>
            <a:pPr algn="r">
              <a:spcBef>
                <a:spcPts val="0"/>
              </a:spcBef>
            </a:pPr>
            <a:r>
              <a:rPr lang="en-US" sz="1800" b="1"/>
              <a:t>Lynette Guevara, Program Manager</a:t>
            </a:r>
          </a:p>
          <a:p>
            <a:pPr algn="r">
              <a:spcBef>
                <a:spcPts val="0"/>
              </a:spcBef>
            </a:pPr>
            <a:r>
              <a:rPr lang="en-US" sz="1800" b="1"/>
              <a:t>SWQB Monitoring, Assessment, and Standards Section</a:t>
            </a:r>
          </a:p>
          <a:p>
            <a:pPr algn="r">
              <a:spcBef>
                <a:spcPts val="0"/>
              </a:spcBef>
            </a:pPr>
            <a:r>
              <a:rPr lang="en-US" sz="1800" b="1"/>
              <a:t>November 18, 2025</a:t>
            </a:r>
          </a:p>
          <a:p>
            <a:endParaRPr lang="en-US"/>
          </a:p>
        </p:txBody>
      </p:sp>
    </p:spTree>
    <p:extLst>
      <p:ext uri="{BB962C8B-B14F-4D97-AF65-F5344CB8AC3E}">
        <p14:creationId xmlns:p14="http://schemas.microsoft.com/office/powerpoint/2010/main" val="213924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F0011-FA3A-061C-AAFA-C37C30E227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8AABC-BFD9-437D-0EE0-53EBF6AFFFB1}"/>
              </a:ext>
            </a:extLst>
          </p:cNvPr>
          <p:cNvSpPr>
            <a:spLocks noGrp="1"/>
          </p:cNvSpPr>
          <p:nvPr>
            <p:ph type="sldNum" sz="quarter" idx="12"/>
          </p:nvPr>
        </p:nvSpPr>
        <p:spPr/>
        <p:txBody>
          <a:bodyPr/>
          <a:lstStyle/>
          <a:p>
            <a:fld id="{0255DE44-24D9-468F-ACC9-DDC431174CCA}" type="slidenum">
              <a:rPr lang="en-US" smtClean="0"/>
              <a:pPr/>
              <a:t>10</a:t>
            </a:fld>
            <a:endParaRPr lang="en-US"/>
          </a:p>
        </p:txBody>
      </p:sp>
      <p:sp>
        <p:nvSpPr>
          <p:cNvPr id="4" name="Title 3">
            <a:extLst>
              <a:ext uri="{FF2B5EF4-FFF2-40B4-BE49-F238E27FC236}">
                <a16:creationId xmlns:a16="http://schemas.microsoft.com/office/drawing/2014/main" id="{8625A433-2FED-4B06-C1C8-F53D6D1F89EC}"/>
              </a:ext>
            </a:extLst>
          </p:cNvPr>
          <p:cNvSpPr>
            <a:spLocks noGrp="1"/>
          </p:cNvSpPr>
          <p:nvPr>
            <p:ph type="title"/>
          </p:nvPr>
        </p:nvSpPr>
        <p:spPr/>
        <p:txBody>
          <a:bodyPr>
            <a:normAutofit/>
          </a:bodyPr>
          <a:lstStyle/>
          <a:p>
            <a:r>
              <a:rPr lang="en-US" sz="3800"/>
              <a:t>NM HABs Signage</a:t>
            </a:r>
          </a:p>
        </p:txBody>
      </p:sp>
      <p:pic>
        <p:nvPicPr>
          <p:cNvPr id="5" name="Picture 4">
            <a:extLst>
              <a:ext uri="{FF2B5EF4-FFF2-40B4-BE49-F238E27FC236}">
                <a16:creationId xmlns:a16="http://schemas.microsoft.com/office/drawing/2014/main" id="{644E4F74-0E84-6EA8-851D-03D5CA15A4EB}"/>
              </a:ext>
            </a:extLst>
          </p:cNvPr>
          <p:cNvPicPr>
            <a:picLocks noChangeAspect="1"/>
          </p:cNvPicPr>
          <p:nvPr/>
        </p:nvPicPr>
        <p:blipFill>
          <a:blip r:embed="rId3"/>
          <a:stretch>
            <a:fillRect/>
          </a:stretch>
        </p:blipFill>
        <p:spPr>
          <a:xfrm>
            <a:off x="228600" y="1524000"/>
            <a:ext cx="2752151" cy="2137129"/>
          </a:xfrm>
          <a:prstGeom prst="rect">
            <a:avLst/>
          </a:prstGeom>
          <a:ln>
            <a:solidFill>
              <a:schemeClr val="accent1"/>
            </a:solidFill>
          </a:ln>
        </p:spPr>
      </p:pic>
      <p:pic>
        <p:nvPicPr>
          <p:cNvPr id="9" name="Picture 8">
            <a:extLst>
              <a:ext uri="{FF2B5EF4-FFF2-40B4-BE49-F238E27FC236}">
                <a16:creationId xmlns:a16="http://schemas.microsoft.com/office/drawing/2014/main" id="{3E24ACF3-5AFA-2E2A-A343-3399444A493F}"/>
              </a:ext>
            </a:extLst>
          </p:cNvPr>
          <p:cNvPicPr>
            <a:picLocks noChangeAspect="1"/>
          </p:cNvPicPr>
          <p:nvPr/>
        </p:nvPicPr>
        <p:blipFill>
          <a:blip r:embed="rId4"/>
          <a:stretch>
            <a:fillRect/>
          </a:stretch>
        </p:blipFill>
        <p:spPr>
          <a:xfrm>
            <a:off x="3124200" y="2437736"/>
            <a:ext cx="2504879" cy="2545226"/>
          </a:xfrm>
          <a:prstGeom prst="rect">
            <a:avLst/>
          </a:prstGeom>
        </p:spPr>
      </p:pic>
      <p:pic>
        <p:nvPicPr>
          <p:cNvPr id="11" name="Picture 10">
            <a:extLst>
              <a:ext uri="{FF2B5EF4-FFF2-40B4-BE49-F238E27FC236}">
                <a16:creationId xmlns:a16="http://schemas.microsoft.com/office/drawing/2014/main" id="{85A0CAD3-ADC5-EECB-C737-213C079A4B86}"/>
              </a:ext>
            </a:extLst>
          </p:cNvPr>
          <p:cNvPicPr>
            <a:picLocks noChangeAspect="1"/>
          </p:cNvPicPr>
          <p:nvPr/>
        </p:nvPicPr>
        <p:blipFill>
          <a:blip r:embed="rId5"/>
          <a:stretch>
            <a:fillRect/>
          </a:stretch>
        </p:blipFill>
        <p:spPr>
          <a:xfrm>
            <a:off x="5973860" y="3636579"/>
            <a:ext cx="2632213" cy="2692765"/>
          </a:xfrm>
          <a:prstGeom prst="rect">
            <a:avLst/>
          </a:prstGeom>
        </p:spPr>
      </p:pic>
    </p:spTree>
    <p:extLst>
      <p:ext uri="{BB962C8B-B14F-4D97-AF65-F5344CB8AC3E}">
        <p14:creationId xmlns:p14="http://schemas.microsoft.com/office/powerpoint/2010/main" val="186452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792BA-8DA2-8D43-4BB7-5B57385A711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1A057C-062D-0FDC-E348-5A192874946D}"/>
              </a:ext>
            </a:extLst>
          </p:cNvPr>
          <p:cNvSpPr>
            <a:spLocks noGrp="1"/>
          </p:cNvSpPr>
          <p:nvPr>
            <p:ph type="sldNum" sz="quarter" idx="12"/>
          </p:nvPr>
        </p:nvSpPr>
        <p:spPr/>
        <p:txBody>
          <a:bodyPr/>
          <a:lstStyle/>
          <a:p>
            <a:fld id="{0255DE44-24D9-468F-ACC9-DDC431174CCA}" type="slidenum">
              <a:rPr lang="en-US" smtClean="0"/>
              <a:pPr/>
              <a:t>11</a:t>
            </a:fld>
            <a:endParaRPr lang="en-US"/>
          </a:p>
        </p:txBody>
      </p:sp>
      <p:sp>
        <p:nvSpPr>
          <p:cNvPr id="4" name="Title 3">
            <a:extLst>
              <a:ext uri="{FF2B5EF4-FFF2-40B4-BE49-F238E27FC236}">
                <a16:creationId xmlns:a16="http://schemas.microsoft.com/office/drawing/2014/main" id="{770CC61F-3E1F-034B-E216-D84D18AC586E}"/>
              </a:ext>
            </a:extLst>
          </p:cNvPr>
          <p:cNvSpPr>
            <a:spLocks noGrp="1"/>
          </p:cNvSpPr>
          <p:nvPr>
            <p:ph type="title"/>
          </p:nvPr>
        </p:nvSpPr>
        <p:spPr/>
        <p:txBody>
          <a:bodyPr/>
          <a:lstStyle/>
          <a:p>
            <a:r>
              <a:rPr lang="en-US"/>
              <a:t>HABs Webpage and Next Steps</a:t>
            </a:r>
          </a:p>
        </p:txBody>
      </p:sp>
      <p:pic>
        <p:nvPicPr>
          <p:cNvPr id="8" name="Picture 7">
            <a:extLst>
              <a:ext uri="{FF2B5EF4-FFF2-40B4-BE49-F238E27FC236}">
                <a16:creationId xmlns:a16="http://schemas.microsoft.com/office/drawing/2014/main" id="{A9A6FF44-1710-C7B8-B32E-DC94918C9F26}"/>
              </a:ext>
            </a:extLst>
          </p:cNvPr>
          <p:cNvPicPr>
            <a:picLocks noChangeAspect="1"/>
          </p:cNvPicPr>
          <p:nvPr/>
        </p:nvPicPr>
        <p:blipFill>
          <a:blip r:embed="rId3"/>
          <a:stretch>
            <a:fillRect/>
          </a:stretch>
        </p:blipFill>
        <p:spPr>
          <a:xfrm>
            <a:off x="381000" y="1600200"/>
            <a:ext cx="2904899" cy="2862554"/>
          </a:xfrm>
          <a:prstGeom prst="rect">
            <a:avLst/>
          </a:prstGeom>
        </p:spPr>
      </p:pic>
      <p:pic>
        <p:nvPicPr>
          <p:cNvPr id="12" name="Picture 11">
            <a:extLst>
              <a:ext uri="{FF2B5EF4-FFF2-40B4-BE49-F238E27FC236}">
                <a16:creationId xmlns:a16="http://schemas.microsoft.com/office/drawing/2014/main" id="{5D6EB95D-E289-C3D4-3AA3-1AF54BF804C5}"/>
              </a:ext>
            </a:extLst>
          </p:cNvPr>
          <p:cNvPicPr>
            <a:picLocks noChangeAspect="1"/>
          </p:cNvPicPr>
          <p:nvPr/>
        </p:nvPicPr>
        <p:blipFill>
          <a:blip r:embed="rId4"/>
          <a:stretch>
            <a:fillRect/>
          </a:stretch>
        </p:blipFill>
        <p:spPr>
          <a:xfrm>
            <a:off x="3520726" y="1413462"/>
            <a:ext cx="5105400" cy="4877621"/>
          </a:xfrm>
          <a:prstGeom prst="rect">
            <a:avLst/>
          </a:prstGeom>
        </p:spPr>
      </p:pic>
      <p:pic>
        <p:nvPicPr>
          <p:cNvPr id="14" name="Picture 13">
            <a:extLst>
              <a:ext uri="{FF2B5EF4-FFF2-40B4-BE49-F238E27FC236}">
                <a16:creationId xmlns:a16="http://schemas.microsoft.com/office/drawing/2014/main" id="{E3FDB383-5A86-3134-F112-6CB0F4C41749}"/>
              </a:ext>
            </a:extLst>
          </p:cNvPr>
          <p:cNvPicPr>
            <a:picLocks noChangeAspect="1"/>
          </p:cNvPicPr>
          <p:nvPr/>
        </p:nvPicPr>
        <p:blipFill>
          <a:blip r:embed="rId5"/>
          <a:stretch>
            <a:fillRect/>
          </a:stretch>
        </p:blipFill>
        <p:spPr>
          <a:xfrm>
            <a:off x="271349" y="4783410"/>
            <a:ext cx="4324160" cy="1830114"/>
          </a:xfrm>
          <a:prstGeom prst="rect">
            <a:avLst/>
          </a:prstGeom>
        </p:spPr>
      </p:pic>
    </p:spTree>
    <p:extLst>
      <p:ext uri="{BB962C8B-B14F-4D97-AF65-F5344CB8AC3E}">
        <p14:creationId xmlns:p14="http://schemas.microsoft.com/office/powerpoint/2010/main" val="2354186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44337-F868-49AC-A9F6-94164F8431B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B305C-AEFE-A42D-AC08-AEBAE7E9D9AD}"/>
              </a:ext>
            </a:extLst>
          </p:cNvPr>
          <p:cNvSpPr>
            <a:spLocks noGrp="1"/>
          </p:cNvSpPr>
          <p:nvPr>
            <p:ph type="sldNum" sz="quarter" idx="12"/>
          </p:nvPr>
        </p:nvSpPr>
        <p:spPr/>
        <p:txBody>
          <a:bodyPr/>
          <a:lstStyle/>
          <a:p>
            <a:fld id="{0255DE44-24D9-468F-ACC9-DDC431174CCA}" type="slidenum">
              <a:rPr lang="en-US" smtClean="0"/>
              <a:pPr/>
              <a:t>12</a:t>
            </a:fld>
            <a:endParaRPr lang="en-US"/>
          </a:p>
        </p:txBody>
      </p:sp>
      <p:sp>
        <p:nvSpPr>
          <p:cNvPr id="4" name="Title 3">
            <a:extLst>
              <a:ext uri="{FF2B5EF4-FFF2-40B4-BE49-F238E27FC236}">
                <a16:creationId xmlns:a16="http://schemas.microsoft.com/office/drawing/2014/main" id="{365EABE3-4F87-FC92-6498-81DEEA18D412}"/>
              </a:ext>
            </a:extLst>
          </p:cNvPr>
          <p:cNvSpPr>
            <a:spLocks noGrp="1"/>
          </p:cNvSpPr>
          <p:nvPr>
            <p:ph type="title"/>
          </p:nvPr>
        </p:nvSpPr>
        <p:spPr/>
        <p:txBody>
          <a:bodyPr/>
          <a:lstStyle/>
          <a:p>
            <a:r>
              <a:rPr lang="en-US"/>
              <a:t>Thank you!</a:t>
            </a:r>
          </a:p>
        </p:txBody>
      </p:sp>
      <p:pic>
        <p:nvPicPr>
          <p:cNvPr id="1028" name="Picture 4">
            <a:extLst>
              <a:ext uri="{FF2B5EF4-FFF2-40B4-BE49-F238E27FC236}">
                <a16:creationId xmlns:a16="http://schemas.microsoft.com/office/drawing/2014/main" id="{C20DCE27-5E51-B293-13DA-E8D376E5CD51}"/>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22274" y="1707356"/>
            <a:ext cx="8343901" cy="469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8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9A583-1B37-D7CF-A432-D1710ED7AED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086848-F4CF-BD4D-B4CB-43938DEBF457}"/>
              </a:ext>
            </a:extLst>
          </p:cNvPr>
          <p:cNvSpPr>
            <a:spLocks noGrp="1"/>
          </p:cNvSpPr>
          <p:nvPr>
            <p:ph type="sldNum" sz="quarter" idx="12"/>
          </p:nvPr>
        </p:nvSpPr>
        <p:spPr/>
        <p:txBody>
          <a:bodyPr/>
          <a:lstStyle/>
          <a:p>
            <a:fld id="{0255DE44-24D9-468F-ACC9-DDC431174CCA}" type="slidenum">
              <a:rPr lang="en-US" smtClean="0"/>
              <a:pPr/>
              <a:t>2</a:t>
            </a:fld>
            <a:endParaRPr lang="en-US"/>
          </a:p>
        </p:txBody>
      </p:sp>
      <p:sp>
        <p:nvSpPr>
          <p:cNvPr id="4" name="Title 3">
            <a:extLst>
              <a:ext uri="{FF2B5EF4-FFF2-40B4-BE49-F238E27FC236}">
                <a16:creationId xmlns:a16="http://schemas.microsoft.com/office/drawing/2014/main" id="{49B0C94B-60EC-13E7-621B-2DF2B42AB07F}"/>
              </a:ext>
            </a:extLst>
          </p:cNvPr>
          <p:cNvSpPr>
            <a:spLocks noGrp="1"/>
          </p:cNvSpPr>
          <p:nvPr>
            <p:ph type="title"/>
          </p:nvPr>
        </p:nvSpPr>
        <p:spPr/>
        <p:txBody>
          <a:bodyPr>
            <a:normAutofit/>
          </a:bodyPr>
          <a:lstStyle/>
          <a:p>
            <a:r>
              <a:rPr lang="en-US" sz="3600"/>
              <a:t>What is a Harmful Algal Bloom (HAB)?</a:t>
            </a:r>
          </a:p>
        </p:txBody>
      </p:sp>
      <p:sp>
        <p:nvSpPr>
          <p:cNvPr id="9" name="Content Placeholder 2">
            <a:extLst>
              <a:ext uri="{FF2B5EF4-FFF2-40B4-BE49-F238E27FC236}">
                <a16:creationId xmlns:a16="http://schemas.microsoft.com/office/drawing/2014/main" id="{EF89FB64-C4D2-832E-BFCF-32805AA61D03}"/>
              </a:ext>
            </a:extLst>
          </p:cNvPr>
          <p:cNvSpPr txBox="1">
            <a:spLocks/>
          </p:cNvSpPr>
          <p:nvPr/>
        </p:nvSpPr>
        <p:spPr>
          <a:xfrm>
            <a:off x="533400" y="1447800"/>
            <a:ext cx="8458200" cy="3276600"/>
          </a:xfrm>
          <a:prstGeom prst="rect">
            <a:avLst/>
          </a:prstGeom>
        </p:spPr>
        <p:txBody>
          <a:bodyPr vert="horz">
            <a:normAutofit/>
          </a:bodyPr>
          <a:lstStyle>
            <a:lvl1pPr marL="320040" indent="-320040" algn="l" rtl="0" eaLnBrk="1" latinLnBrk="0" hangingPunct="1">
              <a:spcBef>
                <a:spcPts val="700"/>
              </a:spcBef>
              <a:buClr>
                <a:srgbClr val="199755"/>
              </a:buClr>
              <a:buSzPct val="60000"/>
              <a:buFont typeface="Wingdings"/>
              <a:buChar char=""/>
              <a:defRPr kumimoji="0" sz="29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rgbClr val="0070C0"/>
              </a:buClr>
              <a:buSzPct val="70000"/>
              <a:buFont typeface="Wingdings 2"/>
              <a:buChar char=""/>
              <a:defRPr kumimoji="0" sz="26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Tx/>
              <a:buSzPct val="75000"/>
              <a:buFont typeface="Wingdings"/>
              <a:buChar char=""/>
              <a:defRPr kumimoji="0" sz="23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rgbClr val="00B050"/>
              </a:buClr>
              <a:buSzPct val="75000"/>
              <a:buFont typeface="Wingdings"/>
              <a:buChar char=""/>
              <a:defRPr kumimoji="0" sz="20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rgbClr val="0070C0"/>
              </a:buClr>
              <a:buSzPct val="65000"/>
              <a:buFont typeface="Wingdings"/>
              <a:buChar char=""/>
              <a:defRPr kumimoji="0" sz="20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a:t>Occur when certain cyanobacteria (a.k.a. blue-green ‘algae’) grow excessively in water, posing potential health risks to people and animals.</a:t>
            </a:r>
          </a:p>
          <a:p>
            <a:r>
              <a:rPr lang="en-US" sz="2400"/>
              <a:t>Appear blue, bright green, brown or red and may resemble scum or floating grass clippings on the water’s surface. </a:t>
            </a:r>
          </a:p>
          <a:p>
            <a:r>
              <a:rPr lang="en-US" sz="2400"/>
              <a:t>Have the potential to (but don’t always) produce toxins that are harmful to humans and animals.</a:t>
            </a:r>
          </a:p>
        </p:txBody>
      </p:sp>
      <p:pic>
        <p:nvPicPr>
          <p:cNvPr id="5" name="Picture 4">
            <a:extLst>
              <a:ext uri="{FF2B5EF4-FFF2-40B4-BE49-F238E27FC236}">
                <a16:creationId xmlns:a16="http://schemas.microsoft.com/office/drawing/2014/main" id="{A8B0127F-58AA-C085-3992-2429C49DB7D3}"/>
              </a:ext>
            </a:extLst>
          </p:cNvPr>
          <p:cNvPicPr>
            <a:picLocks noChangeAspect="1"/>
          </p:cNvPicPr>
          <p:nvPr/>
        </p:nvPicPr>
        <p:blipFill>
          <a:blip r:embed="rId3"/>
          <a:stretch>
            <a:fillRect/>
          </a:stretch>
        </p:blipFill>
        <p:spPr>
          <a:xfrm>
            <a:off x="797568" y="4572000"/>
            <a:ext cx="3291443" cy="1963040"/>
          </a:xfrm>
          <a:prstGeom prst="rect">
            <a:avLst/>
          </a:prstGeom>
          <a:ln>
            <a:solidFill>
              <a:schemeClr val="accent1"/>
            </a:solidFill>
          </a:ln>
        </p:spPr>
      </p:pic>
      <p:pic>
        <p:nvPicPr>
          <p:cNvPr id="7" name="Picture 6">
            <a:extLst>
              <a:ext uri="{FF2B5EF4-FFF2-40B4-BE49-F238E27FC236}">
                <a16:creationId xmlns:a16="http://schemas.microsoft.com/office/drawing/2014/main" id="{4695E5B6-6834-48E1-374D-AA05CBB90C10}"/>
              </a:ext>
            </a:extLst>
          </p:cNvPr>
          <p:cNvPicPr>
            <a:picLocks noChangeAspect="1"/>
          </p:cNvPicPr>
          <p:nvPr/>
        </p:nvPicPr>
        <p:blipFill>
          <a:blip r:embed="rId4"/>
          <a:stretch>
            <a:fillRect/>
          </a:stretch>
        </p:blipFill>
        <p:spPr>
          <a:xfrm>
            <a:off x="5031928" y="4464936"/>
            <a:ext cx="3574145" cy="2377022"/>
          </a:xfrm>
          <a:prstGeom prst="rect">
            <a:avLst/>
          </a:prstGeom>
        </p:spPr>
      </p:pic>
    </p:spTree>
    <p:extLst>
      <p:ext uri="{BB962C8B-B14F-4D97-AF65-F5344CB8AC3E}">
        <p14:creationId xmlns:p14="http://schemas.microsoft.com/office/powerpoint/2010/main" val="181633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AD922-8198-E88D-A283-43C88A38B9C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03AFCD-4652-793D-DCEA-7A48F24513BE}"/>
              </a:ext>
            </a:extLst>
          </p:cNvPr>
          <p:cNvSpPr>
            <a:spLocks noGrp="1"/>
          </p:cNvSpPr>
          <p:nvPr>
            <p:ph type="sldNum" sz="quarter" idx="12"/>
          </p:nvPr>
        </p:nvSpPr>
        <p:spPr/>
        <p:txBody>
          <a:bodyPr/>
          <a:lstStyle/>
          <a:p>
            <a:fld id="{0255DE44-24D9-468F-ACC9-DDC431174CCA}" type="slidenum">
              <a:rPr lang="en-US" smtClean="0"/>
              <a:pPr/>
              <a:t>3</a:t>
            </a:fld>
            <a:endParaRPr lang="en-US"/>
          </a:p>
        </p:txBody>
      </p:sp>
      <p:sp>
        <p:nvSpPr>
          <p:cNvPr id="4" name="Title 3">
            <a:extLst>
              <a:ext uri="{FF2B5EF4-FFF2-40B4-BE49-F238E27FC236}">
                <a16:creationId xmlns:a16="http://schemas.microsoft.com/office/drawing/2014/main" id="{C37ED3DB-2F4D-E7E8-619D-F050693E4564}"/>
              </a:ext>
            </a:extLst>
          </p:cNvPr>
          <p:cNvSpPr>
            <a:spLocks noGrp="1"/>
          </p:cNvSpPr>
          <p:nvPr>
            <p:ph type="title"/>
          </p:nvPr>
        </p:nvSpPr>
        <p:spPr/>
        <p:txBody>
          <a:bodyPr/>
          <a:lstStyle/>
          <a:p>
            <a:r>
              <a:rPr lang="en-US"/>
              <a:t>What do NM HABs Look Like?</a:t>
            </a:r>
          </a:p>
        </p:txBody>
      </p:sp>
      <p:sp>
        <p:nvSpPr>
          <p:cNvPr id="12" name="TextBox 11">
            <a:extLst>
              <a:ext uri="{FF2B5EF4-FFF2-40B4-BE49-F238E27FC236}">
                <a16:creationId xmlns:a16="http://schemas.microsoft.com/office/drawing/2014/main" id="{23AF10B8-0F1B-3BDB-57DB-CDF041276F02}"/>
              </a:ext>
            </a:extLst>
          </p:cNvPr>
          <p:cNvSpPr txBox="1"/>
          <p:nvPr/>
        </p:nvSpPr>
        <p:spPr>
          <a:xfrm>
            <a:off x="1602700" y="4026601"/>
            <a:ext cx="2155858" cy="246221"/>
          </a:xfrm>
          <a:prstGeom prst="rect">
            <a:avLst/>
          </a:prstGeom>
          <a:noFill/>
        </p:spPr>
        <p:txBody>
          <a:bodyPr wrap="square" rtlCol="0">
            <a:spAutoFit/>
          </a:bodyPr>
          <a:lstStyle/>
          <a:p>
            <a:r>
              <a:rPr lang="nb-NO" sz="1000">
                <a:latin typeface="Lato-Bold"/>
              </a:rPr>
              <a:t>Quemado Lake, October 2025</a:t>
            </a:r>
            <a:endParaRPr lang="en-US" sz="1000">
              <a:latin typeface="Lato-Bold"/>
            </a:endParaRPr>
          </a:p>
        </p:txBody>
      </p:sp>
      <p:sp>
        <p:nvSpPr>
          <p:cNvPr id="13" name="TextBox 12">
            <a:extLst>
              <a:ext uri="{FF2B5EF4-FFF2-40B4-BE49-F238E27FC236}">
                <a16:creationId xmlns:a16="http://schemas.microsoft.com/office/drawing/2014/main" id="{FAF3A955-D7D7-522C-7707-5429728723BD}"/>
              </a:ext>
            </a:extLst>
          </p:cNvPr>
          <p:cNvSpPr txBox="1"/>
          <p:nvPr/>
        </p:nvSpPr>
        <p:spPr>
          <a:xfrm>
            <a:off x="6089120" y="6438007"/>
            <a:ext cx="1825705" cy="246221"/>
          </a:xfrm>
          <a:prstGeom prst="rect">
            <a:avLst/>
          </a:prstGeom>
          <a:noFill/>
        </p:spPr>
        <p:txBody>
          <a:bodyPr wrap="square" rtlCol="0">
            <a:spAutoFit/>
          </a:bodyPr>
          <a:lstStyle/>
          <a:p>
            <a:r>
              <a:rPr lang="en-US" sz="1000">
                <a:latin typeface="Lato-Bold"/>
              </a:rPr>
              <a:t>Maxwell Lake, Sept 2025</a:t>
            </a:r>
          </a:p>
        </p:txBody>
      </p:sp>
      <p:pic>
        <p:nvPicPr>
          <p:cNvPr id="14" name="Picture 13" descr="A picture containing outdoor, water, grass, nature&#10;&#10;AI-generated content may be incorrect.">
            <a:extLst>
              <a:ext uri="{FF2B5EF4-FFF2-40B4-BE49-F238E27FC236}">
                <a16:creationId xmlns:a16="http://schemas.microsoft.com/office/drawing/2014/main" id="{3B91EB1C-FD4E-DC2A-984A-132C1C6DB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689" y="4455937"/>
            <a:ext cx="2641600" cy="1981200"/>
          </a:xfrm>
          <a:prstGeom prst="rect">
            <a:avLst/>
          </a:prstGeom>
        </p:spPr>
      </p:pic>
      <p:pic>
        <p:nvPicPr>
          <p:cNvPr id="16" name="Picture 15">
            <a:extLst>
              <a:ext uri="{FF2B5EF4-FFF2-40B4-BE49-F238E27FC236}">
                <a16:creationId xmlns:a16="http://schemas.microsoft.com/office/drawing/2014/main" id="{ECE9290C-DA4A-77F8-3401-B24444F43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3371" y="1524502"/>
            <a:ext cx="1771454" cy="2361938"/>
          </a:xfrm>
          <a:prstGeom prst="rect">
            <a:avLst/>
          </a:prstGeom>
        </p:spPr>
      </p:pic>
      <p:pic>
        <p:nvPicPr>
          <p:cNvPr id="18" name="Picture 17" descr="A picture containing sky, outdoor, nature&#10;&#10;AI-generated content may be incorrect.">
            <a:extLst>
              <a:ext uri="{FF2B5EF4-FFF2-40B4-BE49-F238E27FC236}">
                <a16:creationId xmlns:a16="http://schemas.microsoft.com/office/drawing/2014/main" id="{3904710E-44A3-D55D-2A0D-FCA6EB17AB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362064"/>
            <a:ext cx="1917634" cy="2556845"/>
          </a:xfrm>
          <a:prstGeom prst="rect">
            <a:avLst/>
          </a:prstGeom>
        </p:spPr>
      </p:pic>
      <p:pic>
        <p:nvPicPr>
          <p:cNvPr id="20" name="Picture 19" descr="A picture containing tree, plant&#10;&#10;AI-generated content may be incorrect.">
            <a:extLst>
              <a:ext uri="{FF2B5EF4-FFF2-40B4-BE49-F238E27FC236}">
                <a16:creationId xmlns:a16="http://schemas.microsoft.com/office/drawing/2014/main" id="{85A84E21-7DE7-6F6E-D24C-2DBFEF98B7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293159" y="1703108"/>
            <a:ext cx="2604389" cy="1953292"/>
          </a:xfrm>
          <a:prstGeom prst="rect">
            <a:avLst/>
          </a:prstGeom>
        </p:spPr>
      </p:pic>
      <p:pic>
        <p:nvPicPr>
          <p:cNvPr id="22" name="Picture 21" descr="A picture containing outdoor, nature, mountain&#10;&#10;AI-generated content may be incorrect.">
            <a:extLst>
              <a:ext uri="{FF2B5EF4-FFF2-40B4-BE49-F238E27FC236}">
                <a16:creationId xmlns:a16="http://schemas.microsoft.com/office/drawing/2014/main" id="{D58B5A37-76ED-428F-735E-02C775CFE7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380909" y="4574953"/>
            <a:ext cx="2372099" cy="1779075"/>
          </a:xfrm>
          <a:prstGeom prst="rect">
            <a:avLst/>
          </a:prstGeom>
        </p:spPr>
      </p:pic>
      <p:pic>
        <p:nvPicPr>
          <p:cNvPr id="24" name="Picture 23" descr="A picture containing rock, outdoor&#10;&#10;AI-generated content may be incorrect.">
            <a:extLst>
              <a:ext uri="{FF2B5EF4-FFF2-40B4-BE49-F238E27FC236}">
                <a16:creationId xmlns:a16="http://schemas.microsoft.com/office/drawing/2014/main" id="{94BDF17A-8136-9A16-BC4B-D5592CFFB1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17351" y="4613987"/>
            <a:ext cx="2372100" cy="1779075"/>
          </a:xfrm>
          <a:prstGeom prst="rect">
            <a:avLst/>
          </a:prstGeom>
        </p:spPr>
      </p:pic>
      <p:sp>
        <p:nvSpPr>
          <p:cNvPr id="25" name="TextBox 24">
            <a:extLst>
              <a:ext uri="{FF2B5EF4-FFF2-40B4-BE49-F238E27FC236}">
                <a16:creationId xmlns:a16="http://schemas.microsoft.com/office/drawing/2014/main" id="{23D978D6-FDFC-8CE7-09BA-0CB8556C2B51}"/>
              </a:ext>
            </a:extLst>
          </p:cNvPr>
          <p:cNvSpPr txBox="1"/>
          <p:nvPr/>
        </p:nvSpPr>
        <p:spPr>
          <a:xfrm>
            <a:off x="6169038" y="3991897"/>
            <a:ext cx="1825705" cy="400110"/>
          </a:xfrm>
          <a:prstGeom prst="rect">
            <a:avLst/>
          </a:prstGeom>
          <a:noFill/>
        </p:spPr>
        <p:txBody>
          <a:bodyPr wrap="square" rtlCol="0">
            <a:spAutoFit/>
          </a:bodyPr>
          <a:lstStyle/>
          <a:p>
            <a:r>
              <a:rPr lang="en-US" sz="1000">
                <a:latin typeface="Lato-Bold"/>
              </a:rPr>
              <a:t>Eagle Nest Lake cell break down, October 2025</a:t>
            </a:r>
          </a:p>
        </p:txBody>
      </p:sp>
    </p:spTree>
    <p:extLst>
      <p:ext uri="{BB962C8B-B14F-4D97-AF65-F5344CB8AC3E}">
        <p14:creationId xmlns:p14="http://schemas.microsoft.com/office/powerpoint/2010/main" val="371159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B7825-7961-BDCA-D169-F3E7751C295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9F0822-6405-E654-7E46-C6187403D2C4}"/>
              </a:ext>
            </a:extLst>
          </p:cNvPr>
          <p:cNvSpPr>
            <a:spLocks noGrp="1"/>
          </p:cNvSpPr>
          <p:nvPr>
            <p:ph type="sldNum" sz="quarter" idx="12"/>
          </p:nvPr>
        </p:nvSpPr>
        <p:spPr/>
        <p:txBody>
          <a:bodyPr/>
          <a:lstStyle/>
          <a:p>
            <a:fld id="{0255DE44-24D9-468F-ACC9-DDC431174CCA}" type="slidenum">
              <a:rPr lang="en-US" smtClean="0"/>
              <a:pPr/>
              <a:t>4</a:t>
            </a:fld>
            <a:endParaRPr lang="en-US"/>
          </a:p>
        </p:txBody>
      </p:sp>
      <p:sp>
        <p:nvSpPr>
          <p:cNvPr id="3" name="Content Placeholder 2">
            <a:extLst>
              <a:ext uri="{FF2B5EF4-FFF2-40B4-BE49-F238E27FC236}">
                <a16:creationId xmlns:a16="http://schemas.microsoft.com/office/drawing/2014/main" id="{1FF8A3D2-4D71-8AFA-C03B-AFBE5FFA7EC0}"/>
              </a:ext>
            </a:extLst>
          </p:cNvPr>
          <p:cNvSpPr>
            <a:spLocks noGrp="1"/>
          </p:cNvSpPr>
          <p:nvPr>
            <p:ph sz="quarter" idx="1"/>
          </p:nvPr>
        </p:nvSpPr>
        <p:spPr/>
        <p:txBody>
          <a:bodyPr/>
          <a:lstStyle/>
          <a:p>
            <a:endParaRPr lang="en-US"/>
          </a:p>
          <a:p>
            <a:endParaRPr lang="en-US"/>
          </a:p>
        </p:txBody>
      </p:sp>
      <p:sp>
        <p:nvSpPr>
          <p:cNvPr id="4" name="Title 3">
            <a:extLst>
              <a:ext uri="{FF2B5EF4-FFF2-40B4-BE49-F238E27FC236}">
                <a16:creationId xmlns:a16="http://schemas.microsoft.com/office/drawing/2014/main" id="{25DAB451-23A6-6C00-3069-3A9B14F6E0D3}"/>
              </a:ext>
            </a:extLst>
          </p:cNvPr>
          <p:cNvSpPr>
            <a:spLocks noGrp="1"/>
          </p:cNvSpPr>
          <p:nvPr>
            <p:ph type="title"/>
          </p:nvPr>
        </p:nvSpPr>
        <p:spPr/>
        <p:txBody>
          <a:bodyPr/>
          <a:lstStyle/>
          <a:p>
            <a:r>
              <a:rPr lang="en-US"/>
              <a:t>Cyanobacteria Facts</a:t>
            </a:r>
          </a:p>
        </p:txBody>
      </p:sp>
      <p:pic>
        <p:nvPicPr>
          <p:cNvPr id="6" name="Picture 5" descr="A close-up of a microscope&#10;&#10;Description automatically generated">
            <a:extLst>
              <a:ext uri="{FF2B5EF4-FFF2-40B4-BE49-F238E27FC236}">
                <a16:creationId xmlns:a16="http://schemas.microsoft.com/office/drawing/2014/main" id="{79EB9A3F-5BA1-6063-ED25-C62362056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847" y="4678504"/>
            <a:ext cx="1735132" cy="1704036"/>
          </a:xfrm>
          <a:prstGeom prst="rect">
            <a:avLst/>
          </a:prstGeom>
        </p:spPr>
      </p:pic>
      <p:pic>
        <p:nvPicPr>
          <p:cNvPr id="8" name="Picture 7" descr="A close-up of a plant&#10;&#10;Description automatically generated">
            <a:extLst>
              <a:ext uri="{FF2B5EF4-FFF2-40B4-BE49-F238E27FC236}">
                <a16:creationId xmlns:a16="http://schemas.microsoft.com/office/drawing/2014/main" id="{8AE304EC-A80A-D69A-F5E8-4C0EE919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592" y="4614027"/>
            <a:ext cx="1832990" cy="1832990"/>
          </a:xfrm>
          <a:prstGeom prst="rect">
            <a:avLst/>
          </a:prstGeom>
        </p:spPr>
      </p:pic>
      <p:sp>
        <p:nvSpPr>
          <p:cNvPr id="14" name="TextBox 13">
            <a:extLst>
              <a:ext uri="{FF2B5EF4-FFF2-40B4-BE49-F238E27FC236}">
                <a16:creationId xmlns:a16="http://schemas.microsoft.com/office/drawing/2014/main" id="{6B32A4F6-E16B-3D77-3158-6FBA2EBE7D07}"/>
              </a:ext>
            </a:extLst>
          </p:cNvPr>
          <p:cNvSpPr txBox="1"/>
          <p:nvPr/>
        </p:nvSpPr>
        <p:spPr>
          <a:xfrm>
            <a:off x="3433746" y="6490413"/>
            <a:ext cx="1792478" cy="246221"/>
          </a:xfrm>
          <a:prstGeom prst="rect">
            <a:avLst/>
          </a:prstGeom>
          <a:noFill/>
        </p:spPr>
        <p:txBody>
          <a:bodyPr wrap="none" rtlCol="0">
            <a:spAutoFit/>
          </a:bodyPr>
          <a:lstStyle/>
          <a:p>
            <a:r>
              <a:rPr lang="en-US" sz="1000">
                <a:latin typeface="Lato-Bold"/>
              </a:rPr>
              <a:t>Photo credit Barry H. Rosen</a:t>
            </a:r>
          </a:p>
        </p:txBody>
      </p:sp>
      <p:sp>
        <p:nvSpPr>
          <p:cNvPr id="5" name="Content Placeholder 2">
            <a:extLst>
              <a:ext uri="{FF2B5EF4-FFF2-40B4-BE49-F238E27FC236}">
                <a16:creationId xmlns:a16="http://schemas.microsoft.com/office/drawing/2014/main" id="{55A05E95-F02E-9071-2D4A-6BF25F358D71}"/>
              </a:ext>
            </a:extLst>
          </p:cNvPr>
          <p:cNvSpPr txBox="1">
            <a:spLocks/>
          </p:cNvSpPr>
          <p:nvPr/>
        </p:nvSpPr>
        <p:spPr>
          <a:xfrm>
            <a:off x="147873" y="1341438"/>
            <a:ext cx="7395927" cy="3272589"/>
          </a:xfrm>
          <a:prstGeom prst="rect">
            <a:avLst/>
          </a:prstGeom>
        </p:spPr>
        <p:txBody>
          <a:bodyPr vert="horz" lIns="91440" tIns="45720" rIns="91440" bIns="45720" anchor="t">
            <a:normAutofit/>
          </a:bodyPr>
          <a:lstStyle>
            <a:lvl1pPr marL="320040" indent="-320040" algn="l" rtl="0" eaLnBrk="1" latinLnBrk="0" hangingPunct="1">
              <a:spcBef>
                <a:spcPts val="700"/>
              </a:spcBef>
              <a:buClr>
                <a:srgbClr val="199755"/>
              </a:buClr>
              <a:buSzPct val="60000"/>
              <a:buFont typeface="Wingdings"/>
              <a:buChar char=""/>
              <a:defRPr kumimoji="0" sz="29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rgbClr val="0070C0"/>
              </a:buClr>
              <a:buSzPct val="70000"/>
              <a:buFont typeface="Wingdings 2"/>
              <a:buChar char=""/>
              <a:defRPr kumimoji="0" sz="26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Tx/>
              <a:buSzPct val="75000"/>
              <a:buFont typeface="Wingdings"/>
              <a:buChar char=""/>
              <a:defRPr kumimoji="0" sz="23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rgbClr val="00B050"/>
              </a:buClr>
              <a:buSzPct val="75000"/>
              <a:buFont typeface="Wingdings"/>
              <a:buChar char=""/>
              <a:defRPr kumimoji="0" sz="20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rgbClr val="0070C0"/>
              </a:buClr>
              <a:buSzPct val="65000"/>
              <a:buFont typeface="Wingdings"/>
              <a:buChar char=""/>
              <a:defRPr kumimoji="0" sz="20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200"/>
              <a:t>Around 3.5 million years old</a:t>
            </a:r>
          </a:p>
          <a:p>
            <a:r>
              <a:rPr lang="en-US" sz="2200"/>
              <a:t>Not technically algae but do produce chlorophyll a</a:t>
            </a:r>
          </a:p>
          <a:p>
            <a:r>
              <a:rPr lang="en-US" sz="2200"/>
              <a:t>Photosynthetic (many different pigments to optimize light capture)</a:t>
            </a:r>
          </a:p>
          <a:p>
            <a:r>
              <a:rPr lang="en-US" sz="2200">
                <a:latin typeface="Calibri"/>
                <a:ea typeface="Calibri"/>
                <a:cs typeface="Calibri"/>
              </a:rPr>
              <a:t>Many types can control buoyancy (location in water column)</a:t>
            </a:r>
          </a:p>
          <a:p>
            <a:r>
              <a:rPr lang="en-US" sz="2200"/>
              <a:t>Reproduction by cell division (up to 3 doublings per day depending on temperature, nutrients and light)</a:t>
            </a:r>
          </a:p>
          <a:p>
            <a:endParaRPr lang="en-US" sz="2400"/>
          </a:p>
          <a:p>
            <a:endParaRPr lang="en-US" sz="2400"/>
          </a:p>
        </p:txBody>
      </p:sp>
      <p:pic>
        <p:nvPicPr>
          <p:cNvPr id="9" name="Picture 8" descr="A close-up of a microscope&#10;&#10;Description automatically generated">
            <a:extLst>
              <a:ext uri="{FF2B5EF4-FFF2-40B4-BE49-F238E27FC236}">
                <a16:creationId xmlns:a16="http://schemas.microsoft.com/office/drawing/2014/main" id="{B70D0F0E-AF70-305A-FFF2-7154A043E1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195" y="4614027"/>
            <a:ext cx="2638931" cy="1754822"/>
          </a:xfrm>
          <a:prstGeom prst="rect">
            <a:avLst/>
          </a:prstGeom>
        </p:spPr>
      </p:pic>
    </p:spTree>
    <p:extLst>
      <p:ext uri="{BB962C8B-B14F-4D97-AF65-F5344CB8AC3E}">
        <p14:creationId xmlns:p14="http://schemas.microsoft.com/office/powerpoint/2010/main" val="413734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69E41-1CB0-B0F4-8507-2790B94F28B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4754EF-97B5-154E-FC93-0F563D8A67A1}"/>
              </a:ext>
            </a:extLst>
          </p:cNvPr>
          <p:cNvSpPr>
            <a:spLocks noGrp="1"/>
          </p:cNvSpPr>
          <p:nvPr>
            <p:ph type="sldNum" sz="quarter" idx="12"/>
          </p:nvPr>
        </p:nvSpPr>
        <p:spPr/>
        <p:txBody>
          <a:bodyPr/>
          <a:lstStyle/>
          <a:p>
            <a:fld id="{0255DE44-24D9-468F-ACC9-DDC431174CCA}" type="slidenum">
              <a:rPr lang="en-US" smtClean="0"/>
              <a:pPr/>
              <a:t>5</a:t>
            </a:fld>
            <a:endParaRPr lang="en-US"/>
          </a:p>
        </p:txBody>
      </p:sp>
      <p:pic>
        <p:nvPicPr>
          <p:cNvPr id="6" name="Content Placeholder 5" descr="Harmful Algal Bloom that looks like oily green paint floating on the surface of a lake">
            <a:extLst>
              <a:ext uri="{FF2B5EF4-FFF2-40B4-BE49-F238E27FC236}">
                <a16:creationId xmlns:a16="http://schemas.microsoft.com/office/drawing/2014/main" id="{0FB43157-32B4-9D95-6D08-55148A8311AC}"/>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876800" y="1404638"/>
            <a:ext cx="3446952" cy="2590010"/>
          </a:xfrm>
        </p:spPr>
      </p:pic>
      <p:sp>
        <p:nvSpPr>
          <p:cNvPr id="4" name="Title 3">
            <a:extLst>
              <a:ext uri="{FF2B5EF4-FFF2-40B4-BE49-F238E27FC236}">
                <a16:creationId xmlns:a16="http://schemas.microsoft.com/office/drawing/2014/main" id="{6356B3E3-E1F1-D6CB-0F7A-4E83E26C8257}"/>
              </a:ext>
            </a:extLst>
          </p:cNvPr>
          <p:cNvSpPr>
            <a:spLocks noGrp="1"/>
          </p:cNvSpPr>
          <p:nvPr>
            <p:ph type="title"/>
          </p:nvPr>
        </p:nvSpPr>
        <p:spPr/>
        <p:txBody>
          <a:bodyPr/>
          <a:lstStyle/>
          <a:p>
            <a:r>
              <a:rPr lang="en-US"/>
              <a:t>Microcystis</a:t>
            </a:r>
          </a:p>
        </p:txBody>
      </p:sp>
      <p:pic>
        <p:nvPicPr>
          <p:cNvPr id="14" name="Picture 13" descr="Brown Dots are Colonies of Microcystis Viridis viewed through a microscope">
            <a:extLst>
              <a:ext uri="{FF2B5EF4-FFF2-40B4-BE49-F238E27FC236}">
                <a16:creationId xmlns:a16="http://schemas.microsoft.com/office/drawing/2014/main" id="{AFB6F5B4-2CDB-E181-6D13-CCFF4EAA1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315556"/>
            <a:ext cx="3459911" cy="2297968"/>
          </a:xfrm>
          <a:prstGeom prst="rect">
            <a:avLst/>
          </a:prstGeom>
        </p:spPr>
      </p:pic>
      <p:pic>
        <p:nvPicPr>
          <p:cNvPr id="16" name="Picture 15" descr="Green water with neon green spots floating on the surface">
            <a:extLst>
              <a:ext uri="{FF2B5EF4-FFF2-40B4-BE49-F238E27FC236}">
                <a16:creationId xmlns:a16="http://schemas.microsoft.com/office/drawing/2014/main" id="{3430F0F1-40BD-9D08-1084-3C71E2E176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404638"/>
            <a:ext cx="3446952" cy="2593238"/>
          </a:xfrm>
          <a:prstGeom prst="rect">
            <a:avLst/>
          </a:prstGeom>
        </p:spPr>
      </p:pic>
      <p:sp>
        <p:nvSpPr>
          <p:cNvPr id="17" name="TextBox 16">
            <a:extLst>
              <a:ext uri="{FF2B5EF4-FFF2-40B4-BE49-F238E27FC236}">
                <a16:creationId xmlns:a16="http://schemas.microsoft.com/office/drawing/2014/main" id="{5149CFEF-E74C-1AC1-1221-A49831D49BD1}"/>
              </a:ext>
            </a:extLst>
          </p:cNvPr>
          <p:cNvSpPr txBox="1"/>
          <p:nvPr/>
        </p:nvSpPr>
        <p:spPr>
          <a:xfrm>
            <a:off x="533400" y="3994648"/>
            <a:ext cx="3456395" cy="246221"/>
          </a:xfrm>
          <a:prstGeom prst="rect">
            <a:avLst/>
          </a:prstGeom>
          <a:noFill/>
        </p:spPr>
        <p:txBody>
          <a:bodyPr wrap="none" rtlCol="0">
            <a:spAutoFit/>
          </a:bodyPr>
          <a:lstStyle/>
          <a:p>
            <a:r>
              <a:rPr lang="en-US" sz="1000">
                <a:latin typeface="Lato-Bold"/>
              </a:rPr>
              <a:t>Microcystis sp. floating colonies (Photo credit CA SWAMP)</a:t>
            </a:r>
          </a:p>
        </p:txBody>
      </p:sp>
      <p:sp>
        <p:nvSpPr>
          <p:cNvPr id="18" name="TextBox 17">
            <a:extLst>
              <a:ext uri="{FF2B5EF4-FFF2-40B4-BE49-F238E27FC236}">
                <a16:creationId xmlns:a16="http://schemas.microsoft.com/office/drawing/2014/main" id="{A0234E83-E422-1979-BC9E-A757CBF0163C}"/>
              </a:ext>
            </a:extLst>
          </p:cNvPr>
          <p:cNvSpPr txBox="1"/>
          <p:nvPr/>
        </p:nvSpPr>
        <p:spPr>
          <a:xfrm>
            <a:off x="4889760" y="3994648"/>
            <a:ext cx="3244799" cy="246221"/>
          </a:xfrm>
          <a:prstGeom prst="rect">
            <a:avLst/>
          </a:prstGeom>
          <a:noFill/>
        </p:spPr>
        <p:txBody>
          <a:bodyPr wrap="none" rtlCol="0">
            <a:spAutoFit/>
          </a:bodyPr>
          <a:lstStyle/>
          <a:p>
            <a:r>
              <a:rPr lang="en-US" sz="1000">
                <a:latin typeface="Lato-Bold"/>
              </a:rPr>
              <a:t>Microcystis sp. (Photo credit Jacob </a:t>
            </a:r>
            <a:r>
              <a:rPr lang="en-US" sz="1000" err="1">
                <a:latin typeface="Lato-Bold"/>
              </a:rPr>
              <a:t>Kann</a:t>
            </a:r>
            <a:r>
              <a:rPr lang="en-US" sz="1000">
                <a:latin typeface="Lato-Bold"/>
              </a:rPr>
              <a:t>, CA SWAMP)</a:t>
            </a:r>
          </a:p>
        </p:txBody>
      </p:sp>
      <p:sp>
        <p:nvSpPr>
          <p:cNvPr id="19" name="TextBox 18">
            <a:extLst>
              <a:ext uri="{FF2B5EF4-FFF2-40B4-BE49-F238E27FC236}">
                <a16:creationId xmlns:a16="http://schemas.microsoft.com/office/drawing/2014/main" id="{67B0E9DC-48EB-207B-AA17-5A7F7A5E9E39}"/>
              </a:ext>
            </a:extLst>
          </p:cNvPr>
          <p:cNvSpPr txBox="1"/>
          <p:nvPr/>
        </p:nvSpPr>
        <p:spPr>
          <a:xfrm>
            <a:off x="491189" y="6587886"/>
            <a:ext cx="3934090" cy="246221"/>
          </a:xfrm>
          <a:prstGeom prst="rect">
            <a:avLst/>
          </a:prstGeom>
          <a:noFill/>
        </p:spPr>
        <p:txBody>
          <a:bodyPr wrap="none" rtlCol="0">
            <a:spAutoFit/>
          </a:bodyPr>
          <a:lstStyle/>
          <a:p>
            <a:r>
              <a:rPr lang="fr-FR" sz="1000" err="1">
                <a:latin typeface="Lato-Bold"/>
              </a:rPr>
              <a:t>Microcystis</a:t>
            </a:r>
            <a:r>
              <a:rPr lang="fr-FR" sz="1000">
                <a:latin typeface="Lato-Bold"/>
              </a:rPr>
              <a:t> viridis. (Photo </a:t>
            </a:r>
            <a:r>
              <a:rPr lang="fr-FR" sz="1000" err="1">
                <a:latin typeface="Lato-Bold"/>
              </a:rPr>
              <a:t>credit</a:t>
            </a:r>
            <a:r>
              <a:rPr lang="fr-FR" sz="1000">
                <a:latin typeface="Lato-Bold"/>
              </a:rPr>
              <a:t> Ann St. Amand; </a:t>
            </a:r>
            <a:r>
              <a:rPr lang="fr-FR" sz="1000" err="1">
                <a:latin typeface="Lato-Bold"/>
              </a:rPr>
              <a:t>Rosen</a:t>
            </a:r>
            <a:r>
              <a:rPr lang="fr-FR" sz="1000">
                <a:latin typeface="Lato-Bold"/>
              </a:rPr>
              <a:t> et al., 2015)</a:t>
            </a:r>
            <a:endParaRPr lang="en-US" sz="1000">
              <a:latin typeface="Lato-Bold"/>
            </a:endParaRPr>
          </a:p>
        </p:txBody>
      </p:sp>
      <p:sp>
        <p:nvSpPr>
          <p:cNvPr id="20" name="TextBox 19">
            <a:extLst>
              <a:ext uri="{FF2B5EF4-FFF2-40B4-BE49-F238E27FC236}">
                <a16:creationId xmlns:a16="http://schemas.microsoft.com/office/drawing/2014/main" id="{C0D4289C-C20B-93F3-4810-FE093EAE0D68}"/>
              </a:ext>
            </a:extLst>
          </p:cNvPr>
          <p:cNvSpPr txBox="1"/>
          <p:nvPr/>
        </p:nvSpPr>
        <p:spPr>
          <a:xfrm>
            <a:off x="5791200" y="6490413"/>
            <a:ext cx="1917513" cy="246221"/>
          </a:xfrm>
          <a:prstGeom prst="rect">
            <a:avLst/>
          </a:prstGeom>
          <a:noFill/>
        </p:spPr>
        <p:txBody>
          <a:bodyPr wrap="none" rtlCol="0">
            <a:spAutoFit/>
          </a:bodyPr>
          <a:lstStyle/>
          <a:p>
            <a:r>
              <a:rPr lang="fr-FR" sz="1000">
                <a:latin typeface="Lato-Bold"/>
              </a:rPr>
              <a:t>Clayton Lake, </a:t>
            </a:r>
            <a:r>
              <a:rPr lang="fr-FR" sz="1000" err="1">
                <a:latin typeface="Lato-Bold"/>
              </a:rPr>
              <a:t>September</a:t>
            </a:r>
            <a:r>
              <a:rPr lang="fr-FR" sz="1000">
                <a:latin typeface="Lato-Bold"/>
              </a:rPr>
              <a:t> 2025</a:t>
            </a:r>
            <a:endParaRPr lang="en-US" sz="1000">
              <a:latin typeface="Lato-Bold"/>
            </a:endParaRPr>
          </a:p>
        </p:txBody>
      </p:sp>
      <p:pic>
        <p:nvPicPr>
          <p:cNvPr id="7" name="Picture 6" descr="A close-up of a green surface&#10;&#10;AI-generated content may be incorrect.">
            <a:extLst>
              <a:ext uri="{FF2B5EF4-FFF2-40B4-BE49-F238E27FC236}">
                <a16:creationId xmlns:a16="http://schemas.microsoft.com/office/drawing/2014/main" id="{819A0FE9-C1CA-9BF0-E955-79BC574DEE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400" y="4240869"/>
            <a:ext cx="2325408" cy="2240143"/>
          </a:xfrm>
          <a:prstGeom prst="rect">
            <a:avLst/>
          </a:prstGeom>
        </p:spPr>
      </p:pic>
    </p:spTree>
    <p:extLst>
      <p:ext uri="{BB962C8B-B14F-4D97-AF65-F5344CB8AC3E}">
        <p14:creationId xmlns:p14="http://schemas.microsoft.com/office/powerpoint/2010/main" val="242483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B8823-1DBB-CBCB-78BF-433F8C47CB2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56E277-2E53-DE9D-0F7F-F2535F82EA10}"/>
              </a:ext>
            </a:extLst>
          </p:cNvPr>
          <p:cNvSpPr>
            <a:spLocks noGrp="1"/>
          </p:cNvSpPr>
          <p:nvPr>
            <p:ph type="sldNum" sz="quarter" idx="12"/>
          </p:nvPr>
        </p:nvSpPr>
        <p:spPr/>
        <p:txBody>
          <a:bodyPr/>
          <a:lstStyle/>
          <a:p>
            <a:fld id="{0255DE44-24D9-468F-ACC9-DDC431174CCA}" type="slidenum">
              <a:rPr lang="en-US" smtClean="0"/>
              <a:pPr/>
              <a:t>6</a:t>
            </a:fld>
            <a:endParaRPr lang="en-US"/>
          </a:p>
        </p:txBody>
      </p:sp>
      <p:sp>
        <p:nvSpPr>
          <p:cNvPr id="4" name="Title 3">
            <a:extLst>
              <a:ext uri="{FF2B5EF4-FFF2-40B4-BE49-F238E27FC236}">
                <a16:creationId xmlns:a16="http://schemas.microsoft.com/office/drawing/2014/main" id="{6A958B8A-98CD-FD66-FFF9-9D9904FEF371}"/>
              </a:ext>
            </a:extLst>
          </p:cNvPr>
          <p:cNvSpPr>
            <a:spLocks noGrp="1"/>
          </p:cNvSpPr>
          <p:nvPr>
            <p:ph type="title"/>
          </p:nvPr>
        </p:nvSpPr>
        <p:spPr/>
        <p:txBody>
          <a:bodyPr/>
          <a:lstStyle/>
          <a:p>
            <a:r>
              <a:rPr lang="en-US" err="1"/>
              <a:t>Aphanizomenon</a:t>
            </a:r>
            <a:endParaRPr lang="en-US"/>
          </a:p>
        </p:txBody>
      </p:sp>
      <p:pic>
        <p:nvPicPr>
          <p:cNvPr id="12" name="Picture 11" descr="A microscopic view of Aphanizomenon flos-aquae, light green filaments clustered together resembling the shape of an elongated palm leaf">
            <a:extLst>
              <a:ext uri="{FF2B5EF4-FFF2-40B4-BE49-F238E27FC236}">
                <a16:creationId xmlns:a16="http://schemas.microsoft.com/office/drawing/2014/main" id="{A93ADA17-CEC4-266C-FDD5-288B495FBE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010" y="4501564"/>
            <a:ext cx="1752601" cy="1763670"/>
          </a:xfrm>
          <a:prstGeom prst="rect">
            <a:avLst/>
          </a:prstGeom>
        </p:spPr>
      </p:pic>
      <p:sp>
        <p:nvSpPr>
          <p:cNvPr id="15" name="TextBox 14">
            <a:extLst>
              <a:ext uri="{FF2B5EF4-FFF2-40B4-BE49-F238E27FC236}">
                <a16:creationId xmlns:a16="http://schemas.microsoft.com/office/drawing/2014/main" id="{FA193375-3DEA-BB8A-A6EA-3EDB01CADB0B}"/>
              </a:ext>
            </a:extLst>
          </p:cNvPr>
          <p:cNvSpPr txBox="1"/>
          <p:nvPr/>
        </p:nvSpPr>
        <p:spPr>
          <a:xfrm>
            <a:off x="314279" y="4103228"/>
            <a:ext cx="2167581" cy="246221"/>
          </a:xfrm>
          <a:prstGeom prst="rect">
            <a:avLst/>
          </a:prstGeom>
          <a:noFill/>
        </p:spPr>
        <p:txBody>
          <a:bodyPr wrap="none" rtlCol="0">
            <a:spAutoFit/>
          </a:bodyPr>
          <a:lstStyle/>
          <a:p>
            <a:r>
              <a:rPr lang="en-US" sz="1000">
                <a:latin typeface="Lato-Bold"/>
              </a:rPr>
              <a:t>Eagle’s Nest Lake, September 2025</a:t>
            </a:r>
          </a:p>
        </p:txBody>
      </p:sp>
      <p:sp>
        <p:nvSpPr>
          <p:cNvPr id="17" name="TextBox 16">
            <a:extLst>
              <a:ext uri="{FF2B5EF4-FFF2-40B4-BE49-F238E27FC236}">
                <a16:creationId xmlns:a16="http://schemas.microsoft.com/office/drawing/2014/main" id="{6BB59A4A-A9F5-50DA-44B3-0B286120722C}"/>
              </a:ext>
            </a:extLst>
          </p:cNvPr>
          <p:cNvSpPr txBox="1"/>
          <p:nvPr/>
        </p:nvSpPr>
        <p:spPr>
          <a:xfrm>
            <a:off x="3725918" y="3936380"/>
            <a:ext cx="4587764" cy="246221"/>
          </a:xfrm>
          <a:prstGeom prst="rect">
            <a:avLst/>
          </a:prstGeom>
          <a:noFill/>
        </p:spPr>
        <p:txBody>
          <a:bodyPr wrap="square">
            <a:spAutoFit/>
          </a:bodyPr>
          <a:lstStyle/>
          <a:p>
            <a:r>
              <a:rPr lang="en-US" sz="1000" err="1">
                <a:latin typeface="Lato-Bold"/>
              </a:rPr>
              <a:t>Aphanizomenon</a:t>
            </a:r>
            <a:r>
              <a:rPr lang="en-US" sz="1000">
                <a:latin typeface="Lato-Bold"/>
              </a:rPr>
              <a:t> </a:t>
            </a:r>
            <a:r>
              <a:rPr lang="en-US" sz="1000" err="1">
                <a:latin typeface="Lato-Bold"/>
              </a:rPr>
              <a:t>flos</a:t>
            </a:r>
            <a:r>
              <a:rPr lang="en-US" sz="1000">
                <a:latin typeface="Lato-Bold"/>
              </a:rPr>
              <a:t>-aquae. (Photo credit Ann St. </a:t>
            </a:r>
            <a:r>
              <a:rPr lang="en-US" sz="1000" err="1">
                <a:latin typeface="Lato-Bold"/>
              </a:rPr>
              <a:t>Amand</a:t>
            </a:r>
            <a:r>
              <a:rPr lang="en-US" sz="1000">
                <a:latin typeface="Lato-Bold"/>
              </a:rPr>
              <a:t>; Rosen et al., 2015)</a:t>
            </a:r>
          </a:p>
        </p:txBody>
      </p:sp>
      <p:sp>
        <p:nvSpPr>
          <p:cNvPr id="19" name="TextBox 18">
            <a:extLst>
              <a:ext uri="{FF2B5EF4-FFF2-40B4-BE49-F238E27FC236}">
                <a16:creationId xmlns:a16="http://schemas.microsoft.com/office/drawing/2014/main" id="{D4FD8F78-EFF6-FB35-C424-574E2EA9893B}"/>
              </a:ext>
            </a:extLst>
          </p:cNvPr>
          <p:cNvSpPr txBox="1"/>
          <p:nvPr/>
        </p:nvSpPr>
        <p:spPr>
          <a:xfrm>
            <a:off x="1103974" y="6385408"/>
            <a:ext cx="2962671" cy="400110"/>
          </a:xfrm>
          <a:prstGeom prst="rect">
            <a:avLst/>
          </a:prstGeom>
          <a:noFill/>
        </p:spPr>
        <p:txBody>
          <a:bodyPr wrap="none" rtlCol="0">
            <a:spAutoFit/>
          </a:bodyPr>
          <a:lstStyle/>
          <a:p>
            <a:r>
              <a:rPr lang="en-US" sz="1000" err="1">
                <a:latin typeface="Lato-Bold"/>
              </a:rPr>
              <a:t>Aphanizomenon</a:t>
            </a:r>
            <a:r>
              <a:rPr lang="en-US" sz="1000">
                <a:latin typeface="Lato-Bold"/>
              </a:rPr>
              <a:t> </a:t>
            </a:r>
            <a:r>
              <a:rPr lang="en-US" sz="1000" err="1">
                <a:latin typeface="Lato-Bold"/>
              </a:rPr>
              <a:t>flos</a:t>
            </a:r>
            <a:r>
              <a:rPr lang="en-US" sz="1000">
                <a:latin typeface="Lato-Bold"/>
              </a:rPr>
              <a:t>-aquae. Filaments clustered</a:t>
            </a:r>
          </a:p>
          <a:p>
            <a:r>
              <a:rPr lang="en-US" sz="1000">
                <a:latin typeface="Lato-Bold"/>
              </a:rPr>
              <a:t> (Photo credit Barry H. Rosen; </a:t>
            </a:r>
            <a:r>
              <a:rPr lang="fr-FR" sz="1000" err="1">
                <a:latin typeface="Lato-Bold"/>
              </a:rPr>
              <a:t>Rosen</a:t>
            </a:r>
            <a:r>
              <a:rPr lang="fr-FR" sz="1000">
                <a:latin typeface="Lato-Bold"/>
              </a:rPr>
              <a:t> et al., 2015</a:t>
            </a:r>
            <a:r>
              <a:rPr lang="en-US" sz="1000">
                <a:latin typeface="Lato-Bold"/>
              </a:rPr>
              <a:t>) </a:t>
            </a:r>
          </a:p>
        </p:txBody>
      </p:sp>
      <p:pic>
        <p:nvPicPr>
          <p:cNvPr id="6" name="Content Placeholder 5" descr="Dark green layer of Aphanizomenon flos-aquae contrasts the clear water next to it">
            <a:extLst>
              <a:ext uri="{FF2B5EF4-FFF2-40B4-BE49-F238E27FC236}">
                <a16:creationId xmlns:a16="http://schemas.microsoft.com/office/drawing/2014/main" id="{12C59CBF-B723-C6A1-0748-F29DAB3570A4}"/>
              </a:ext>
            </a:extLst>
          </p:cNvPr>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3886200" y="1391014"/>
            <a:ext cx="3715407" cy="2472411"/>
          </a:xfrm>
        </p:spPr>
      </p:pic>
      <p:pic>
        <p:nvPicPr>
          <p:cNvPr id="5" name="Picture 4">
            <a:extLst>
              <a:ext uri="{FF2B5EF4-FFF2-40B4-BE49-F238E27FC236}">
                <a16:creationId xmlns:a16="http://schemas.microsoft.com/office/drawing/2014/main" id="{D668F96F-0269-9A89-23DD-46D79C3AD3E3}"/>
              </a:ext>
            </a:extLst>
          </p:cNvPr>
          <p:cNvPicPr>
            <a:picLocks noChangeAspect="1"/>
          </p:cNvPicPr>
          <p:nvPr/>
        </p:nvPicPr>
        <p:blipFill>
          <a:blip r:embed="rId5"/>
          <a:stretch>
            <a:fillRect/>
          </a:stretch>
        </p:blipFill>
        <p:spPr>
          <a:xfrm>
            <a:off x="6019800" y="4365798"/>
            <a:ext cx="1981200" cy="2090760"/>
          </a:xfrm>
          <a:prstGeom prst="rect">
            <a:avLst/>
          </a:prstGeom>
        </p:spPr>
      </p:pic>
      <p:sp>
        <p:nvSpPr>
          <p:cNvPr id="7" name="TextBox 6">
            <a:extLst>
              <a:ext uri="{FF2B5EF4-FFF2-40B4-BE49-F238E27FC236}">
                <a16:creationId xmlns:a16="http://schemas.microsoft.com/office/drawing/2014/main" id="{B82473EB-C016-B495-1A6C-297255137013}"/>
              </a:ext>
            </a:extLst>
          </p:cNvPr>
          <p:cNvSpPr txBox="1"/>
          <p:nvPr/>
        </p:nvSpPr>
        <p:spPr>
          <a:xfrm>
            <a:off x="5620436" y="6462352"/>
            <a:ext cx="2779928" cy="246221"/>
          </a:xfrm>
          <a:prstGeom prst="rect">
            <a:avLst/>
          </a:prstGeom>
          <a:noFill/>
        </p:spPr>
        <p:txBody>
          <a:bodyPr wrap="none" rtlCol="0">
            <a:spAutoFit/>
          </a:bodyPr>
          <a:lstStyle/>
          <a:p>
            <a:r>
              <a:rPr lang="en-US" sz="1000" err="1">
                <a:latin typeface="Lato-Bold"/>
              </a:rPr>
              <a:t>Aphanizomenon</a:t>
            </a:r>
            <a:r>
              <a:rPr lang="en-US" sz="1000">
                <a:latin typeface="Lato-Bold"/>
              </a:rPr>
              <a:t> NM sample, September 2025</a:t>
            </a:r>
          </a:p>
        </p:txBody>
      </p:sp>
      <p:pic>
        <p:nvPicPr>
          <p:cNvPr id="9" name="Picture 8" descr="A picture containing outdoor, riding, wave, plant&#10;&#10;AI-generated content may be incorrect.">
            <a:extLst>
              <a:ext uri="{FF2B5EF4-FFF2-40B4-BE49-F238E27FC236}">
                <a16:creationId xmlns:a16="http://schemas.microsoft.com/office/drawing/2014/main" id="{0D330BF0-D449-3F4F-A716-E8E3B6C2F2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422" y="1470083"/>
            <a:ext cx="1967297" cy="2623064"/>
          </a:xfrm>
          <a:prstGeom prst="rect">
            <a:avLst/>
          </a:prstGeom>
        </p:spPr>
      </p:pic>
    </p:spTree>
    <p:extLst>
      <p:ext uri="{BB962C8B-B14F-4D97-AF65-F5344CB8AC3E}">
        <p14:creationId xmlns:p14="http://schemas.microsoft.com/office/powerpoint/2010/main" val="34625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81789-ADE4-E245-1065-7CDE67D9DE15}"/>
            </a:ext>
          </a:extLst>
        </p:cNvPr>
        <p:cNvGrpSpPr/>
        <p:nvPr/>
      </p:nvGrpSpPr>
      <p:grpSpPr>
        <a:xfrm>
          <a:off x="0" y="0"/>
          <a:ext cx="0" cy="0"/>
          <a:chOff x="0" y="0"/>
          <a:chExt cx="0" cy="0"/>
        </a:xfrm>
      </p:grpSpPr>
      <p:pic>
        <p:nvPicPr>
          <p:cNvPr id="9" name="Content Placeholder 8" descr="A table with text and numbers&#10;&#10;Description automatically generated with medium confidence">
            <a:extLst>
              <a:ext uri="{FF2B5EF4-FFF2-40B4-BE49-F238E27FC236}">
                <a16:creationId xmlns:a16="http://schemas.microsoft.com/office/drawing/2014/main" id="{DF86C458-CDE3-C4F9-7C34-ACE6F855C2C2}"/>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8600" y="1333313"/>
            <a:ext cx="4419600" cy="5398438"/>
          </a:xfrm>
        </p:spPr>
      </p:pic>
      <p:sp>
        <p:nvSpPr>
          <p:cNvPr id="2" name="Slide Number Placeholder 1">
            <a:extLst>
              <a:ext uri="{FF2B5EF4-FFF2-40B4-BE49-F238E27FC236}">
                <a16:creationId xmlns:a16="http://schemas.microsoft.com/office/drawing/2014/main" id="{3BF72C6C-83DF-B0E7-5DCE-347E4320C3B9}"/>
              </a:ext>
            </a:extLst>
          </p:cNvPr>
          <p:cNvSpPr>
            <a:spLocks noGrp="1"/>
          </p:cNvSpPr>
          <p:nvPr>
            <p:ph type="sldNum" sz="quarter" idx="12"/>
          </p:nvPr>
        </p:nvSpPr>
        <p:spPr/>
        <p:txBody>
          <a:bodyPr/>
          <a:lstStyle/>
          <a:p>
            <a:fld id="{0255DE44-24D9-468F-ACC9-DDC431174CCA}" type="slidenum">
              <a:rPr lang="en-US" smtClean="0"/>
              <a:pPr/>
              <a:t>7</a:t>
            </a:fld>
            <a:endParaRPr lang="en-US"/>
          </a:p>
        </p:txBody>
      </p:sp>
      <p:sp>
        <p:nvSpPr>
          <p:cNvPr id="4" name="Title 3">
            <a:extLst>
              <a:ext uri="{FF2B5EF4-FFF2-40B4-BE49-F238E27FC236}">
                <a16:creationId xmlns:a16="http://schemas.microsoft.com/office/drawing/2014/main" id="{0A0D048B-12E6-27EB-E5FE-8A178A61A3CF}"/>
              </a:ext>
            </a:extLst>
          </p:cNvPr>
          <p:cNvSpPr>
            <a:spLocks noGrp="1"/>
          </p:cNvSpPr>
          <p:nvPr>
            <p:ph type="title"/>
          </p:nvPr>
        </p:nvSpPr>
        <p:spPr>
          <a:xfrm>
            <a:off x="1069847" y="33046"/>
            <a:ext cx="7802926" cy="990600"/>
          </a:xfrm>
        </p:spPr>
        <p:txBody>
          <a:bodyPr>
            <a:normAutofit/>
          </a:bodyPr>
          <a:lstStyle/>
          <a:p>
            <a:r>
              <a:rPr lang="en-US" sz="4000"/>
              <a:t>Cyanobacteria                  Cyanotoxins </a:t>
            </a:r>
          </a:p>
        </p:txBody>
      </p:sp>
      <p:sp>
        <p:nvSpPr>
          <p:cNvPr id="10" name="TextBox 9">
            <a:extLst>
              <a:ext uri="{FF2B5EF4-FFF2-40B4-BE49-F238E27FC236}">
                <a16:creationId xmlns:a16="http://schemas.microsoft.com/office/drawing/2014/main" id="{AD2EF543-AEF1-6723-F6ED-5CD59822913C}"/>
              </a:ext>
            </a:extLst>
          </p:cNvPr>
          <p:cNvSpPr txBox="1"/>
          <p:nvPr/>
        </p:nvSpPr>
        <p:spPr>
          <a:xfrm>
            <a:off x="1032950" y="6613524"/>
            <a:ext cx="2739853" cy="246221"/>
          </a:xfrm>
          <a:prstGeom prst="rect">
            <a:avLst/>
          </a:prstGeom>
          <a:noFill/>
        </p:spPr>
        <p:txBody>
          <a:bodyPr wrap="none" rtlCol="0">
            <a:spAutoFit/>
          </a:bodyPr>
          <a:lstStyle/>
          <a:p>
            <a:r>
              <a:rPr lang="en-US" sz="1000">
                <a:latin typeface="Lato-Bold"/>
              </a:rPr>
              <a:t>Table from 2023 Wyoming HCB Action Plan  </a:t>
            </a:r>
          </a:p>
        </p:txBody>
      </p:sp>
      <p:sp>
        <p:nvSpPr>
          <p:cNvPr id="3" name="TextBox 2">
            <a:extLst>
              <a:ext uri="{FF2B5EF4-FFF2-40B4-BE49-F238E27FC236}">
                <a16:creationId xmlns:a16="http://schemas.microsoft.com/office/drawing/2014/main" id="{FA7DB931-5C30-FFC0-4670-60F56230FAA3}"/>
              </a:ext>
            </a:extLst>
          </p:cNvPr>
          <p:cNvSpPr txBox="1"/>
          <p:nvPr/>
        </p:nvSpPr>
        <p:spPr>
          <a:xfrm>
            <a:off x="4969319" y="6269736"/>
            <a:ext cx="3768980" cy="246221"/>
          </a:xfrm>
          <a:prstGeom prst="rect">
            <a:avLst/>
          </a:prstGeom>
          <a:noFill/>
        </p:spPr>
        <p:txBody>
          <a:bodyPr wrap="none" rtlCol="0">
            <a:spAutoFit/>
          </a:bodyPr>
          <a:lstStyle/>
          <a:p>
            <a:r>
              <a:rPr lang="en-US" sz="1000">
                <a:latin typeface="Lato-Bold"/>
              </a:rPr>
              <a:t>In 20.6.4.900.D NMAC (New Mexico’s Water Quality Standards)</a:t>
            </a:r>
          </a:p>
        </p:txBody>
      </p:sp>
      <p:pic>
        <p:nvPicPr>
          <p:cNvPr id="5" name="Picture 4" descr="A screenshot of a medical report&#10;&#10;Description automatically generated">
            <a:extLst>
              <a:ext uri="{FF2B5EF4-FFF2-40B4-BE49-F238E27FC236}">
                <a16:creationId xmlns:a16="http://schemas.microsoft.com/office/drawing/2014/main" id="{6892E098-CD9E-E1C1-B03E-146CC12CC6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4173" y="1578051"/>
            <a:ext cx="4038600" cy="2821135"/>
          </a:xfrm>
          <a:prstGeom prst="rect">
            <a:avLst/>
          </a:prstGeom>
        </p:spPr>
      </p:pic>
      <p:pic>
        <p:nvPicPr>
          <p:cNvPr id="6" name="Picture 5">
            <a:extLst>
              <a:ext uri="{FF2B5EF4-FFF2-40B4-BE49-F238E27FC236}">
                <a16:creationId xmlns:a16="http://schemas.microsoft.com/office/drawing/2014/main" id="{E65CBAA4-C428-CFE9-3E2E-D546999E9AE8}"/>
              </a:ext>
            </a:extLst>
          </p:cNvPr>
          <p:cNvPicPr>
            <a:picLocks noChangeAspect="1"/>
          </p:cNvPicPr>
          <p:nvPr/>
        </p:nvPicPr>
        <p:blipFill>
          <a:blip r:embed="rId5"/>
          <a:stretch>
            <a:fillRect/>
          </a:stretch>
        </p:blipFill>
        <p:spPr>
          <a:xfrm>
            <a:off x="4796145" y="5155057"/>
            <a:ext cx="3791479" cy="1105054"/>
          </a:xfrm>
          <a:prstGeom prst="rect">
            <a:avLst/>
          </a:prstGeom>
        </p:spPr>
      </p:pic>
      <p:sp>
        <p:nvSpPr>
          <p:cNvPr id="7" name="Arrow: Right 6">
            <a:extLst>
              <a:ext uri="{FF2B5EF4-FFF2-40B4-BE49-F238E27FC236}">
                <a16:creationId xmlns:a16="http://schemas.microsoft.com/office/drawing/2014/main" id="{7FBFC80B-D912-C252-8D2C-984F6314D33E}"/>
              </a:ext>
            </a:extLst>
          </p:cNvPr>
          <p:cNvSpPr/>
          <p:nvPr/>
        </p:nvSpPr>
        <p:spPr>
          <a:xfrm>
            <a:off x="4191000" y="346054"/>
            <a:ext cx="1860804"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53E2873-9BFE-D2F4-CEE0-FAF258DB97A7}"/>
              </a:ext>
            </a:extLst>
          </p:cNvPr>
          <p:cNvSpPr txBox="1"/>
          <p:nvPr/>
        </p:nvSpPr>
        <p:spPr>
          <a:xfrm>
            <a:off x="4936156" y="4395323"/>
            <a:ext cx="3608680" cy="246221"/>
          </a:xfrm>
          <a:prstGeom prst="rect">
            <a:avLst/>
          </a:prstGeom>
          <a:noFill/>
        </p:spPr>
        <p:txBody>
          <a:bodyPr wrap="none" rtlCol="0">
            <a:spAutoFit/>
          </a:bodyPr>
          <a:lstStyle/>
          <a:p>
            <a:r>
              <a:rPr lang="en-US" sz="1000">
                <a:latin typeface="Lato-Bold"/>
              </a:rPr>
              <a:t>Infographic from Barry H Rosen EPA presentation 10/18/23 </a:t>
            </a:r>
          </a:p>
        </p:txBody>
      </p:sp>
    </p:spTree>
    <p:extLst>
      <p:ext uri="{BB962C8B-B14F-4D97-AF65-F5344CB8AC3E}">
        <p14:creationId xmlns:p14="http://schemas.microsoft.com/office/powerpoint/2010/main" val="1453232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3233F-0C0E-1B42-0252-B54F6C067BA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9C3465-853A-A829-46D8-BC2B1D777C8A}"/>
              </a:ext>
            </a:extLst>
          </p:cNvPr>
          <p:cNvSpPr>
            <a:spLocks noGrp="1"/>
          </p:cNvSpPr>
          <p:nvPr>
            <p:ph type="sldNum" sz="quarter" idx="12"/>
          </p:nvPr>
        </p:nvSpPr>
        <p:spPr/>
        <p:txBody>
          <a:bodyPr/>
          <a:lstStyle/>
          <a:p>
            <a:fld id="{0255DE44-24D9-468F-ACC9-DDC431174CCA}" type="slidenum">
              <a:rPr lang="en-US" smtClean="0"/>
              <a:pPr/>
              <a:t>8</a:t>
            </a:fld>
            <a:endParaRPr lang="en-US"/>
          </a:p>
        </p:txBody>
      </p:sp>
      <p:pic>
        <p:nvPicPr>
          <p:cNvPr id="6" name="Content Placeholder 5" descr="A map of a lake&#10;&#10;Description automatically generated">
            <a:extLst>
              <a:ext uri="{FF2B5EF4-FFF2-40B4-BE49-F238E27FC236}">
                <a16:creationId xmlns:a16="http://schemas.microsoft.com/office/drawing/2014/main" id="{F21C9F3E-A466-F2C1-872C-A92187F93930}"/>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16043" y="1938377"/>
            <a:ext cx="2017099" cy="4684876"/>
          </a:xfrm>
        </p:spPr>
      </p:pic>
      <p:sp>
        <p:nvSpPr>
          <p:cNvPr id="4" name="Title 3">
            <a:extLst>
              <a:ext uri="{FF2B5EF4-FFF2-40B4-BE49-F238E27FC236}">
                <a16:creationId xmlns:a16="http://schemas.microsoft.com/office/drawing/2014/main" id="{198AC6F2-A3FC-6462-507C-26969090A638}"/>
              </a:ext>
            </a:extLst>
          </p:cNvPr>
          <p:cNvSpPr>
            <a:spLocks noGrp="1"/>
          </p:cNvSpPr>
          <p:nvPr>
            <p:ph type="title"/>
          </p:nvPr>
        </p:nvSpPr>
        <p:spPr/>
        <p:txBody>
          <a:bodyPr>
            <a:normAutofit fontScale="90000"/>
          </a:bodyPr>
          <a:lstStyle/>
          <a:p>
            <a:r>
              <a:rPr lang="en-US"/>
              <a:t>Cyanobacteria Assessment Network</a:t>
            </a:r>
          </a:p>
        </p:txBody>
      </p:sp>
      <p:pic>
        <p:nvPicPr>
          <p:cNvPr id="8" name="Picture 7" descr="A map of a lake&#10;&#10;Description automatically generated">
            <a:extLst>
              <a:ext uri="{FF2B5EF4-FFF2-40B4-BE49-F238E27FC236}">
                <a16:creationId xmlns:a16="http://schemas.microsoft.com/office/drawing/2014/main" id="{572B016C-5C0A-9064-9CB2-C0230715E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3220" y="1938377"/>
            <a:ext cx="1940977" cy="4684876"/>
          </a:xfrm>
          <a:prstGeom prst="rect">
            <a:avLst/>
          </a:prstGeom>
        </p:spPr>
      </p:pic>
      <p:pic>
        <p:nvPicPr>
          <p:cNvPr id="14" name="Picture 13" descr="A map of a lake&#10;&#10;Description automatically generated">
            <a:extLst>
              <a:ext uri="{FF2B5EF4-FFF2-40B4-BE49-F238E27FC236}">
                <a16:creationId xmlns:a16="http://schemas.microsoft.com/office/drawing/2014/main" id="{83C8FBD4-502E-5AF9-E242-7CEAB50ED8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275" y="1911233"/>
            <a:ext cx="1940977" cy="4702291"/>
          </a:xfrm>
          <a:prstGeom prst="rect">
            <a:avLst/>
          </a:prstGeom>
        </p:spPr>
      </p:pic>
      <p:pic>
        <p:nvPicPr>
          <p:cNvPr id="16" name="Picture 15" descr="A green lake with blue lines&#10;&#10;Description automatically generated with medium confidence">
            <a:extLst>
              <a:ext uri="{FF2B5EF4-FFF2-40B4-BE49-F238E27FC236}">
                <a16:creationId xmlns:a16="http://schemas.microsoft.com/office/drawing/2014/main" id="{2F23D670-8E0D-CDF0-69CD-C013C118B3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5008" y="1904109"/>
            <a:ext cx="1822881" cy="4702290"/>
          </a:xfrm>
          <a:prstGeom prst="rect">
            <a:avLst/>
          </a:prstGeom>
        </p:spPr>
      </p:pic>
      <p:sp>
        <p:nvSpPr>
          <p:cNvPr id="17" name="TextBox 16">
            <a:extLst>
              <a:ext uri="{FF2B5EF4-FFF2-40B4-BE49-F238E27FC236}">
                <a16:creationId xmlns:a16="http://schemas.microsoft.com/office/drawing/2014/main" id="{E6861F96-CE07-74B3-77CD-70F90C82DB5D}"/>
              </a:ext>
            </a:extLst>
          </p:cNvPr>
          <p:cNvSpPr txBox="1"/>
          <p:nvPr/>
        </p:nvSpPr>
        <p:spPr>
          <a:xfrm>
            <a:off x="943440" y="1630978"/>
            <a:ext cx="755335" cy="338554"/>
          </a:xfrm>
          <a:prstGeom prst="rect">
            <a:avLst/>
          </a:prstGeom>
          <a:noFill/>
        </p:spPr>
        <p:txBody>
          <a:bodyPr wrap="none" rtlCol="0">
            <a:spAutoFit/>
          </a:bodyPr>
          <a:lstStyle/>
          <a:p>
            <a:r>
              <a:rPr lang="en-US" sz="1600">
                <a:latin typeface="Lato-Bold"/>
              </a:rPr>
              <a:t>7.9.23</a:t>
            </a:r>
          </a:p>
        </p:txBody>
      </p:sp>
      <p:sp>
        <p:nvSpPr>
          <p:cNvPr id="18" name="TextBox 17">
            <a:extLst>
              <a:ext uri="{FF2B5EF4-FFF2-40B4-BE49-F238E27FC236}">
                <a16:creationId xmlns:a16="http://schemas.microsoft.com/office/drawing/2014/main" id="{47B86A94-87E9-898F-6EC7-B49E70434D10}"/>
              </a:ext>
            </a:extLst>
          </p:cNvPr>
          <p:cNvSpPr txBox="1"/>
          <p:nvPr/>
        </p:nvSpPr>
        <p:spPr>
          <a:xfrm>
            <a:off x="2975729" y="1638145"/>
            <a:ext cx="873957" cy="338554"/>
          </a:xfrm>
          <a:prstGeom prst="rect">
            <a:avLst/>
          </a:prstGeom>
          <a:noFill/>
        </p:spPr>
        <p:txBody>
          <a:bodyPr wrap="none" rtlCol="0">
            <a:spAutoFit/>
          </a:bodyPr>
          <a:lstStyle/>
          <a:p>
            <a:r>
              <a:rPr lang="en-US" sz="1600">
                <a:latin typeface="Lato-Bold"/>
              </a:rPr>
              <a:t>7.16.23</a:t>
            </a:r>
          </a:p>
        </p:txBody>
      </p:sp>
      <p:sp>
        <p:nvSpPr>
          <p:cNvPr id="19" name="TextBox 18">
            <a:extLst>
              <a:ext uri="{FF2B5EF4-FFF2-40B4-BE49-F238E27FC236}">
                <a16:creationId xmlns:a16="http://schemas.microsoft.com/office/drawing/2014/main" id="{DB048F6D-1EDF-4A7A-6E8D-FDE164E9E068}"/>
              </a:ext>
            </a:extLst>
          </p:cNvPr>
          <p:cNvSpPr txBox="1"/>
          <p:nvPr/>
        </p:nvSpPr>
        <p:spPr>
          <a:xfrm>
            <a:off x="5167784" y="1599823"/>
            <a:ext cx="873957" cy="338554"/>
          </a:xfrm>
          <a:prstGeom prst="rect">
            <a:avLst/>
          </a:prstGeom>
          <a:noFill/>
        </p:spPr>
        <p:txBody>
          <a:bodyPr wrap="none" rtlCol="0">
            <a:spAutoFit/>
          </a:bodyPr>
          <a:lstStyle/>
          <a:p>
            <a:r>
              <a:rPr lang="en-US" sz="1600">
                <a:latin typeface="Lato-Bold"/>
              </a:rPr>
              <a:t>7.30.23</a:t>
            </a:r>
          </a:p>
        </p:txBody>
      </p:sp>
      <p:sp>
        <p:nvSpPr>
          <p:cNvPr id="20" name="TextBox 19">
            <a:extLst>
              <a:ext uri="{FF2B5EF4-FFF2-40B4-BE49-F238E27FC236}">
                <a16:creationId xmlns:a16="http://schemas.microsoft.com/office/drawing/2014/main" id="{0324C586-E5AE-02C9-5FBE-981ADCF8DD59}"/>
              </a:ext>
            </a:extLst>
          </p:cNvPr>
          <p:cNvSpPr txBox="1"/>
          <p:nvPr/>
        </p:nvSpPr>
        <p:spPr>
          <a:xfrm>
            <a:off x="7240308" y="1584434"/>
            <a:ext cx="832279" cy="369332"/>
          </a:xfrm>
          <a:prstGeom prst="rect">
            <a:avLst/>
          </a:prstGeom>
          <a:noFill/>
        </p:spPr>
        <p:txBody>
          <a:bodyPr wrap="none" rtlCol="0">
            <a:spAutoFit/>
          </a:bodyPr>
          <a:lstStyle/>
          <a:p>
            <a:r>
              <a:rPr lang="en-US">
                <a:latin typeface="Lato-Bold"/>
              </a:rPr>
              <a:t>8.6.23</a:t>
            </a:r>
          </a:p>
        </p:txBody>
      </p:sp>
      <p:sp>
        <p:nvSpPr>
          <p:cNvPr id="21" name="TextBox 20">
            <a:extLst>
              <a:ext uri="{FF2B5EF4-FFF2-40B4-BE49-F238E27FC236}">
                <a16:creationId xmlns:a16="http://schemas.microsoft.com/office/drawing/2014/main" id="{A6AAEBC6-9091-A40B-0FC2-B7F894844006}"/>
              </a:ext>
            </a:extLst>
          </p:cNvPr>
          <p:cNvSpPr txBox="1"/>
          <p:nvPr/>
        </p:nvSpPr>
        <p:spPr>
          <a:xfrm>
            <a:off x="3755109" y="1210165"/>
            <a:ext cx="1633781" cy="400110"/>
          </a:xfrm>
          <a:prstGeom prst="rect">
            <a:avLst/>
          </a:prstGeom>
          <a:noFill/>
        </p:spPr>
        <p:txBody>
          <a:bodyPr wrap="none" rtlCol="0">
            <a:spAutoFit/>
          </a:bodyPr>
          <a:lstStyle/>
          <a:p>
            <a:pPr algn="ctr"/>
            <a:r>
              <a:rPr lang="en-US" sz="2000"/>
              <a:t>Elephant Butte</a:t>
            </a:r>
          </a:p>
        </p:txBody>
      </p:sp>
      <p:sp>
        <p:nvSpPr>
          <p:cNvPr id="22" name="TextBox 21">
            <a:extLst>
              <a:ext uri="{FF2B5EF4-FFF2-40B4-BE49-F238E27FC236}">
                <a16:creationId xmlns:a16="http://schemas.microsoft.com/office/drawing/2014/main" id="{7D6EF1A6-338F-A4E2-28FB-99EF473685D4}"/>
              </a:ext>
            </a:extLst>
          </p:cNvPr>
          <p:cNvSpPr txBox="1"/>
          <p:nvPr/>
        </p:nvSpPr>
        <p:spPr>
          <a:xfrm>
            <a:off x="3545916" y="6625881"/>
            <a:ext cx="2052165" cy="246221"/>
          </a:xfrm>
          <a:prstGeom prst="rect">
            <a:avLst/>
          </a:prstGeom>
          <a:noFill/>
        </p:spPr>
        <p:txBody>
          <a:bodyPr wrap="none" rtlCol="0">
            <a:spAutoFit/>
          </a:bodyPr>
          <a:lstStyle/>
          <a:p>
            <a:r>
              <a:rPr lang="en-US" sz="1000">
                <a:latin typeface="Lato-Bold"/>
              </a:rPr>
              <a:t>Screenshots from </a:t>
            </a:r>
            <a:r>
              <a:rPr lang="en-US" sz="1000" err="1">
                <a:latin typeface="Lato-Bold"/>
              </a:rPr>
              <a:t>CyAN</a:t>
            </a:r>
            <a:r>
              <a:rPr lang="en-US" sz="1000">
                <a:latin typeface="Lato-Bold"/>
              </a:rPr>
              <a:t> web app</a:t>
            </a:r>
          </a:p>
        </p:txBody>
      </p:sp>
    </p:spTree>
    <p:extLst>
      <p:ext uri="{BB962C8B-B14F-4D97-AF65-F5344CB8AC3E}">
        <p14:creationId xmlns:p14="http://schemas.microsoft.com/office/powerpoint/2010/main" val="3905886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C7565-2623-8F84-2F43-426DC4DDB0E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E19020-C89B-27CF-AD99-FC2B371AE9AD}"/>
              </a:ext>
            </a:extLst>
          </p:cNvPr>
          <p:cNvSpPr>
            <a:spLocks noGrp="1"/>
          </p:cNvSpPr>
          <p:nvPr>
            <p:ph type="sldNum" sz="quarter" idx="12"/>
          </p:nvPr>
        </p:nvSpPr>
        <p:spPr/>
        <p:txBody>
          <a:bodyPr/>
          <a:lstStyle/>
          <a:p>
            <a:fld id="{0255DE44-24D9-468F-ACC9-DDC431174CCA}" type="slidenum">
              <a:rPr lang="en-US" smtClean="0"/>
              <a:pPr/>
              <a:t>9</a:t>
            </a:fld>
            <a:endParaRPr lang="en-US"/>
          </a:p>
        </p:txBody>
      </p:sp>
      <p:sp>
        <p:nvSpPr>
          <p:cNvPr id="4" name="Title 3">
            <a:extLst>
              <a:ext uri="{FF2B5EF4-FFF2-40B4-BE49-F238E27FC236}">
                <a16:creationId xmlns:a16="http://schemas.microsoft.com/office/drawing/2014/main" id="{53578470-8A3D-36CA-4C86-2C84AC388525}"/>
              </a:ext>
            </a:extLst>
          </p:cNvPr>
          <p:cNvSpPr>
            <a:spLocks noGrp="1"/>
          </p:cNvSpPr>
          <p:nvPr>
            <p:ph type="title"/>
          </p:nvPr>
        </p:nvSpPr>
        <p:spPr/>
        <p:txBody>
          <a:bodyPr>
            <a:normAutofit/>
          </a:bodyPr>
          <a:lstStyle/>
          <a:p>
            <a:r>
              <a:rPr lang="en-US" sz="3800"/>
              <a:t>When to issue what type of advisory?</a:t>
            </a:r>
          </a:p>
        </p:txBody>
      </p:sp>
      <p:sp>
        <p:nvSpPr>
          <p:cNvPr id="7" name="TextBox 6">
            <a:extLst>
              <a:ext uri="{FF2B5EF4-FFF2-40B4-BE49-F238E27FC236}">
                <a16:creationId xmlns:a16="http://schemas.microsoft.com/office/drawing/2014/main" id="{4E5CB72E-090D-1BFA-E999-759D19A3F585}"/>
              </a:ext>
            </a:extLst>
          </p:cNvPr>
          <p:cNvSpPr txBox="1"/>
          <p:nvPr/>
        </p:nvSpPr>
        <p:spPr>
          <a:xfrm>
            <a:off x="3632758" y="6428898"/>
            <a:ext cx="2212465" cy="246221"/>
          </a:xfrm>
          <a:prstGeom prst="rect">
            <a:avLst/>
          </a:prstGeom>
          <a:noFill/>
        </p:spPr>
        <p:txBody>
          <a:bodyPr wrap="none" rtlCol="0">
            <a:spAutoFit/>
          </a:bodyPr>
          <a:lstStyle/>
          <a:p>
            <a:r>
              <a:rPr lang="en-US" sz="1000">
                <a:latin typeface="Lato-Bold"/>
              </a:rPr>
              <a:t>Example of Utah DEQ decision tree </a:t>
            </a:r>
          </a:p>
        </p:txBody>
      </p:sp>
      <p:pic>
        <p:nvPicPr>
          <p:cNvPr id="6" name="Picture 5">
            <a:extLst>
              <a:ext uri="{FF2B5EF4-FFF2-40B4-BE49-F238E27FC236}">
                <a16:creationId xmlns:a16="http://schemas.microsoft.com/office/drawing/2014/main" id="{CD909EA6-58BC-4D21-77EF-693D79A69AB2}"/>
              </a:ext>
            </a:extLst>
          </p:cNvPr>
          <p:cNvPicPr>
            <a:picLocks noChangeAspect="1"/>
          </p:cNvPicPr>
          <p:nvPr/>
        </p:nvPicPr>
        <p:blipFill>
          <a:blip r:embed="rId3"/>
          <a:stretch>
            <a:fillRect/>
          </a:stretch>
        </p:blipFill>
        <p:spPr>
          <a:xfrm>
            <a:off x="990600" y="1367143"/>
            <a:ext cx="6728942" cy="5098652"/>
          </a:xfrm>
          <a:prstGeom prst="rect">
            <a:avLst/>
          </a:prstGeom>
        </p:spPr>
      </p:pic>
    </p:spTree>
    <p:extLst>
      <p:ext uri="{BB962C8B-B14F-4D97-AF65-F5344CB8AC3E}">
        <p14:creationId xmlns:p14="http://schemas.microsoft.com/office/powerpoint/2010/main" val="41103665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emplate>Median</Template>
  <Application>Microsoft Office PowerPoint</Application>
  <PresentationFormat>On-screen Show (4:3)</PresentationFormat>
  <Slides>12</Slides>
  <Notes>11</Notes>
  <HiddenSlides>0</HiddenSlide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Median</vt:lpstr>
      <vt:lpstr>1_Median</vt:lpstr>
      <vt:lpstr>New Mexico Environment Department</vt:lpstr>
      <vt:lpstr>What is a Harmful Algal Bloom (HAB)?</vt:lpstr>
      <vt:lpstr>What do NM HABs Look Like?</vt:lpstr>
      <vt:lpstr>Cyanobacteria Facts</vt:lpstr>
      <vt:lpstr>Microcystis</vt:lpstr>
      <vt:lpstr>Aphanizomenon</vt:lpstr>
      <vt:lpstr>Cyanobacteria                  Cyanotoxins </vt:lpstr>
      <vt:lpstr>Cyanobacteria Assessment Network</vt:lpstr>
      <vt:lpstr>When to issue what type of advisory?</vt:lpstr>
      <vt:lpstr>NM HABs Signage</vt:lpstr>
      <vt:lpstr>HABs Webpage and Next Steps</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Morgan R. Nelson</dc:creator>
  <cp:revision>4</cp:revision>
  <cp:lastPrinted>2016-07-14T23:53:29Z</cp:lastPrinted>
  <dcterms:created xsi:type="dcterms:W3CDTF">2012-06-12T16:27:12Z</dcterms:created>
  <dcterms:modified xsi:type="dcterms:W3CDTF">2025-11-12T22:04:33Z</dcterms:modified>
</cp:coreProperties>
</file>