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59" r:id="rId4"/>
    <p:sldId id="383" r:id="rId5"/>
    <p:sldId id="260" r:id="rId6"/>
    <p:sldId id="382" r:id="rId7"/>
    <p:sldId id="381" r:id="rId8"/>
    <p:sldId id="384" r:id="rId9"/>
    <p:sldId id="264" r:id="rId10"/>
    <p:sldId id="266" r:id="rId11"/>
    <p:sldId id="268" r:id="rId12"/>
    <p:sldId id="327" r:id="rId13"/>
    <p:sldId id="328" r:id="rId14"/>
    <p:sldId id="276" r:id="rId15"/>
    <p:sldId id="277" r:id="rId16"/>
    <p:sldId id="278" r:id="rId17"/>
    <p:sldId id="280" r:id="rId18"/>
    <p:sldId id="324" r:id="rId19"/>
    <p:sldId id="333" r:id="rId20"/>
    <p:sldId id="325" r:id="rId21"/>
    <p:sldId id="375" r:id="rId22"/>
    <p:sldId id="326" r:id="rId23"/>
    <p:sldId id="334" r:id="rId24"/>
    <p:sldId id="385" r:id="rId25"/>
    <p:sldId id="337" r:id="rId26"/>
    <p:sldId id="386" r:id="rId27"/>
    <p:sldId id="272" r:id="rId28"/>
    <p:sldId id="271" r:id="rId29"/>
    <p:sldId id="335" r:id="rId30"/>
    <p:sldId id="283" r:id="rId31"/>
    <p:sldId id="387" r:id="rId32"/>
    <p:sldId id="336" r:id="rId33"/>
    <p:sldId id="376" r:id="rId34"/>
    <p:sldId id="339" r:id="rId35"/>
    <p:sldId id="338" r:id="rId36"/>
    <p:sldId id="340" r:id="rId37"/>
    <p:sldId id="341" r:id="rId38"/>
    <p:sldId id="388" r:id="rId39"/>
    <p:sldId id="342" r:id="rId40"/>
    <p:sldId id="344" r:id="rId41"/>
    <p:sldId id="345" r:id="rId42"/>
    <p:sldId id="346" r:id="rId43"/>
    <p:sldId id="347" r:id="rId44"/>
    <p:sldId id="348" r:id="rId45"/>
    <p:sldId id="351" r:id="rId46"/>
    <p:sldId id="379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9" r:id="rId62"/>
    <p:sldId id="374" r:id="rId63"/>
    <p:sldId id="372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F1852E3-988F-437C-D8D4-EA4F4432CCF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8CAC95B-7F8E-BFEA-F11E-307FBE4FCD2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4F10C6-1443-13CD-44CC-DF486302A06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967BAEC-97D6-6FD5-B5EB-522C6922C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17B8D1D9-E3E5-6AFC-76AC-E622D0F6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60F3606B-CD03-A09F-1434-A98C1F900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E63A90-586D-A264-84B2-12CE438C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9669A6-1488-9D85-7845-145BF4E6B4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B7CB3-73FD-AEA6-A18B-CF69B544C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301C-8DD2-453D-B7C2-0899A9615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0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3B7ABB-4B0D-8729-8726-E22ECBAA77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F5B93F-7593-D2F6-606A-45984703B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72F109-99E5-6EDD-68E7-305164E9F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B83F-5C6F-489F-A57D-BAA7AB026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CB4E66-3059-0B24-F2BF-84380020A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984160-0596-4D7B-36E8-54D7A2F8D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46C556-FC9D-ACC5-AEF5-225D6F4E8F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B5F6A-1599-4732-B845-890A2286ED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578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9">
            <a:extLst>
              <a:ext uri="{FF2B5EF4-FFF2-40B4-BE49-F238E27FC236}">
                <a16:creationId xmlns:a16="http://schemas.microsoft.com/office/drawing/2014/main" id="{2BA99432-4482-4AD5-D035-F09F01133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0E5E868A-8A15-497D-9EC6-876B908A7F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F460277A-8531-B274-9414-A00102F690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2811D7-1F92-4858-805E-DF5288A44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1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02587F-0B4D-0511-A099-0B6E630EA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577DAE-7B8E-D3B1-D7F4-CE04D0E1E4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D54921-F57E-1FFC-E6D8-88B51F9EA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31F1-0104-4D7E-8732-2C58CA075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4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C00B2-7956-D5C8-660D-50F73BBDE4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73F73A-1D60-46E9-C7D2-2580A6C35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EBAE44-7754-9F8F-3CE3-E8B8422E8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22904-AD30-415F-829E-E80DD7A81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90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12CA8-A12E-0555-37BE-F0D69419C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92CAD-C75F-7D3D-12A0-7F7C9C286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470D7-873C-9919-F82A-1325B0BCE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97CF-324C-45D1-8F99-82E226CE2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1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9B96AA-71B7-62B3-1F02-3DD76E3E9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6FAC1F-6F4C-81D5-9205-6425D213E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CD707B-750F-1B57-1BDF-E1294C1C08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4448B-4CAD-4FC0-BC33-28E3E3238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5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EAA3E4-2801-34DF-A2E2-43BC4F857F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C403C3-4747-3C9B-9333-3262274883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2C1AA9-DF1A-6473-7D19-E7110CB0C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ABC07-4910-44F4-8A12-202798560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8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20F035-A2AB-85B5-4BF1-922EAA15D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92AE61-6E48-80A7-45A5-23CE3EAD4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49D7ED-35BD-699A-D8C9-DF3D09893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0265-4955-42EC-AE89-7DAA24213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EFCEE-B49D-DA8C-C343-C9D5E00C8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52308-2960-E90C-C5BB-13B9B680F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085759-C7A5-DDAB-4A58-3A574F014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9D53-37DB-4CDB-AC47-8783241E94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F0F1-28B0-1225-B932-48CA40221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26220-52A4-99C2-AF4D-F562736D1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7FCDA-0D0A-5FAF-B304-5220E7A55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75C4-6FF8-4C9B-B570-2226CC8C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13AE5BD-8AD9-DFD1-A35E-E06510B85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46671B-9BF6-BCFB-B07C-D29EB45CC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177DB53-A079-4927-5078-7C8E3FAE99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74D74B3B-F3C7-0050-3ACB-8F522F535A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FB78DDCD-8FD9-1817-887D-AD478AC7DA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F773FFE-412F-493C-9638-AD8DF9224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0A5EB63F-F8ED-EC90-BEF5-0E5BA4CC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386F2A88-E320-1031-D33A-17CE71FF6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7A1EACA-1656-304D-D148-86C7562D76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Waste Screening </a:t>
            </a:r>
            <a:br>
              <a:rPr lang="en-US" altLang="en-US"/>
            </a:br>
            <a:r>
              <a:rPr lang="en-US" altLang="en-US"/>
              <a:t>at Solid Waste Facilities </a:t>
            </a:r>
            <a:br>
              <a:rPr lang="en-US" altLang="en-US"/>
            </a:br>
            <a:r>
              <a:rPr lang="en-US" altLang="en-US"/>
              <a:t>in New Mexico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048AAC2-FB34-EC3A-7F4C-3A5914CFAE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76800"/>
            <a:ext cx="7010400" cy="1752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eaLnBrk="1" hangingPunct="1">
              <a:lnSpc>
                <a:spcPct val="80000"/>
              </a:lnSpc>
            </a:pPr>
            <a:endParaRPr lang="en-US" altLang="en-US" sz="1800"/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180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1800"/>
              <a:t>Presented by 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1800"/>
              <a:t>New Mexico Roadrunner Chapter of SWANA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1800"/>
              <a:t>Prepared in conjunction with the New Mexico Environment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altLang="en-US" sz="1800"/>
              <a:t>Department, Solid Waste Bureau – August 2009 (Updated 2025)</a:t>
            </a:r>
          </a:p>
          <a:p>
            <a:pPr marL="342900" indent="-342900" eaLnBrk="1" hangingPunct="1">
              <a:lnSpc>
                <a:spcPct val="80000"/>
              </a:lnSpc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C381A884-27AC-4EB5-8978-2D3D968219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57200"/>
            <a:ext cx="7772400" cy="4191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Regulated hazardous wastes, PCB wastes, and other toxic materials may enter facilities in small quantities</a:t>
            </a:r>
          </a:p>
          <a:p>
            <a:pPr lvl="1" eaLnBrk="1" hangingPunct="1"/>
            <a:r>
              <a:rPr lang="en-US" altLang="en-US" b="1"/>
              <a:t>Consider cumulative amounts and potential impacts</a:t>
            </a:r>
          </a:p>
          <a:p>
            <a:pPr lvl="1" eaLnBrk="1" hangingPunct="1"/>
            <a:r>
              <a:rPr lang="en-US" altLang="en-US" b="1"/>
              <a:t>Detect by inspection of selected loads</a:t>
            </a:r>
          </a:p>
          <a:p>
            <a:pPr lvl="2" eaLnBrk="1" hangingPunct="1"/>
            <a:r>
              <a:rPr lang="en-US" altLang="en-US" sz="1600" b="1"/>
              <a:t>for example Mercury - highly toxic metal – sources include:</a:t>
            </a:r>
          </a:p>
          <a:p>
            <a:pPr lvl="3" eaLnBrk="1" hangingPunct="1"/>
            <a:r>
              <a:rPr lang="en-US" altLang="en-US" sz="1800" b="1"/>
              <a:t>some paint residues </a:t>
            </a:r>
          </a:p>
          <a:p>
            <a:pPr lvl="3" eaLnBrk="1" hangingPunct="1"/>
            <a:r>
              <a:rPr lang="en-US" altLang="en-US" sz="1800" b="1"/>
              <a:t>thermometers and thermostats</a:t>
            </a:r>
          </a:p>
          <a:p>
            <a:pPr lvl="3" eaLnBrk="1" hangingPunct="1"/>
            <a:r>
              <a:rPr lang="en-US" altLang="en-US" sz="1800" b="1"/>
              <a:t>fluorescent light bulbs</a:t>
            </a:r>
          </a:p>
          <a:p>
            <a:pPr lvl="3" eaLnBrk="1" hangingPunct="1"/>
            <a:r>
              <a:rPr lang="en-US" altLang="en-US" sz="1800" b="1"/>
              <a:t>household batteries</a:t>
            </a:r>
          </a:p>
          <a:p>
            <a:pPr lvl="1" eaLnBrk="1" hangingPunct="1"/>
            <a:r>
              <a:rPr lang="en-US" altLang="en-US" sz="2400" b="1"/>
              <a:t>When hazardous waste from a commercial or industrial source is detected, assume it is a regulated hazardous waste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5F835B-74B1-F3D1-A5E3-B82BD4FBD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800"/>
              <a:t>Lesson II - Types of Wastes &amp; Generators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E73FF7B-FA3F-1705-D676-6F6B0F396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Hazardous Wastes - RCRA Subtitle 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b="1" dirty="0"/>
              <a:t>A waste is hazardous if: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/>
              <a:t>Listed by the EPA in the CFR 40, Part 261</a:t>
            </a:r>
          </a:p>
          <a:p>
            <a:pPr marL="671512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Or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b="1" dirty="0"/>
              <a:t>Characterized as Hazardous: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altLang="en-US" b="1" dirty="0"/>
              <a:t>Ignitability - Flashpoint 140F,  or less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altLang="en-US" b="1" dirty="0"/>
              <a:t>Corrosivity - pH &lt;2 or &gt; 12.5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altLang="en-US" b="1" dirty="0"/>
              <a:t>Reactivity - unstable - may explode or produce gas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altLang="en-US" b="1" dirty="0"/>
              <a:t>Toxicity (TCLP) - </a:t>
            </a:r>
            <a:r>
              <a:rPr lang="en-US" altLang="en-US" sz="1600" b="1" dirty="0"/>
              <a:t>simulates leaching conditions in soils. Acid solution tested after being extracted (will identify heavy metals, pesticides, organic solvents).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C0F619-7E96-9A60-76E8-45C9E3B7F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Regulated Hazardous Waste Generators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419E67A-A8FB-41E1-A4E4-89D8962E2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Regulated Generators </a:t>
            </a:r>
            <a:endParaRPr lang="en-US" altLang="en-US"/>
          </a:p>
          <a:p>
            <a:pPr marL="742950" lvl="1" indent="-285750" eaLnBrk="1" hangingPunct="1"/>
            <a:r>
              <a:rPr lang="en-US" altLang="en-US" b="1"/>
              <a:t>must receive EPA identification # via Hazardous Waste Bureau of NMED</a:t>
            </a:r>
          </a:p>
          <a:p>
            <a:pPr marL="1143000" lvl="2" indent="-228600" eaLnBrk="1" hangingPunct="1"/>
            <a:r>
              <a:rPr lang="en-US" altLang="en-US" b="1"/>
              <a:t>Large Quantity Generators</a:t>
            </a:r>
          </a:p>
          <a:p>
            <a:pPr marL="1600200" lvl="3" indent="-228600" eaLnBrk="1" hangingPunct="1"/>
            <a:r>
              <a:rPr lang="en-US" altLang="en-US" b="1"/>
              <a:t>produce  GT 1000 kg  (2200 lbs.)  in 1 month</a:t>
            </a:r>
          </a:p>
          <a:p>
            <a:pPr marL="2057400" lvl="4" indent="-228600" eaLnBrk="1" hangingPunct="1"/>
            <a:r>
              <a:rPr lang="en-US" altLang="en-US" b="1"/>
              <a:t>approx.  (5)  55 gal. steel drums</a:t>
            </a:r>
          </a:p>
          <a:p>
            <a:pPr marL="1600200" lvl="3" indent="-228600"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marL="1600200" lvl="3" indent="-228600" eaLnBrk="1" hangingPunct="1"/>
            <a:r>
              <a:rPr lang="en-US" altLang="en-US" b="1"/>
              <a:t>or produces 0.02 gal (approx. 1 kg or 2.2 lbs. of acutely hazardous waste in 1 month - i.e. </a:t>
            </a:r>
            <a:r>
              <a:rPr lang="en-US" altLang="en-US" b="1" i="1"/>
              <a:t>arsenic trioxide and copper cyanides</a:t>
            </a:r>
            <a:r>
              <a:rPr lang="en-US" altLang="en-US" b="1"/>
              <a:t>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33708F2-BD1E-D626-15CF-8759FC7C1E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685800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b="1"/>
              <a:t>Small Quantity Generators</a:t>
            </a:r>
            <a:endParaRPr lang="en-US" altLang="en-US" sz="2400"/>
          </a:p>
          <a:p>
            <a:pPr marL="742950" lvl="1" indent="-285750" eaLnBrk="1" hangingPunct="1"/>
            <a:r>
              <a:rPr lang="en-US" altLang="en-US" sz="2000"/>
              <a:t>produce between </a:t>
            </a:r>
            <a:r>
              <a:rPr lang="en-US" altLang="en-US" sz="2000" b="1"/>
              <a:t>100 and 1000 kg per month</a:t>
            </a:r>
            <a:endParaRPr lang="en-US" altLang="en-US" sz="2000"/>
          </a:p>
          <a:p>
            <a:pPr marL="742950" lvl="1" indent="-285750" eaLnBrk="1" hangingPunct="1"/>
            <a:r>
              <a:rPr lang="en-US" altLang="en-US" sz="2000"/>
              <a:t>this is </a:t>
            </a:r>
            <a:r>
              <a:rPr lang="en-US" altLang="en-US" sz="2000" b="1"/>
              <a:t>1/2 of a steel drum up to (5) - 55 gal drums </a:t>
            </a:r>
            <a:r>
              <a:rPr lang="en-US" altLang="en-US" sz="2000"/>
              <a:t>(220 - 2,200 lbs.)  per month</a:t>
            </a:r>
          </a:p>
          <a:p>
            <a:pPr eaLnBrk="1" hangingPunct="1"/>
            <a:r>
              <a:rPr lang="en-US" altLang="en-US" sz="2400" b="1"/>
              <a:t>Conditionally exempt small quantity generators (CESQG’s)</a:t>
            </a:r>
          </a:p>
          <a:p>
            <a:pPr marL="742950" lvl="1" indent="-285750" eaLnBrk="1" hangingPunct="1"/>
            <a:r>
              <a:rPr lang="en-US" altLang="en-US" sz="2000" b="1"/>
              <a:t>produce less than 100 kg (approximately 220 lbs. per month) of hazardous waste</a:t>
            </a:r>
          </a:p>
          <a:p>
            <a:pPr marL="742950" lvl="1" indent="-285750" eaLnBrk="1" hangingPunct="1"/>
            <a:r>
              <a:rPr lang="en-US" altLang="en-US" sz="2000" b="1"/>
              <a:t>may dispose of in state permitted, subtitle D (non-hazardous ) landfill</a:t>
            </a:r>
          </a:p>
          <a:p>
            <a:pPr marL="742950" lvl="1" indent="-285750" eaLnBrk="1" hangingPunct="1"/>
            <a:r>
              <a:rPr lang="en-US" altLang="en-US" sz="2000" b="1"/>
              <a:t>cannot legally place in landfill w/o consent of owner/operator - landfill has the authority to deny disposal</a:t>
            </a:r>
          </a:p>
          <a:p>
            <a:pPr marL="742950" lvl="1" indent="-285750" eaLnBrk="1" hangingPunct="1">
              <a:buFont typeface="Wingdings" panose="05000000000000000000" pitchFamily="2" charset="2"/>
              <a:buNone/>
            </a:pPr>
            <a:endParaRPr lang="en-US" altLang="en-US" sz="2000" b="1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E2ECB0-4AB7-9C38-DB82-60D72A49E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Special Wastes include: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EB83CD3-2450-0F16-C318-90A5FB8FC6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038" y="1295400"/>
            <a:ext cx="8104187" cy="449738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treated formerly characterized hazardous wastes (TFCH): e.g.    neutralized with acid, solidified, etc. – must be an approved EPA procedure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packing house and killing plant offal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asbestos (regulated &amp; non-regulated)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Ash (from the incineration of solid waste at a power generating or solid waste facility-see definition in the Rules for specifics)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infectious waste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sludge, except compost meeting 40CFR 503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industrial solid waste (see definition in the Rules)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spill of chemical substance or commercial product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dry chemicals, which, when wetted, become characteristically hazardous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b="1"/>
              <a:t>example: lye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900" b="1"/>
              <a:t>petroleum contaminated soils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 b="1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3CE0D2E-409B-6F50-2EB3-64E1FBE50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Special wastes continued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CA15A7C-5D7F-7549-5602-D8844C953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848600" cy="3429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i="1"/>
          </a:p>
          <a:p>
            <a:pPr eaLnBrk="1" hangingPunct="1">
              <a:lnSpc>
                <a:spcPct val="80000"/>
              </a:lnSpc>
            </a:pPr>
            <a:r>
              <a:rPr lang="en-US" altLang="en-US" sz="2600" i="1"/>
              <a:t>20.9.2.7.S(13) NMAC   </a:t>
            </a:r>
            <a:r>
              <a:rPr lang="en-US" altLang="en-US" sz="2600" b="1" i="1"/>
              <a:t>“special waste means solid waste that has a unique handling, transportation, or disposal requirements to assure protection of the environment and the public health, welfare and safety, …”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 b="1" i="1"/>
              <a:t>Specific special wastes must be approved for disposal in the facility solid waste permit or they are considered an unauthorized waste.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b="1" i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 b="1" i="1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AC93D2-5310-FDC6-7FEA-CCE53D96C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A Regulated Waste: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42C772A-9893-FA43-133A-46E66103B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100" b="1"/>
              <a:t>usually state and federal programs</a:t>
            </a:r>
          </a:p>
          <a:p>
            <a:pPr eaLnBrk="1" hangingPunct="1"/>
            <a:r>
              <a:rPr lang="en-US" altLang="en-US" sz="2100" b="1"/>
              <a:t>disposal method is prescribed by law or regulation</a:t>
            </a:r>
          </a:p>
          <a:p>
            <a:pPr eaLnBrk="1" hangingPunct="1"/>
            <a:r>
              <a:rPr lang="en-US" altLang="en-US" sz="2100" b="1"/>
              <a:t>Examples of Federally regulated wastes:</a:t>
            </a:r>
          </a:p>
          <a:p>
            <a:pPr lvl="1" eaLnBrk="1" hangingPunct="1"/>
            <a:r>
              <a:rPr lang="en-US" altLang="en-US" sz="2200" b="1"/>
              <a:t>hazardous wastes</a:t>
            </a:r>
          </a:p>
          <a:p>
            <a:pPr lvl="1" eaLnBrk="1" hangingPunct="1"/>
            <a:r>
              <a:rPr lang="en-US" altLang="en-US" sz="2200" b="1"/>
              <a:t>PCBs</a:t>
            </a:r>
          </a:p>
          <a:p>
            <a:pPr lvl="1" eaLnBrk="1" hangingPunct="1"/>
            <a:r>
              <a:rPr lang="en-US" altLang="en-US" sz="2200" b="1"/>
              <a:t>radioactive wastes</a:t>
            </a:r>
          </a:p>
          <a:p>
            <a:pPr lvl="1" eaLnBrk="1" hangingPunct="1"/>
            <a:r>
              <a:rPr lang="en-US" altLang="en-US" sz="2200" b="1"/>
              <a:t>asbestos</a:t>
            </a:r>
          </a:p>
          <a:p>
            <a:pPr eaLnBrk="1" hangingPunct="1"/>
            <a:r>
              <a:rPr lang="en-US" altLang="en-US" sz="2100" b="1"/>
              <a:t>Examples of State regulated wastes:</a:t>
            </a:r>
          </a:p>
          <a:p>
            <a:pPr lvl="1" eaLnBrk="1" hangingPunct="1"/>
            <a:r>
              <a:rPr lang="en-US" altLang="en-US" sz="2200" b="1"/>
              <a:t>biomedical infectious waste</a:t>
            </a:r>
          </a:p>
          <a:p>
            <a:pPr lvl="1" eaLnBrk="1" hangingPunct="1"/>
            <a:r>
              <a:rPr lang="en-US" altLang="en-US" sz="2200" b="1"/>
              <a:t>special wastes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BC2EB78-C58A-A3A2-7AFF-38B296179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312738"/>
            <a:ext cx="7772400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Universal Waste Rule  Jan. 1, 1997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99836B5D-DBE2-DE61-5C7B-FD11E3330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b="1"/>
              <a:t>What wastes are “Universal”?</a:t>
            </a:r>
            <a:r>
              <a:rPr lang="en-US" altLang="en-US" b="1"/>
              <a:t> </a:t>
            </a:r>
          </a:p>
          <a:p>
            <a:pPr lvl="1" eaLnBrk="1" hangingPunct="1"/>
            <a:r>
              <a:rPr lang="en-US" altLang="en-US" sz="2000" b="1"/>
              <a:t>Batteries (Ni-Cad, sealed lead-acid)</a:t>
            </a:r>
          </a:p>
          <a:p>
            <a:pPr lvl="1" eaLnBrk="1" hangingPunct="1"/>
            <a:r>
              <a:rPr lang="en-US" altLang="en-US" sz="2000" b="1"/>
              <a:t>Pesticides (recalled, banned, obsolete, or just not needed)</a:t>
            </a:r>
          </a:p>
          <a:p>
            <a:pPr lvl="1" eaLnBrk="1" hangingPunct="1"/>
            <a:r>
              <a:rPr lang="en-US" altLang="en-US" sz="2000" b="1"/>
              <a:t>Thermostats/Thermometers (mercury)</a:t>
            </a:r>
          </a:p>
          <a:p>
            <a:pPr lvl="1" eaLnBrk="1" hangingPunct="1"/>
            <a:r>
              <a:rPr lang="en-US" altLang="en-US" sz="2000" b="1"/>
              <a:t>Fluorescent Light Bulbs</a:t>
            </a:r>
          </a:p>
          <a:p>
            <a:pPr eaLnBrk="1" hangingPunct="1"/>
            <a:r>
              <a:rPr lang="en-US" altLang="en-US" sz="2400" b="1"/>
              <a:t>What are the benefits of the rule?</a:t>
            </a:r>
          </a:p>
          <a:p>
            <a:pPr lvl="1" eaLnBrk="1" hangingPunct="1"/>
            <a:r>
              <a:rPr lang="en-US" altLang="en-US" sz="2000" b="1"/>
              <a:t>streamlined notification, labeling, tracking</a:t>
            </a:r>
          </a:p>
          <a:p>
            <a:pPr lvl="1" eaLnBrk="1" hangingPunct="1"/>
            <a:r>
              <a:rPr lang="en-US" altLang="en-US" sz="2000" b="1"/>
              <a:t>extended accumulation (storage) time limits</a:t>
            </a:r>
          </a:p>
          <a:p>
            <a:pPr lvl="1" eaLnBrk="1" hangingPunct="1"/>
            <a:r>
              <a:rPr lang="en-US" altLang="en-US" sz="2000" b="1"/>
              <a:t>reduced transportation requirements</a:t>
            </a:r>
          </a:p>
          <a:p>
            <a:pPr eaLnBrk="1" hangingPunct="1"/>
            <a:endParaRPr lang="en-US" altLang="en-US" sz="1900" b="1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DD0499-1E01-53BA-D5FC-91F7C8138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800"/>
              <a:t>Lesson III - Waste Screening Preparation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6D5B34-EB1D-8C39-B255-6E2D29ACB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pre-plan basic actions</a:t>
            </a:r>
          </a:p>
          <a:p>
            <a:pPr eaLnBrk="1" hangingPunct="1"/>
            <a:r>
              <a:rPr lang="en-US" altLang="en-US"/>
              <a:t>set policy</a:t>
            </a:r>
          </a:p>
          <a:p>
            <a:pPr eaLnBrk="1" hangingPunct="1"/>
            <a:r>
              <a:rPr lang="en-US" altLang="en-US"/>
              <a:t>plan carefully and thoroughly for the unexpected</a:t>
            </a:r>
          </a:p>
          <a:p>
            <a:pPr eaLnBrk="1" hangingPunct="1"/>
            <a:r>
              <a:rPr lang="en-US" altLang="en-US"/>
              <a:t>arrange for alternative disposal options</a:t>
            </a:r>
          </a:p>
          <a:p>
            <a:pPr eaLnBrk="1" hangingPunct="1"/>
            <a:r>
              <a:rPr lang="en-US" altLang="en-US"/>
              <a:t>Murphy’s law - Be prepared 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A92D65A-BDB5-1850-A426-CFE2E0320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Random Waste Screening Will: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109A8D0-BAC9-A761-4969-7DF782061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60513"/>
            <a:ext cx="7772400" cy="45354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100" b="1"/>
              <a:t>increase recognition of regulated, prohibited and unauthorized wastes by facility users &amp; staff</a:t>
            </a:r>
          </a:p>
          <a:p>
            <a:pPr eaLnBrk="1" hangingPunct="1"/>
            <a:r>
              <a:rPr lang="en-US" altLang="en-US" sz="2100" b="1"/>
              <a:t>Establish proper disposal mechanisms</a:t>
            </a:r>
          </a:p>
          <a:p>
            <a:pPr marL="742950" lvl="1" indent="-285750" eaLnBrk="1" hangingPunct="1"/>
            <a:r>
              <a:rPr lang="en-US" altLang="en-US" sz="2200" b="1"/>
              <a:t>for refusing regulated, prohibited or unauthorized wastes</a:t>
            </a:r>
          </a:p>
          <a:p>
            <a:pPr marL="742950" lvl="1" indent="-285750" eaLnBrk="1" hangingPunct="1"/>
            <a:r>
              <a:rPr lang="en-US" altLang="en-US" sz="2200" b="1"/>
              <a:t>for recognizing generators who are not disposing of waste properly</a:t>
            </a:r>
          </a:p>
          <a:p>
            <a:pPr eaLnBrk="1" hangingPunct="1"/>
            <a:r>
              <a:rPr lang="en-US" altLang="en-US" sz="2100" b="1"/>
              <a:t>ID generators not disposing of waste properly</a:t>
            </a:r>
          </a:p>
          <a:p>
            <a:pPr eaLnBrk="1" hangingPunct="1"/>
            <a:r>
              <a:rPr lang="en-US" altLang="en-US" sz="2100" b="1"/>
              <a:t>Establish intent of operator to follow rules requiring the screening of wastes.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75C714F-86E3-0851-3DBA-1013C438D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800"/>
              <a:t>Waste Screening</a:t>
            </a:r>
            <a:br>
              <a:rPr lang="en-US" altLang="en-US" sz="3800"/>
            </a:br>
            <a:r>
              <a:rPr lang="en-US" altLang="en-US" sz="3800"/>
              <a:t>Topics covered: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3729DAD-75A7-6722-F67E-C7C5EA81E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600" b="1"/>
              <a:t>Regulations and Issues</a:t>
            </a:r>
          </a:p>
          <a:p>
            <a:pPr eaLnBrk="1" hangingPunct="1"/>
            <a:r>
              <a:rPr lang="en-US" altLang="en-US" sz="2600" b="1"/>
              <a:t>Types of Waste</a:t>
            </a:r>
          </a:p>
          <a:p>
            <a:pPr eaLnBrk="1" hangingPunct="1"/>
            <a:r>
              <a:rPr lang="en-US" altLang="en-US" sz="2600" b="1"/>
              <a:t>Preparation for Waste Screening</a:t>
            </a:r>
          </a:p>
          <a:p>
            <a:pPr eaLnBrk="1" hangingPunct="1"/>
            <a:r>
              <a:rPr lang="en-US" altLang="en-US" sz="2600" b="1"/>
              <a:t>Fundamentals of Waste Screening</a:t>
            </a:r>
          </a:p>
          <a:p>
            <a:pPr eaLnBrk="1" hangingPunct="1"/>
            <a:r>
              <a:rPr lang="en-US" altLang="en-US" sz="2600" b="1"/>
              <a:t>Level of effort / Random Load Selection</a:t>
            </a:r>
          </a:p>
          <a:p>
            <a:pPr eaLnBrk="1" hangingPunct="1"/>
            <a:r>
              <a:rPr lang="en-US" altLang="en-US" sz="2600" b="1"/>
              <a:t>Physical Examination and field testing</a:t>
            </a:r>
          </a:p>
          <a:p>
            <a:pPr eaLnBrk="1" hangingPunct="1"/>
            <a:r>
              <a:rPr lang="en-US" altLang="en-US" sz="2600" b="1"/>
              <a:t>Managing Unacceptable Wastes</a:t>
            </a:r>
          </a:p>
          <a:p>
            <a:pPr eaLnBrk="1" hangingPunct="1"/>
            <a:r>
              <a:rPr lang="en-US" altLang="en-US" sz="2600" b="1"/>
              <a:t>Recordkeeping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932ADEF-AEAD-A88E-4B20-33EBD94721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Waste Screening Site Selection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8672F01-8F81-5860-3817-46E4ABAA9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1488" y="1163638"/>
            <a:ext cx="8229600" cy="49323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Do not conflict with traffic patterns</a:t>
            </a:r>
          </a:p>
          <a:p>
            <a:pPr eaLnBrk="1" hangingPunct="1"/>
            <a:r>
              <a:rPr lang="en-US" altLang="en-US"/>
              <a:t>Minimize weather impacts - mud, wind</a:t>
            </a:r>
          </a:p>
          <a:p>
            <a:pPr eaLnBrk="1" hangingPunct="1"/>
            <a:r>
              <a:rPr lang="en-US" altLang="en-US"/>
              <a:t>Segregate screening activity - Locate nearby but not directly at the daily tipping location</a:t>
            </a:r>
          </a:p>
          <a:p>
            <a:pPr eaLnBrk="1" hangingPunct="1"/>
            <a:r>
              <a:rPr lang="en-US" altLang="en-US"/>
              <a:t>Use cones or other identifying markers to signal to others that a screen is being performed.</a:t>
            </a:r>
          </a:p>
          <a:p>
            <a:pPr eaLnBrk="1" hangingPunct="1"/>
            <a:r>
              <a:rPr lang="en-US" altLang="en-US"/>
              <a:t>Select loads randomly to ensure all incoming vehicles have the same chance of being selected.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01249">
            <a:extLst>
              <a:ext uri="{FF2B5EF4-FFF2-40B4-BE49-F238E27FC236}">
                <a16:creationId xmlns:a16="http://schemas.microsoft.com/office/drawing/2014/main" id="{C85845EC-6539-4922-A5DA-440D59CE8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DBFDFD0-A6E7-A9D1-09DC-A60A1E980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Waste Screening Area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FB2CE09-FB76-A710-3A2B-33DF963C5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Screening Pad - if possible (not frequently available at landfills)</a:t>
            </a:r>
          </a:p>
          <a:p>
            <a:pPr lvl="1" eaLnBrk="1" hangingPunct="1"/>
            <a:r>
              <a:rPr lang="en-US" altLang="en-US"/>
              <a:t>lined with curbs, catch basins, sloped to drain</a:t>
            </a:r>
          </a:p>
          <a:p>
            <a:pPr lvl="1" eaLnBrk="1" hangingPunct="1"/>
            <a:r>
              <a:rPr lang="en-US" altLang="en-US"/>
              <a:t>under drains, holding tank</a:t>
            </a:r>
          </a:p>
          <a:p>
            <a:pPr lvl="1" eaLnBrk="1" hangingPunct="1"/>
            <a:r>
              <a:rPr lang="en-US" altLang="en-US"/>
              <a:t>roofed, walls  -  possibly tire bales, fencing,</a:t>
            </a:r>
          </a:p>
          <a:p>
            <a:pPr lvl="1" eaLnBrk="1" hangingPunct="1"/>
            <a:r>
              <a:rPr lang="en-US" altLang="en-US"/>
              <a:t>signs excluding unauthorized persons</a:t>
            </a:r>
          </a:p>
          <a:p>
            <a:pPr eaLnBrk="1" hangingPunct="1"/>
            <a:r>
              <a:rPr lang="en-US" altLang="en-US"/>
              <a:t>Employ heavy equipment to thin out loads for better visual screening and access for further investigation.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FB1253E-4760-572B-BEDC-AE78BF205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2800" b="1">
                <a:latin typeface="Arial" panose="020B0604020202020204" pitchFamily="34" charset="0"/>
              </a:rPr>
              <a:t>Lesson IV – Fundamentals of Waste Screening</a:t>
            </a:r>
            <a:r>
              <a:rPr lang="en-US" altLang="en-US" sz="3800"/>
              <a:t> 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2D564D-0E1E-4083-26B6-63624D452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513873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Suspicious waste indicators - a review</a:t>
            </a:r>
          </a:p>
          <a:p>
            <a:pPr lvl="1" eaLnBrk="1" hangingPunct="1"/>
            <a:r>
              <a:rPr lang="en-US" altLang="en-US" b="1"/>
              <a:t>hazardous markings (placards, labels)</a:t>
            </a:r>
          </a:p>
          <a:p>
            <a:pPr lvl="1" eaLnBrk="1" hangingPunct="1"/>
            <a:r>
              <a:rPr lang="en-US" altLang="en-US" b="1"/>
              <a:t>liquids</a:t>
            </a:r>
          </a:p>
          <a:p>
            <a:pPr lvl="1" eaLnBrk="1" hangingPunct="1"/>
            <a:r>
              <a:rPr lang="en-US" altLang="en-US" b="1"/>
              <a:t>powders, dust, pellets, granular materials</a:t>
            </a:r>
          </a:p>
          <a:p>
            <a:pPr lvl="1" eaLnBrk="1" hangingPunct="1"/>
            <a:r>
              <a:rPr lang="en-US" altLang="en-US" b="1"/>
              <a:t>special waste not authorized (asbestos, ash, stained soil)</a:t>
            </a:r>
          </a:p>
          <a:p>
            <a:pPr lvl="1" eaLnBrk="1" hangingPunct="1"/>
            <a:r>
              <a:rPr lang="en-US" altLang="en-US" b="1"/>
              <a:t>bright or unusual colors</a:t>
            </a:r>
          </a:p>
          <a:p>
            <a:pPr lvl="1" eaLnBrk="1" hangingPunct="1"/>
            <a:r>
              <a:rPr lang="en-US" altLang="en-US" b="1"/>
              <a:t>containers such as 55 gal drums, or compressed gas cylinders</a:t>
            </a:r>
          </a:p>
          <a:p>
            <a:pPr lvl="1" eaLnBrk="1" hangingPunct="1"/>
            <a:r>
              <a:rPr lang="en-US" altLang="en-US" b="1"/>
              <a:t>“chemical odors”</a:t>
            </a:r>
          </a:p>
          <a:p>
            <a:pPr lvl="1" eaLnBrk="1" hangingPunct="1"/>
            <a:r>
              <a:rPr lang="en-US" altLang="en-US" b="1"/>
              <a:t>heat or smoke may indicate a “hot load”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>
            <a:extLst>
              <a:ext uri="{FF2B5EF4-FFF2-40B4-BE49-F238E27FC236}">
                <a16:creationId xmlns:a16="http://schemas.microsoft.com/office/drawing/2014/main" id="{2AFD8D6F-2473-E1C1-D2B0-F4C6A14A3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solidFill>
                  <a:schemeClr val="accent2"/>
                </a:solidFill>
              </a:rPr>
              <a:t>EXAMPLES - UNAUTHORIZED and PROHIBITED WASTE</a:t>
            </a:r>
          </a:p>
        </p:txBody>
      </p:sp>
      <p:pic>
        <p:nvPicPr>
          <p:cNvPr id="29699" name="Picture 15" descr="MCj02331160000[1]">
            <a:extLst>
              <a:ext uri="{FF2B5EF4-FFF2-40B4-BE49-F238E27FC236}">
                <a16:creationId xmlns:a16="http://schemas.microsoft.com/office/drawing/2014/main" id="{033926F0-8C1C-6941-44D6-6FE2BDF42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1847850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16" descr="MCj02977950000[1]">
            <a:extLst>
              <a:ext uri="{FF2B5EF4-FFF2-40B4-BE49-F238E27FC236}">
                <a16:creationId xmlns:a16="http://schemas.microsoft.com/office/drawing/2014/main" id="{9EE93AFB-3A69-02B5-24D3-C0A01E476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1447800"/>
            <a:ext cx="17049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0" descr="MPj04117200000[1]">
            <a:extLst>
              <a:ext uri="{FF2B5EF4-FFF2-40B4-BE49-F238E27FC236}">
                <a16:creationId xmlns:a16="http://schemas.microsoft.com/office/drawing/2014/main" id="{05D2F4F1-C3E5-4486-2B44-EEF34C42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275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2" descr="MMj02827950000[1]">
            <a:extLst>
              <a:ext uri="{FF2B5EF4-FFF2-40B4-BE49-F238E27FC236}">
                <a16:creationId xmlns:a16="http://schemas.microsoft.com/office/drawing/2014/main" id="{062DC9F8-1E71-B7D2-DD7E-54ECA4EA55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775075"/>
            <a:ext cx="21351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batt2">
            <a:extLst>
              <a:ext uri="{FF2B5EF4-FFF2-40B4-BE49-F238E27FC236}">
                <a16:creationId xmlns:a16="http://schemas.microsoft.com/office/drawing/2014/main" id="{248F1FFB-3B5D-DB96-8E06-8FE5B58C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8902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3E2FBC2-45A6-94D7-1CC2-7947DC44C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Prohibited Waste: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542DAED-0654-55E4-9E1D-6474196BC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23200" cy="46450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Cannot be disposed of in landfill due to federal, state, or local regulation; but </a:t>
            </a:r>
          </a:p>
          <a:p>
            <a:pPr eaLnBrk="1" hangingPunct="1"/>
            <a:r>
              <a:rPr lang="en-US" altLang="en-US" b="1"/>
              <a:t>Prohibited wastes include:</a:t>
            </a:r>
          </a:p>
          <a:p>
            <a:pPr lvl="1" eaLnBrk="1" hangingPunct="1"/>
            <a:r>
              <a:rPr lang="en-US" altLang="en-US" b="1"/>
              <a:t>radioactive </a:t>
            </a:r>
          </a:p>
          <a:p>
            <a:pPr lvl="1" eaLnBrk="1" hangingPunct="1"/>
            <a:r>
              <a:rPr lang="en-US" altLang="en-US" b="1"/>
              <a:t>bulk liquids</a:t>
            </a:r>
          </a:p>
          <a:p>
            <a:pPr lvl="1" eaLnBrk="1" hangingPunct="1"/>
            <a:r>
              <a:rPr lang="en-US" altLang="en-US" b="1"/>
              <a:t>lead-acid batteries</a:t>
            </a:r>
          </a:p>
          <a:p>
            <a:pPr lvl="1" eaLnBrk="1" hangingPunct="1"/>
            <a:r>
              <a:rPr lang="en-US" altLang="en-US" b="1"/>
              <a:t>used oil ,fuel</a:t>
            </a:r>
          </a:p>
          <a:p>
            <a:pPr lvl="1" eaLnBrk="1" hangingPunct="1"/>
            <a:r>
              <a:rPr lang="en-US" altLang="en-US" b="1"/>
              <a:t>hazardous or toxic waste &amp; infectious waste</a:t>
            </a:r>
          </a:p>
          <a:p>
            <a:pPr lvl="1" eaLnBrk="1" hangingPunct="1"/>
            <a:r>
              <a:rPr lang="en-US" altLang="en-US" b="1"/>
              <a:t>non-permitted special wastes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DCC38DD-BF8D-156B-41BF-488263E2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UNAUTHORIZED PROHIBITED WASTE</a:t>
            </a:r>
          </a:p>
        </p:txBody>
      </p:sp>
      <p:pic>
        <p:nvPicPr>
          <p:cNvPr id="31747" name="Picture 10" descr="MCIN00570_0000[1]">
            <a:extLst>
              <a:ext uri="{FF2B5EF4-FFF2-40B4-BE49-F238E27FC236}">
                <a16:creationId xmlns:a16="http://schemas.microsoft.com/office/drawing/2014/main" id="{9410CD04-D530-9582-3B4E-051E4C7FC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666875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1" descr="MCj04080080000[1]">
            <a:extLst>
              <a:ext uri="{FF2B5EF4-FFF2-40B4-BE49-F238E27FC236}">
                <a16:creationId xmlns:a16="http://schemas.microsoft.com/office/drawing/2014/main" id="{DEB7B05D-BE9B-378C-B26D-FAE9364BCBF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827463"/>
            <a:ext cx="1603375" cy="185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6" descr="MCNA00604_0000[1]">
            <a:extLst>
              <a:ext uri="{FF2B5EF4-FFF2-40B4-BE49-F238E27FC236}">
                <a16:creationId xmlns:a16="http://schemas.microsoft.com/office/drawing/2014/main" id="{E549A550-0ADE-B676-D9F3-7824EF92DD2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150" y="1387475"/>
            <a:ext cx="46482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7" descr="MCj02338330000[1]">
            <a:extLst>
              <a:ext uri="{FF2B5EF4-FFF2-40B4-BE49-F238E27FC236}">
                <a16:creationId xmlns:a16="http://schemas.microsoft.com/office/drawing/2014/main" id="{42E036F4-EAB0-3037-E79E-766AFD49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40322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8" descr="MPj03143640000[1]">
            <a:extLst>
              <a:ext uri="{FF2B5EF4-FFF2-40B4-BE49-F238E27FC236}">
                <a16:creationId xmlns:a16="http://schemas.microsoft.com/office/drawing/2014/main" id="{5B32A7E4-DC1F-9750-115C-203774B5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76675"/>
            <a:ext cx="1322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ANd9GcTuTyXLhkPzEU6MZioWgjgd32xUmQcbr18o2ccWYtSVragCdBLE">
            <a:extLst>
              <a:ext uri="{FF2B5EF4-FFF2-40B4-BE49-F238E27FC236}">
                <a16:creationId xmlns:a16="http://schemas.microsoft.com/office/drawing/2014/main" id="{60EDE28B-82CA-30D2-BBD1-44F84273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895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9" descr="ANd9GcSA1jNfk5YrAS9wQAK2IZ7kkzawOYTjyVELB0UTmtM6B2JhEIVSsA">
            <a:extLst>
              <a:ext uri="{FF2B5EF4-FFF2-40B4-BE49-F238E27FC236}">
                <a16:creationId xmlns:a16="http://schemas.microsoft.com/office/drawing/2014/main" id="{F16D3752-0851-DEA6-1906-41FC7063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066800"/>
            <a:ext cx="3219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 descr="ANd9GcQXGN0qJx7o1meFIlkYaRHAlCsAtMnokJGvFYjrSukw_ekASU0R">
            <a:extLst>
              <a:ext uri="{FF2B5EF4-FFF2-40B4-BE49-F238E27FC236}">
                <a16:creationId xmlns:a16="http://schemas.microsoft.com/office/drawing/2014/main" id="{B7A6A7C3-563C-4EEE-BD8D-2EF6438DE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3698875"/>
            <a:ext cx="28956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3" descr="non%20friable%20asbestos">
            <a:extLst>
              <a:ext uri="{FF2B5EF4-FFF2-40B4-BE49-F238E27FC236}">
                <a16:creationId xmlns:a16="http://schemas.microsoft.com/office/drawing/2014/main" id="{0CE119A3-2D28-EDE9-01FF-EA3C989EE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676650"/>
            <a:ext cx="34909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C6287E-789B-CE5E-D8C6-C93E5A3F29C1}"/>
              </a:ext>
            </a:extLst>
          </p:cNvPr>
          <p:cNvSpPr txBox="1"/>
          <p:nvPr/>
        </p:nvSpPr>
        <p:spPr>
          <a:xfrm>
            <a:off x="1219200" y="152400"/>
            <a:ext cx="67056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UNAUTHORIZED WASTE</a:t>
            </a:r>
            <a:br>
              <a:rPr lang="en-US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EXAMPLES OF ASBESTOS CONTAINING MATERIALS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>
            <a:extLst>
              <a:ext uri="{FF2B5EF4-FFF2-40B4-BE49-F238E27FC236}">
                <a16:creationId xmlns:a16="http://schemas.microsoft.com/office/drawing/2014/main" id="{5793F752-7F09-B1A6-AB7C-9A950950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eaLnBrk="1" hangingPunct="1"/>
            <a:r>
              <a:rPr lang="en-US" altLang="en-US" sz="4000"/>
              <a:t>UNAUTHORIZED WASTE</a:t>
            </a:r>
            <a:br>
              <a:rPr lang="en-US" altLang="en-US" sz="4000"/>
            </a:br>
            <a:r>
              <a:rPr lang="en-US" altLang="en-US" sz="2000"/>
              <a:t>EXAMPLES OF ASBESTOS CONTAINING MATERIALS</a:t>
            </a:r>
          </a:p>
        </p:txBody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E1FFBD41-1E73-0A6E-4D9D-50B6B02D7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3021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3796" name="Picture 5" descr="ANd9GcQQS-tAmwBlKx79JqtLhsExmQWAyf-fyBAMqi7ba9W9x9tWT2eahg">
            <a:extLst>
              <a:ext uri="{FF2B5EF4-FFF2-40B4-BE49-F238E27FC236}">
                <a16:creationId xmlns:a16="http://schemas.microsoft.com/office/drawing/2014/main" id="{44625F83-EC2A-D013-9942-B5B59056C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16764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ANd9GcQV--7a1xutgsQ6p4I7_g1zttM26YaIZdWed615mlpsVRnqhufA">
            <a:extLst>
              <a:ext uri="{FF2B5EF4-FFF2-40B4-BE49-F238E27FC236}">
                <a16:creationId xmlns:a16="http://schemas.microsoft.com/office/drawing/2014/main" id="{9B30A999-3064-82B6-30C4-D95031DBE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676400"/>
            <a:ext cx="39147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P1010047">
            <a:extLst>
              <a:ext uri="{FF2B5EF4-FFF2-40B4-BE49-F238E27FC236}">
                <a16:creationId xmlns:a16="http://schemas.microsoft.com/office/drawing/2014/main" id="{540EC9EA-ECC6-EB4D-58E6-041689B9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886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ANd9GcS06JXSlDEvjET9lt7TS-Nsxs2eR89EtXNnvuO5lUnwGxlpr5Gs">
            <a:extLst>
              <a:ext uri="{FF2B5EF4-FFF2-40B4-BE49-F238E27FC236}">
                <a16:creationId xmlns:a16="http://schemas.microsoft.com/office/drawing/2014/main" id="{6937C6F2-8928-B7A5-3160-CBEB3F4C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57675"/>
            <a:ext cx="3581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/>
      <p:bldP spid="5263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44C6083-8767-9569-1297-94B33F75A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If you find something suspicious: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D08EF10-60E6-1EA1-572C-309443115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Segregate</a:t>
            </a:r>
          </a:p>
          <a:p>
            <a:pPr eaLnBrk="1" hangingPunct="1"/>
            <a:r>
              <a:rPr lang="en-US" altLang="en-US"/>
              <a:t>Document and photograph (use unauthorized waste form)</a:t>
            </a:r>
          </a:p>
          <a:p>
            <a:pPr eaLnBrk="1" hangingPunct="1"/>
            <a:r>
              <a:rPr lang="en-US" altLang="en-US"/>
              <a:t>question driver</a:t>
            </a:r>
          </a:p>
          <a:p>
            <a:pPr eaLnBrk="1" hangingPunct="1"/>
            <a:r>
              <a:rPr lang="en-US" altLang="en-US"/>
              <a:t>review waste manifest (if used)</a:t>
            </a:r>
          </a:p>
          <a:p>
            <a:pPr eaLnBrk="1" hangingPunct="1"/>
            <a:r>
              <a:rPr lang="en-US" altLang="en-US"/>
              <a:t>contact generator</a:t>
            </a:r>
          </a:p>
          <a:p>
            <a:pPr eaLnBrk="1" hangingPunct="1"/>
            <a:r>
              <a:rPr lang="en-US" altLang="en-US"/>
              <a:t>use protective equipment</a:t>
            </a:r>
          </a:p>
          <a:p>
            <a:pPr eaLnBrk="1" hangingPunct="1"/>
            <a:r>
              <a:rPr lang="en-US" altLang="en-US"/>
              <a:t>call response agency if necessary</a:t>
            </a:r>
          </a:p>
          <a:p>
            <a:pPr eaLnBrk="1" hangingPunct="1"/>
            <a:r>
              <a:rPr lang="en-US" altLang="en-US"/>
              <a:t>notify NMED Solid Waste Bureau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BA0034C-4A75-BB29-A589-9360FF2CF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r>
              <a:rPr lang="en-US" altLang="en-US"/>
              <a:t>Lesson I - Overview of Regulations and Issues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2400"/>
              <a:t> </a:t>
            </a: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FAE85CB-ED37-EDB7-CDC4-6C7377A3C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u="sng"/>
              <a:t>Why screen incoming wastes?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Authority - Code of Federal Regulations (CFR) Part 258, Subpart C - RCRA - Effective Oct 9, 1993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Required by the New Mexico Solid Waste Rules: 20.9.2 -20.9.10 NMAC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Unauthorized wastes are prohibited to prevent: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harm to the environment (potential liability)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potential for public or employee injury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/>
              <a:t>(potential for bad publicity)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D75DB8F-37C7-3CB3-AC5F-150E0D0A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Medical Facility/Hospital Wastes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ABCFD9A-C8E9-98F1-431A-19652DBCA3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229600" cy="5181600"/>
          </a:xfrm>
        </p:spPr>
        <p:txBody>
          <a:bodyPr/>
          <a:lstStyle/>
          <a:p>
            <a:r>
              <a:rPr lang="en-US" altLang="en-US"/>
              <a:t>Medical Facilities and Hospitals generate 2 types of waste</a:t>
            </a:r>
          </a:p>
          <a:p>
            <a:r>
              <a:rPr lang="en-US" altLang="en-US"/>
              <a:t>1. solid waste – general refuse</a:t>
            </a:r>
          </a:p>
          <a:p>
            <a:r>
              <a:rPr lang="en-US" altLang="en-US"/>
              <a:t>2. infectious waste – carries a probable risk of transmitting disease </a:t>
            </a:r>
            <a:r>
              <a:rPr lang="en-US" altLang="en-US" u="sng"/>
              <a:t>AND</a:t>
            </a:r>
            <a:r>
              <a:rPr lang="en-US" altLang="en-US"/>
              <a:t> includes the following along with other items listed under 20.9.2.7.I(5):</a:t>
            </a:r>
          </a:p>
          <a:p>
            <a:pPr lvl="1"/>
            <a:r>
              <a:rPr lang="en-US" altLang="en-US"/>
              <a:t>a. cultures of infectious agents</a:t>
            </a:r>
          </a:p>
          <a:p>
            <a:pPr lvl="1"/>
            <a:r>
              <a:rPr lang="en-US" altLang="en-US"/>
              <a:t>b. human pathological and body fluid waste </a:t>
            </a:r>
            <a:r>
              <a:rPr lang="en-US" altLang="en-US" sz="2000"/>
              <a:t>(excludes body excretions and secretions)</a:t>
            </a:r>
          </a:p>
          <a:p>
            <a:pPr lvl="1"/>
            <a:r>
              <a:rPr lang="en-US" altLang="en-US"/>
              <a:t>c. discarded sharps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id="{6C0D57E1-6829-5B29-CA14-3CF4A2F2C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777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chemeClr val="accent2"/>
                </a:solidFill>
              </a:rPr>
              <a:t>EXAMPLES OF INFECTIOUS WASTE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71475A02-0F7D-6D33-8AD9-BB25D5C6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193800"/>
            <a:ext cx="46783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biomedical+waste">
            <a:extLst>
              <a:ext uri="{FF2B5EF4-FFF2-40B4-BE49-F238E27FC236}">
                <a16:creationId xmlns:a16="http://schemas.microsoft.com/office/drawing/2014/main" id="{B1CB0FAE-BF3A-0CE3-5809-937AB58E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5713"/>
            <a:ext cx="350520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discardedsyringes">
            <a:extLst>
              <a:ext uri="{FF2B5EF4-FFF2-40B4-BE49-F238E27FC236}">
                <a16:creationId xmlns:a16="http://schemas.microsoft.com/office/drawing/2014/main" id="{EDBAA687-5C20-6F58-5B6D-43250BEE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2538"/>
            <a:ext cx="24415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Biomedical-Waste-Collection-Bags">
            <a:extLst>
              <a:ext uri="{FF2B5EF4-FFF2-40B4-BE49-F238E27FC236}">
                <a16:creationId xmlns:a16="http://schemas.microsoft.com/office/drawing/2014/main" id="{0D1E0502-4CBD-A257-EA21-93A367E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429000"/>
            <a:ext cx="37242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B89883A-B6EA-7AD9-D3E4-BC2ABA7E2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Random Load Checking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AE575FA-435A-9FB7-13FE-8D41F294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800"/>
              <a:t>Random – use method like random number generator to choose loads for screening</a:t>
            </a:r>
          </a:p>
          <a:p>
            <a:pPr eaLnBrk="1" hangingPunct="1"/>
            <a:r>
              <a:rPr lang="en-US" altLang="en-US" sz="2800"/>
              <a:t>Minimum Screening requirements:</a:t>
            </a:r>
          </a:p>
          <a:p>
            <a:pPr lvl="1" eaLnBrk="1" hangingPunct="1"/>
            <a:r>
              <a:rPr lang="en-US" altLang="en-US" b="1"/>
              <a:t>protective clothing &amp; equipment</a:t>
            </a:r>
          </a:p>
          <a:p>
            <a:pPr lvl="1" eaLnBrk="1" hangingPunct="1"/>
            <a:r>
              <a:rPr lang="en-US" altLang="en-US" b="1"/>
              <a:t>tools - rakes, shovels, etc.</a:t>
            </a:r>
          </a:p>
          <a:p>
            <a:pPr lvl="1" eaLnBrk="1" hangingPunct="1"/>
            <a:r>
              <a:rPr lang="en-US" altLang="en-US" b="1"/>
              <a:t>procedure to segregate and thin spread waste for visual inspection</a:t>
            </a:r>
          </a:p>
          <a:p>
            <a:pPr lvl="1" eaLnBrk="1" hangingPunct="1"/>
            <a:r>
              <a:rPr lang="en-US" altLang="en-US" b="1"/>
              <a:t>procedure for decision making and final action</a:t>
            </a:r>
          </a:p>
          <a:p>
            <a:pPr lvl="1" eaLnBrk="1" hangingPunct="1"/>
            <a:r>
              <a:rPr lang="en-US" altLang="en-US" b="1"/>
              <a:t>procedure for transport or disposal if required</a:t>
            </a:r>
            <a:endParaRPr lang="en-US" altLang="en-US"/>
          </a:p>
          <a:p>
            <a:pPr lvl="1" eaLnBrk="1" hangingPunct="1"/>
            <a:r>
              <a:rPr lang="en-US" altLang="en-US" b="1"/>
              <a:t>decontamination, if necessary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DSC01230">
            <a:extLst>
              <a:ext uri="{FF2B5EF4-FFF2-40B4-BE49-F238E27FC236}">
                <a16:creationId xmlns:a16="http://schemas.microsoft.com/office/drawing/2014/main" id="{EAC9C3F7-1FBB-A6E1-7008-30B61F67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87A4B76-B7C9-8F9B-9642-392594351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Regulated wastes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5B349B55-9A64-7099-CFF6-A0E36CFC1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Liabilities of landfilling or returning waste to the hauler include:</a:t>
            </a:r>
          </a:p>
          <a:p>
            <a:pPr lvl="1" eaLnBrk="1" hangingPunct="1"/>
            <a:r>
              <a:rPr lang="en-US" altLang="en-US" b="1"/>
              <a:t>violation of state or federal regulations (such as hauler is not registered to haul regulated or special waste)</a:t>
            </a:r>
          </a:p>
          <a:p>
            <a:pPr lvl="1" eaLnBrk="1" hangingPunct="1"/>
            <a:r>
              <a:rPr lang="en-US" altLang="en-US" b="1"/>
              <a:t>may receive similar waste in the future</a:t>
            </a:r>
          </a:p>
          <a:p>
            <a:pPr lvl="1" eaLnBrk="1" hangingPunct="1"/>
            <a:r>
              <a:rPr lang="en-US" altLang="en-US" b="1"/>
              <a:t>may illegally dispose of it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D5F8DAB-05CF-196F-AB01-65C2796D3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3525"/>
            <a:ext cx="7772400" cy="7270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800" b="1"/>
              <a:t>Responsibility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289F632-33AA-9820-996A-31A304F34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1054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Generator - ultimately responsible</a:t>
            </a:r>
          </a:p>
          <a:p>
            <a:pPr eaLnBrk="1" hangingPunct="1"/>
            <a:r>
              <a:rPr lang="en-US" altLang="en-US" b="1"/>
              <a:t>Hauler - responsible if knowingly accepted regulated / prohibited waste</a:t>
            </a:r>
          </a:p>
          <a:p>
            <a:pPr eaLnBrk="1" hangingPunct="1"/>
            <a:r>
              <a:rPr lang="en-US" altLang="en-US" b="1"/>
              <a:t>Landfill / Transfer Station / MRF </a:t>
            </a:r>
          </a:p>
          <a:p>
            <a:pPr lvl="1" eaLnBrk="1" hangingPunct="1"/>
            <a:r>
              <a:rPr lang="en-US" altLang="en-US" b="1"/>
              <a:t>notify hauler/generator of violation </a:t>
            </a:r>
          </a:p>
          <a:p>
            <a:pPr lvl="1" eaLnBrk="1" hangingPunct="1"/>
            <a:r>
              <a:rPr lang="en-US" altLang="en-US" b="1"/>
              <a:t>secure waste to keep contamination from spreading or being tampered with</a:t>
            </a:r>
          </a:p>
          <a:p>
            <a:pPr lvl="1" eaLnBrk="1" hangingPunct="1"/>
            <a:r>
              <a:rPr lang="en-US" altLang="en-US" b="1"/>
              <a:t>maintain necessary documentation</a:t>
            </a:r>
          </a:p>
          <a:p>
            <a:pPr lvl="1" eaLnBrk="1" hangingPunct="1"/>
            <a:r>
              <a:rPr lang="en-US" altLang="en-US" b="1"/>
              <a:t>contact NMED Solid Waste Bureau</a:t>
            </a:r>
          </a:p>
          <a:p>
            <a:pPr lvl="1" eaLnBrk="1" hangingPunct="1"/>
            <a:r>
              <a:rPr lang="en-US" altLang="en-US" b="1"/>
              <a:t>ensure proper transport &amp; disposal of waste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DAFD51B-76BC-7BAB-514F-2F9A7DEB8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21EE030-E964-B201-81B0-77642AAEB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Goal is to identify generators of unacceptable wastes</a:t>
            </a:r>
          </a:p>
          <a:p>
            <a:pPr eaLnBrk="1" hangingPunct="1"/>
            <a:r>
              <a:rPr lang="en-US" altLang="en-US" b="1"/>
              <a:t>solution:  close cooperation among the landfill, transfer stations, haulers and regulatory agencies</a:t>
            </a:r>
          </a:p>
          <a:p>
            <a:pPr eaLnBrk="1" hangingPunct="1"/>
            <a:r>
              <a:rPr lang="en-US" altLang="en-US" b="1"/>
              <a:t>Result :  proper management of wastes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44BBC46-B671-AF6C-F32A-4C12C64DE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Recordkeeping and notification requirements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1827D61-84A4-F979-D2D2-53285FEDD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Document each inspection and discovery of prohibited waste</a:t>
            </a:r>
          </a:p>
          <a:p>
            <a:pPr eaLnBrk="1" hangingPunct="1"/>
            <a:r>
              <a:rPr lang="en-US" altLang="en-US" b="1"/>
              <a:t>Information to include:</a:t>
            </a:r>
          </a:p>
          <a:p>
            <a:pPr marL="742950" lvl="1" indent="-285750" eaLnBrk="1" hangingPunct="1"/>
            <a:r>
              <a:rPr lang="en-US" altLang="en-US" sz="2000" b="1"/>
              <a:t>date &amp; time of material detection</a:t>
            </a:r>
          </a:p>
          <a:p>
            <a:pPr marL="742950" lvl="1" indent="-285750" eaLnBrk="1" hangingPunct="1"/>
            <a:r>
              <a:rPr lang="en-US" altLang="en-US" sz="2000" b="1"/>
              <a:t>hauler name (company &amp; driver)</a:t>
            </a:r>
          </a:p>
          <a:p>
            <a:pPr marL="742950" lvl="1" indent="-285750" eaLnBrk="1" hangingPunct="1"/>
            <a:r>
              <a:rPr lang="en-US" altLang="en-US" sz="2000" b="1"/>
              <a:t>materials detected</a:t>
            </a:r>
          </a:p>
          <a:p>
            <a:pPr marL="742950" lvl="1" indent="-285750" eaLnBrk="1" hangingPunct="1"/>
            <a:r>
              <a:rPr lang="en-US" altLang="en-US" sz="2000" b="1"/>
              <a:t>generator(s) if able to identify</a:t>
            </a:r>
          </a:p>
          <a:p>
            <a:pPr marL="742950" lvl="1" indent="-285750" eaLnBrk="1" hangingPunct="1"/>
            <a:r>
              <a:rPr lang="en-US" altLang="en-US" sz="2000" b="1"/>
              <a:t>actions taken </a:t>
            </a:r>
          </a:p>
          <a:p>
            <a:pPr marL="742950" lvl="1" indent="-285750" eaLnBrk="1" hangingPunct="1"/>
            <a:r>
              <a:rPr lang="en-US" altLang="en-US" sz="2000" b="1"/>
              <a:t>efforts taken if hazardous material discovered</a:t>
            </a:r>
          </a:p>
          <a:p>
            <a:pPr marL="742950" lvl="1" indent="-285750" eaLnBrk="1" hangingPunct="1"/>
            <a:r>
              <a:rPr lang="en-US" altLang="en-US" sz="2000" b="1"/>
              <a:t>responsible employee in charge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1579FB93-DBBA-6F05-45CF-8A6B23EF3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00800" cy="533400"/>
          </a:xfrm>
        </p:spPr>
        <p:txBody>
          <a:bodyPr/>
          <a:lstStyle/>
          <a:p>
            <a:r>
              <a:rPr lang="en-US" altLang="en-US" sz="3200"/>
              <a:t>EXAMPLE WASTE SCREEN FORM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762C8-B8A3-B045-E4F7-A1ACABFA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" y="776946"/>
            <a:ext cx="8904287" cy="19697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UNAUTHORIZED WASTE SCREEN 			Date</a:t>
            </a:r>
            <a:r>
              <a:rPr lang="en-US" altLang="en-US" sz="1000" b="1" u="sng" dirty="0"/>
              <a:t>:_</a:t>
            </a:r>
            <a:r>
              <a:rPr lang="en-US" altLang="en-US" sz="1000" b="1" u="sng" dirty="0">
                <a:latin typeface="Script MT Bold" panose="03040602040607080904" pitchFamily="66" charset="0"/>
              </a:rPr>
              <a:t>12/28/2017</a:t>
            </a:r>
            <a:r>
              <a:rPr lang="en-US" altLang="en-US" sz="1000" b="1" u="sng" dirty="0"/>
              <a:t>____</a:t>
            </a:r>
            <a:r>
              <a:rPr lang="en-US" altLang="en-US" sz="1000" b="1" dirty="0"/>
              <a:t>		Time</a:t>
            </a:r>
            <a:r>
              <a:rPr lang="en-US" altLang="en-US" sz="1000" b="1" u="sng" dirty="0"/>
              <a:t>:__</a:t>
            </a:r>
            <a:r>
              <a:rPr lang="en-US" altLang="en-US" sz="1000" b="1" u="sng" dirty="0">
                <a:latin typeface="Script MT Bold" panose="03040602040607080904" pitchFamily="66" charset="0"/>
              </a:rPr>
              <a:t>15:33</a:t>
            </a:r>
            <a:r>
              <a:rPr lang="en-US" altLang="en-US" sz="1000" b="1" u="sng" dirty="0"/>
              <a:t>______</a:t>
            </a:r>
            <a:endParaRPr lang="en-US" altLang="en-US" sz="10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 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Driver’s  </a:t>
            </a:r>
            <a:r>
              <a:rPr lang="en-US" altLang="en-US" sz="1000" b="1" dirty="0" err="1"/>
              <a:t>Name</a:t>
            </a:r>
            <a:r>
              <a:rPr lang="en-US" altLang="en-US" sz="1000" b="1" u="sng" dirty="0" err="1"/>
              <a:t>:_</a:t>
            </a:r>
            <a:r>
              <a:rPr lang="en-US" altLang="en-US" sz="1000" b="1" u="sng" dirty="0" err="1">
                <a:highlight>
                  <a:srgbClr val="FF0000"/>
                </a:highlight>
              </a:rPr>
              <a:t>Refused</a:t>
            </a:r>
            <a:r>
              <a:rPr lang="en-US" altLang="en-US" sz="1000" b="1" u="sng" dirty="0">
                <a:highlight>
                  <a:srgbClr val="FF0000"/>
                </a:highlight>
              </a:rPr>
              <a:t> – Unknown</a:t>
            </a:r>
            <a:r>
              <a:rPr lang="en-US" altLang="en-US" sz="1000" b="1" dirty="0">
                <a:highlight>
                  <a:srgbClr val="FF0000"/>
                </a:highlight>
              </a:rPr>
              <a:t>	</a:t>
            </a:r>
            <a:r>
              <a:rPr lang="en-US" altLang="en-US" sz="1000" b="1" dirty="0"/>
              <a:t>Transport </a:t>
            </a:r>
            <a:r>
              <a:rPr lang="en-US" altLang="en-US" sz="1000" b="1" dirty="0" err="1"/>
              <a:t>Company</a:t>
            </a:r>
            <a:r>
              <a:rPr lang="en-US" altLang="en-US" sz="1000" b="1" u="sng" dirty="0" err="1">
                <a:latin typeface="Script MT Bold" panose="03040602040607080904" pitchFamily="66" charset="0"/>
              </a:rPr>
              <a:t>:_</a:t>
            </a:r>
            <a:r>
              <a:rPr lang="en-US" altLang="en-US" sz="1400" b="1" u="sng" dirty="0" err="1">
                <a:latin typeface="Script MT Bold" panose="03040602040607080904" pitchFamily="66" charset="0"/>
              </a:rPr>
              <a:t>Broncos</a:t>
            </a:r>
            <a:r>
              <a:rPr lang="en-US" altLang="en-US" sz="1400" b="1" u="sng" dirty="0">
                <a:latin typeface="Script MT Bold" panose="03040602040607080904" pitchFamily="66" charset="0"/>
              </a:rPr>
              <a:t> Trucking</a:t>
            </a:r>
            <a:r>
              <a:rPr lang="en-US" altLang="en-US" sz="1400" b="1" dirty="0">
                <a:latin typeface="Script MT Bold" panose="03040602040607080904" pitchFamily="66" charset="0"/>
              </a:rPr>
              <a:t>	    </a:t>
            </a:r>
            <a:r>
              <a:rPr lang="en-US" altLang="en-US" sz="1100" b="1" dirty="0">
                <a:latin typeface="+mn-lt"/>
              </a:rPr>
              <a:t>Generator</a:t>
            </a:r>
            <a:r>
              <a:rPr lang="en-US" altLang="en-US" sz="1400" b="1" dirty="0">
                <a:latin typeface="Script MT Bold" panose="03040602040607080904" pitchFamily="66" charset="0"/>
              </a:rPr>
              <a:t>: </a:t>
            </a:r>
            <a:r>
              <a:rPr lang="en-US" altLang="en-US" sz="1000" b="1" u="sng" dirty="0">
                <a:highlight>
                  <a:srgbClr val="FF0000"/>
                </a:highlight>
              </a:rPr>
              <a:t>Refused – Unknown</a:t>
            </a:r>
            <a:r>
              <a:rPr lang="en-US" altLang="en-US" sz="1000" b="1" dirty="0">
                <a:highlight>
                  <a:srgbClr val="FF0000"/>
                </a:highlight>
              </a:rPr>
              <a:t>	</a:t>
            </a:r>
            <a:endParaRPr lang="en-US" altLang="en-US" sz="1000" u="sng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License Plate No.:</a:t>
            </a:r>
            <a:r>
              <a:rPr lang="en-US" altLang="en-US" sz="1000" dirty="0"/>
              <a:t> </a:t>
            </a:r>
            <a:r>
              <a:rPr lang="en-US" altLang="en-US" sz="1100" b="1" dirty="0">
                <a:latin typeface="Script MT Bold" panose="03040602040607080904" pitchFamily="66" charset="0"/>
              </a:rPr>
              <a:t>__</a:t>
            </a:r>
            <a:r>
              <a:rPr lang="en-US" altLang="en-US" sz="1400" b="1" u="sng" dirty="0">
                <a:latin typeface="Script MT Bold" panose="03040602040607080904" pitchFamily="66" charset="0"/>
              </a:rPr>
              <a:t>SB50-Winners</a:t>
            </a:r>
            <a:r>
              <a:rPr lang="en-US" altLang="en-US" sz="1100" b="1" dirty="0">
                <a:latin typeface="Script MT Bold" panose="03040602040607080904" pitchFamily="66" charset="0"/>
              </a:rPr>
              <a:t>________________</a:t>
            </a:r>
            <a:r>
              <a:rPr lang="en-US" altLang="en-US" sz="1000" b="1" dirty="0"/>
              <a:t>Truck No.: </a:t>
            </a:r>
            <a:r>
              <a:rPr lang="en-US" altLang="en-US" sz="1200" b="1" u="sng" dirty="0">
                <a:latin typeface="Script MT Bold" panose="03040602040607080904" pitchFamily="66" charset="0"/>
              </a:rPr>
              <a:t>_18______________</a:t>
            </a:r>
            <a:r>
              <a:rPr lang="en-US" altLang="en-US" sz="1000" b="1" dirty="0"/>
              <a:t>Vehicle Description: </a:t>
            </a:r>
            <a:r>
              <a:rPr lang="en-US" altLang="en-US" sz="1200" b="1" u="sng" dirty="0">
                <a:latin typeface="Script MT Bold" panose="03040602040607080904" pitchFamily="66" charset="0"/>
              </a:rPr>
              <a:t>___</a:t>
            </a:r>
            <a:r>
              <a:rPr lang="en-US" altLang="en-US" sz="1400" b="1" u="sng" dirty="0" err="1">
                <a:latin typeface="Script MT Bold" panose="03040602040607080904" pitchFamily="66" charset="0"/>
              </a:rPr>
              <a:t>frontloader</a:t>
            </a:r>
            <a:r>
              <a:rPr lang="en-US" altLang="en-US" sz="1200" b="1" u="sng" dirty="0">
                <a:latin typeface="Script MT Bold" panose="03040602040607080904" pitchFamily="66" charset="0"/>
              </a:rPr>
              <a:t>___________</a:t>
            </a:r>
            <a:endParaRPr lang="en-US" altLang="en-US" sz="1200" u="sng" dirty="0">
              <a:latin typeface="Script MT Bold" panose="030406020406070809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 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Waste Origin (location):  X</a:t>
            </a:r>
            <a:r>
              <a:rPr lang="en-US" altLang="en-US" sz="1000" dirty="0"/>
              <a:t> Albuquerque, NM		□ Bernalillo County, NM		□ Other: _________________________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 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Type of Waste (household, commercial, </a:t>
            </a:r>
            <a:r>
              <a:rPr lang="en-US" altLang="en-US" sz="1000" b="1" dirty="0" err="1"/>
              <a:t>etc</a:t>
            </a:r>
            <a:r>
              <a:rPr lang="en-US" altLang="en-US" sz="1000" b="1" dirty="0"/>
              <a:t>): </a:t>
            </a:r>
            <a:r>
              <a:rPr lang="en-US" altLang="en-US" sz="1400" b="1" u="sng" dirty="0">
                <a:latin typeface="Script MT Bold" panose="03040602040607080904" pitchFamily="66" charset="0"/>
              </a:rPr>
              <a:t>_</a:t>
            </a:r>
            <a:r>
              <a:rPr lang="en-US" altLang="en-US" sz="1400" b="1" u="sng" dirty="0">
                <a:latin typeface="+mj-lt"/>
              </a:rPr>
              <a:t>commercial, office waste</a:t>
            </a:r>
            <a:r>
              <a:rPr lang="en-US" altLang="en-US" sz="1400" b="1" u="sng" dirty="0">
                <a:latin typeface="Script MT Bold" panose="03040602040607080904" pitchFamily="66" charset="0"/>
              </a:rPr>
              <a:t>___________________________________________</a:t>
            </a:r>
            <a:endParaRPr lang="en-US" altLang="en-US" sz="1400" u="sng" dirty="0">
              <a:latin typeface="Script MT Bold" panose="030406020406070809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 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Does the Waste Contain the Following: (If yes, or waste suspect to contain the following, contact Environmental Compliance)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F27E08-BFFC-7071-2B43-1E7C5015370A}"/>
              </a:ext>
            </a:extLst>
          </p:cNvPr>
          <p:cNvGraphicFramePr>
            <a:graphicFrameLocks noGrp="1"/>
          </p:cNvGraphicFramePr>
          <p:nvPr/>
        </p:nvGraphicFramePr>
        <p:xfrm>
          <a:off x="1185863" y="2674938"/>
          <a:ext cx="7032625" cy="3406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52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Screening for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Encountered?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Description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Screening for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Encountered?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</a:rPr>
                        <a:t>Barrels, drums or unusual containers, batteries,</a:t>
                      </a:r>
                      <a:r>
                        <a:rPr lang="en-US" sz="1000" baseline="0" dirty="0">
                          <a:solidFill>
                            <a:schemeClr val="bg2"/>
                          </a:solidFill>
                          <a:effectLst/>
                        </a:rPr>
                        <a:t> oil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Compressed</a:t>
                      </a:r>
                      <a:r>
                        <a:rPr lang="en-US" sz="1000" baseline="0" dirty="0">
                          <a:effectLst/>
                          <a:latin typeface="+mj-lt"/>
                        </a:rPr>
                        <a:t> gas cylinder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Heat, smoke or any indication of a hot load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</a:rPr>
                        <a:t>Powder or granular materials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(suspected dry chemicals)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Hazardous, Toxic  or PCB waste </a:t>
                      </a:r>
                      <a:r>
                        <a:rPr lang="en-US" sz="900" b="1" dirty="0">
                          <a:effectLst/>
                        </a:rPr>
                        <a:t>(markings, labels, placards)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3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</a:rPr>
                        <a:t>Unusual odors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(sewage, dead animals, chemicals, etc)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r>
                        <a:rPr lang="en-US" sz="1200" dirty="0">
                          <a:effectLst/>
                        </a:rPr>
                        <a:t> 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Infectious waste </a:t>
                      </a:r>
                      <a:r>
                        <a:rPr lang="en-US" sz="900" b="1" dirty="0">
                          <a:effectLst/>
                        </a:rPr>
                        <a:t>(red/ yellow bags, excluding household waste)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</a:rPr>
                        <a:t>Liquids 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</a:rPr>
                        <a:t>(excluding normal household waste)</a:t>
                      </a:r>
                      <a:endParaRPr lang="en-US" sz="12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Special waste (asbestos, stained soils, ash)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□ </a:t>
                      </a:r>
                      <a:r>
                        <a:rPr lang="en-US" sz="1000" dirty="0">
                          <a:effectLst/>
                        </a:rPr>
                        <a:t>Yes, describe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67582F81-3ECD-ED82-EA08-2B8BF5BB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154738"/>
            <a:ext cx="8710612" cy="676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Action Taken:  </a:t>
            </a:r>
            <a:r>
              <a:rPr lang="en-US" altLang="en-US" sz="1000" b="1" u="sng" dirty="0"/>
              <a:t>  </a:t>
            </a:r>
            <a:r>
              <a:rPr lang="en-US" altLang="en-US" sz="1200" b="1" u="sng" dirty="0">
                <a:latin typeface="+mj-lt"/>
              </a:rPr>
              <a:t>Segregated, secured, and awaiting authorized contractor</a:t>
            </a:r>
            <a:r>
              <a:rPr lang="en-US" altLang="en-US" sz="1000" b="1" dirty="0"/>
              <a:t>____________________________</a:t>
            </a:r>
            <a:endParaRPr lang="en-US" alt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000" b="1" dirty="0"/>
              <a:t>Name of Screener: </a:t>
            </a:r>
            <a:r>
              <a:rPr lang="en-US" altLang="en-US" sz="1200" b="1" u="sng" dirty="0">
                <a:latin typeface="Script MT Bold" panose="03040602040607080904" pitchFamily="66" charset="0"/>
              </a:rPr>
              <a:t>_John Doe________________________________</a:t>
            </a:r>
            <a:r>
              <a:rPr lang="en-US" altLang="en-US" sz="1000" b="1" dirty="0"/>
              <a:t> Signature: </a:t>
            </a:r>
            <a:r>
              <a:rPr lang="en-US" altLang="en-US" sz="1600" b="1" dirty="0">
                <a:latin typeface="Script MT Bold" panose="03040602040607080904" pitchFamily="66" charset="0"/>
              </a:rPr>
              <a:t>_</a:t>
            </a:r>
            <a:r>
              <a:rPr lang="en-US" altLang="en-US" sz="1600" b="1" u="sng" dirty="0">
                <a:latin typeface="Script MT Bold" panose="03040602040607080904" pitchFamily="66" charset="0"/>
              </a:rPr>
              <a:t>John Doe</a:t>
            </a:r>
            <a:r>
              <a:rPr lang="en-US" altLang="en-US" sz="1600" b="1" dirty="0">
                <a:latin typeface="Script MT Bold" panose="03040602040607080904" pitchFamily="66" charset="0"/>
              </a:rPr>
              <a:t>_________________________</a:t>
            </a:r>
            <a:endParaRPr lang="en-US" altLang="en-US" sz="1600" dirty="0">
              <a:latin typeface="Script MT Bold" panose="030406020406070809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000" dirty="0"/>
          </a:p>
        </p:txBody>
      </p:sp>
      <p:sp>
        <p:nvSpPr>
          <p:cNvPr id="44081" name="TextBox 4">
            <a:extLst>
              <a:ext uri="{FF2B5EF4-FFF2-40B4-BE49-F238E27FC236}">
                <a16:creationId xmlns:a16="http://schemas.microsoft.com/office/drawing/2014/main" id="{A3F99893-56D9-BEE9-8B75-87D945C55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17463"/>
            <a:ext cx="81391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>
                <a:solidFill>
                  <a:srgbClr val="FF0000"/>
                </a:solidFill>
                <a:latin typeface="Tahoma" panose="020B0604030504040204" pitchFamily="34" charset="0"/>
              </a:rPr>
              <a:t>Every blank MUST be filled in. If answer is unknown or driver refuses to provide information, write “unknown” or “refused”.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72C360A-3F37-825E-D925-86E86BDA5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Public Information and Education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2361665-C48E-4B9D-4899-69E2BF609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make them aware screening is occurring</a:t>
            </a:r>
          </a:p>
          <a:p>
            <a:pPr eaLnBrk="1" hangingPunct="1"/>
            <a:r>
              <a:rPr lang="en-US" altLang="en-US"/>
              <a:t>let them know load was randomly chosen</a:t>
            </a:r>
          </a:p>
          <a:p>
            <a:pPr eaLnBrk="1" hangingPunct="1"/>
            <a:r>
              <a:rPr lang="en-US" altLang="en-US"/>
              <a:t>explain regulated and prohibited wastes - what are they and why are they bad</a:t>
            </a:r>
          </a:p>
          <a:p>
            <a:pPr eaLnBrk="1" hangingPunct="1"/>
            <a:r>
              <a:rPr lang="en-US" altLang="en-US"/>
              <a:t>be ready to provide information regarding where unauthorized or regulated may be disposed of properly – having handouts ready helps to prevent illegal dumping/disposal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97B41F33-5EEC-4F0D-9568-AB21081E9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 Station </a:t>
            </a:r>
          </a:p>
        </p:txBody>
      </p:sp>
      <p:graphicFrame>
        <p:nvGraphicFramePr>
          <p:cNvPr id="9219" name="Object 4">
            <a:extLst>
              <a:ext uri="{FF2B5EF4-FFF2-40B4-BE49-F238E27FC236}">
                <a16:creationId xmlns:a16="http://schemas.microsoft.com/office/drawing/2014/main" id="{AA56A819-38FE-8373-8D4E-6814BD8C9D4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0" y="914400"/>
          <a:ext cx="73914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300" imgH="7543800" progId="AcroExch.Document.7">
                  <p:embed/>
                </p:oleObj>
              </mc:Choice>
              <mc:Fallback>
                <p:oleObj name="Acrobat Document" r:id="rId2" imgW="5829300" imgH="754380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73914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7D6D0F3-7D6D-992B-B8CA-CBF93752D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Factors affecting probability of finding hazardous waste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EEFDA38-9654-5172-D40F-E1D09803C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commercial/industrial % of community</a:t>
            </a:r>
          </a:p>
          <a:p>
            <a:pPr eaLnBrk="1" hangingPunct="1"/>
            <a:r>
              <a:rPr lang="en-US" altLang="en-US" b="1"/>
              <a:t># of small quantity hazardous waste generators</a:t>
            </a:r>
          </a:p>
          <a:p>
            <a:pPr eaLnBrk="1" hangingPunct="1"/>
            <a:r>
              <a:rPr lang="en-US" altLang="en-US" b="1"/>
              <a:t>level of hazardous waste regulatory effort</a:t>
            </a:r>
          </a:p>
          <a:p>
            <a:pPr eaLnBrk="1" hangingPunct="1"/>
            <a:r>
              <a:rPr lang="en-US" altLang="en-US" b="1"/>
              <a:t>hauler / collector screening practices</a:t>
            </a:r>
          </a:p>
          <a:p>
            <a:pPr eaLnBrk="1" hangingPunct="1"/>
            <a:r>
              <a:rPr lang="en-US" altLang="en-US" b="1"/>
              <a:t>level of public education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C931F573-9AA7-18EA-34FD-1EEF01402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Screening Frequency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0D92B14-AC04-5C9B-A7AC-0549B0BDB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minimum :  1 vehicle per day or 1% of total vehicles per day, whichever is greater</a:t>
            </a:r>
          </a:p>
          <a:p>
            <a:pPr eaLnBrk="1" hangingPunct="1"/>
            <a:r>
              <a:rPr lang="en-US" altLang="en-US" b="1"/>
              <a:t>increase frequency if unauthorized wastes are being found on a regular basis</a:t>
            </a:r>
          </a:p>
          <a:p>
            <a:pPr eaLnBrk="1" hangingPunct="1"/>
            <a:r>
              <a:rPr lang="en-US" altLang="en-US" b="1">
                <a:ea typeface="Calibri" panose="020F0502020204030204" pitchFamily="34" charset="0"/>
                <a:cs typeface="Times New Roman" panose="02020603050405020304" pitchFamily="18" charset="0"/>
              </a:rPr>
              <a:t>special waste and or targeted loads: inspect these in addition to randomly chosen loads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B97951E-14AC-B5BF-9808-C71CCB43C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Methodology for selecting loads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C088CF7-D783-DEE5-09E4-C8DB24EF2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79500"/>
            <a:ext cx="8229600" cy="45307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Random selection – unpredictable, procedure which ensures anyone can be checked at any time (use computer and random number generator to remove bias)</a:t>
            </a:r>
          </a:p>
          <a:p>
            <a:pPr eaLnBrk="1" hangingPunct="1"/>
            <a:r>
              <a:rPr lang="en-US" altLang="en-US" b="1"/>
              <a:t>Process knowledge - waste from a particular industry or company might contain prohibited or hazardous waste</a:t>
            </a:r>
            <a:endParaRPr lang="en-US" altLang="en-US" sz="1900" b="1"/>
          </a:p>
          <a:p>
            <a:pPr eaLnBrk="1" hangingPunct="1"/>
            <a:r>
              <a:rPr lang="en-US" altLang="en-US" b="1"/>
              <a:t>Suspicious loads</a:t>
            </a:r>
          </a:p>
          <a:p>
            <a:pPr eaLnBrk="1" hangingPunct="1"/>
            <a:r>
              <a:rPr lang="en-US" altLang="en-US" b="1"/>
              <a:t>Targeted loads – past offenders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b="1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07E8920-A573-F8FB-CC68-1DA015324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800" b="1"/>
              <a:t>Lesson VI – Physical Examination and Field Testing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E5810D-4C40-496E-0E76-D1FD12188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075" y="1598613"/>
            <a:ext cx="7772400" cy="44719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Identify types of prohibited wastes generated in your community</a:t>
            </a:r>
          </a:p>
          <a:p>
            <a:pPr eaLnBrk="1" hangingPunct="1"/>
            <a:r>
              <a:rPr lang="en-US" altLang="en-US"/>
              <a:t>Identify probable sources of these wastes</a:t>
            </a:r>
          </a:p>
          <a:p>
            <a:pPr eaLnBrk="1" hangingPunct="1"/>
            <a:r>
              <a:rPr lang="en-US" altLang="en-US"/>
              <a:t>Identify vehicles that collect from these sources</a:t>
            </a:r>
          </a:p>
          <a:p>
            <a:pPr eaLnBrk="1" hangingPunct="1"/>
            <a:r>
              <a:rPr lang="en-US" altLang="en-US"/>
              <a:t>Conduct preliminary screening</a:t>
            </a:r>
          </a:p>
          <a:p>
            <a:pPr eaLnBrk="1" hangingPunct="1"/>
            <a:r>
              <a:rPr lang="en-US" altLang="en-US"/>
              <a:t>Notify haulers of the screening program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D1DA45C-7649-ADA5-348D-7D74A90A2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Physical Examination and Field Testing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BA2FCE7-ADC3-E528-3941-793F6BEA8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438" y="1417638"/>
            <a:ext cx="7772400" cy="467836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Basic Equipment</a:t>
            </a:r>
          </a:p>
          <a:p>
            <a:pPr marL="742950" lvl="1" indent="-285750" eaLnBrk="1" hangingPunct="1"/>
            <a:r>
              <a:rPr lang="en-US" altLang="en-US" sz="2200" b="1"/>
              <a:t>PPE </a:t>
            </a:r>
          </a:p>
          <a:p>
            <a:pPr marL="742950" lvl="1" indent="-285750" eaLnBrk="1" hangingPunct="1"/>
            <a:r>
              <a:rPr lang="en-US" altLang="en-US" sz="2200" b="1"/>
              <a:t>Shovel and three-pronged rakes</a:t>
            </a:r>
          </a:p>
          <a:p>
            <a:pPr marL="742950" lvl="1" indent="-285750" eaLnBrk="1" hangingPunct="1"/>
            <a:r>
              <a:rPr lang="en-US" altLang="en-US" sz="2200" b="1"/>
              <a:t>sample containers or bags with labels</a:t>
            </a:r>
          </a:p>
          <a:p>
            <a:pPr marL="742950" lvl="1" indent="-285750" eaLnBrk="1" hangingPunct="1"/>
            <a:r>
              <a:rPr lang="en-US" altLang="en-US" sz="2200" b="1"/>
              <a:t>cones or marker flags on wires</a:t>
            </a:r>
          </a:p>
          <a:p>
            <a:pPr marL="742950" lvl="1" indent="-285750" eaLnBrk="1" hangingPunct="1"/>
            <a:r>
              <a:rPr lang="en-US" altLang="en-US" sz="2200" b="1"/>
              <a:t>pocket tape recorder/tapes</a:t>
            </a:r>
          </a:p>
          <a:p>
            <a:pPr marL="742950" lvl="1" indent="-285750" eaLnBrk="1" hangingPunct="1"/>
            <a:r>
              <a:rPr lang="en-US" altLang="en-US" sz="2200" b="1"/>
              <a:t>camera</a:t>
            </a:r>
          </a:p>
          <a:p>
            <a:pPr marL="742950" lvl="1" indent="-285750" eaLnBrk="1" hangingPunct="1"/>
            <a:r>
              <a:rPr lang="en-US" altLang="en-US" sz="2200" b="1"/>
              <a:t>watch to record times and time tests</a:t>
            </a:r>
          </a:p>
          <a:p>
            <a:pPr marL="742950" lvl="1" indent="-285750" eaLnBrk="1" hangingPunct="1"/>
            <a:r>
              <a:rPr lang="en-US" altLang="en-US" sz="2200" b="1"/>
              <a:t>forms</a:t>
            </a:r>
          </a:p>
          <a:p>
            <a:pPr marL="742950" lvl="1" indent="-285750" eaLnBrk="1" hangingPunct="1"/>
            <a:r>
              <a:rPr lang="en-US" altLang="en-US" sz="2200" b="1"/>
              <a:t>handouts for alternate disposal locations</a:t>
            </a:r>
          </a:p>
          <a:p>
            <a:pPr marL="742950" lvl="1" indent="-285750" eaLnBrk="1" hangingPunct="1"/>
            <a:r>
              <a:rPr lang="en-US" altLang="en-US" sz="2200" b="1"/>
              <a:t>heavy equipment to thin spread when necessary</a:t>
            </a:r>
          </a:p>
          <a:p>
            <a:pPr marL="742950" lvl="1" indent="-285750" eaLnBrk="1" hangingPunct="1">
              <a:buFont typeface="Wingdings" panose="05000000000000000000" pitchFamily="2" charset="2"/>
              <a:buNone/>
            </a:pPr>
            <a:endParaRPr lang="en-US" altLang="en-US" sz="2200" b="1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703816D-CD97-63DC-6251-D19590957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Protective Clothing &amp; Equip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95D3E8E-D067-0067-8162-E7E9190F7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safety goggles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chemical resistant boots - covered/hard toes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leather or chemical resistant gloves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bright colored jacket or vest</a:t>
            </a:r>
            <a:endParaRPr lang="en-US" altLang="en-US" sz="1500" b="1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hard hat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tyvek suit and boot covers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respiratory protection (dust mask or respirator)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>
            <a:extLst>
              <a:ext uri="{FF2B5EF4-FFF2-40B4-BE49-F238E27FC236}">
                <a16:creationId xmlns:a16="http://schemas.microsoft.com/office/drawing/2014/main" id="{424E3EA9-6FF8-E1ED-0AC5-757A2457A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9876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5241644-0B7B-8E5E-051C-CC427260438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229600" cy="45307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Recommended Personnel Requirement:</a:t>
            </a:r>
          </a:p>
          <a:p>
            <a:pPr eaLnBrk="1" hangingPunct="1"/>
            <a:r>
              <a:rPr lang="en-US" altLang="en-US"/>
              <a:t>Tetanus shot</a:t>
            </a:r>
          </a:p>
          <a:p>
            <a:pPr eaLnBrk="1" hangingPunct="1"/>
            <a:r>
              <a:rPr lang="en-US" altLang="en-US"/>
              <a:t>Hepatitis B virus vaccination </a:t>
            </a:r>
          </a:p>
          <a:p>
            <a:pPr lvl="1" eaLnBrk="1" hangingPunct="1"/>
            <a:r>
              <a:rPr lang="en-US" altLang="en-US" b="1" i="1"/>
              <a:t>screeners may receive more than incidental exposure to blood borne pathogens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AB15F9A-B328-1A52-E626-7B16671F0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600" b="1"/>
              <a:t>Physical and Sensory Examination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9B9495E-DC82-D031-DCA2-E398056C0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0538" y="1163638"/>
            <a:ext cx="8229600" cy="453072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Look - Listen - Smell</a:t>
            </a:r>
          </a:p>
          <a:p>
            <a:pPr eaLnBrk="1" hangingPunct="1"/>
            <a:endParaRPr lang="en-US" altLang="en-US"/>
          </a:p>
        </p:txBody>
      </p:sp>
      <p:sp>
        <p:nvSpPr>
          <p:cNvPr id="54276" name="TextBox 1">
            <a:extLst>
              <a:ext uri="{FF2B5EF4-FFF2-40B4-BE49-F238E27FC236}">
                <a16:creationId xmlns:a16="http://schemas.microsoft.com/office/drawing/2014/main" id="{3C67681A-37E2-B305-A8D7-3693C605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160588"/>
            <a:ext cx="75866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/>
              <a:t>LOOK </a:t>
            </a:r>
            <a:r>
              <a:rPr lang="en-US" altLang="en-US" sz="2800"/>
              <a:t>- carefully view the waste pile and individual items for anything unusual (labels, markings, containers, colors, smoke)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/>
              <a:t>LISTEN </a:t>
            </a:r>
            <a:r>
              <a:rPr lang="en-US" altLang="en-US" sz="2800"/>
              <a:t>– be mindful of unusual sounds -hissing, clicking, cracking,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/>
              <a:t>SMELL</a:t>
            </a:r>
            <a:r>
              <a:rPr lang="en-US" altLang="en-US" sz="2800"/>
              <a:t> – DON’T get up close and personal to smell waste, but DO be aware of unusual smells or odors (sewage, dead animals, chemicals)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334E3FB-EA7C-EC4C-E1CE-ECC742842E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533400"/>
            <a:ext cx="82296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/>
              <a:t>What do you commonly ask vehicles at the gate?</a:t>
            </a:r>
          </a:p>
          <a:p>
            <a:pPr eaLnBrk="1" hangingPunct="1"/>
            <a:r>
              <a:rPr lang="en-US" altLang="en-US"/>
              <a:t>Do you have any oil, liquids, or batteries?</a:t>
            </a:r>
          </a:p>
          <a:p>
            <a:pPr eaLnBrk="1" hangingPunct="1"/>
            <a:r>
              <a:rPr lang="en-US" altLang="en-US"/>
              <a:t>Where did you collect?</a:t>
            </a:r>
          </a:p>
          <a:p>
            <a:pPr eaLnBrk="1" hangingPunct="1"/>
            <a:r>
              <a:rPr lang="en-US" altLang="en-US"/>
              <a:t>Did you notice anything peculiar?</a:t>
            </a:r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sz="3600" b="1"/>
              <a:t>Does signage clearly state what wastes are prohibited?</a:t>
            </a:r>
            <a:endParaRPr lang="en-US" altLang="en-US" sz="36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68DF52-A77A-8E23-990B-9FCE39AE4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Rules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AE72E55-565C-4EEF-3F63-73CA341F8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001000" cy="5257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u="sng"/>
              <a:t>New Mexico Solid Waste Rules   20.9.5.8 - General Operating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u="sng"/>
              <a:t>Requirements For All Solid Waste Facilities.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 u="sng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B.	Owners and operators of a solid waste facility shall: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(1)     have a certified operator or representative present at all times while the facility is operational;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(2)     implement a plan approved by the secretary to inspect loads to detect and prevent the disposal of unauthorized waste, including: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          (a)     inspection frequency;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          (b)     inspection personnel;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          (c)     method of inspection; and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                  (d)     a training program for the facility employees in the identification of unauthorized waste, including hazardous waste, hot waste, and PCB's;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300" b="1"/>
              <a:t>                                        </a:t>
            </a:r>
            <a:endParaRPr lang="en-US" altLang="en-US" sz="1200" b="1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3AAA3B0-7701-0632-911C-5DE66485C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Special Items to Look for: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0E308F5-D2EB-21DB-CEFF-1F879487B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6588" y="1571625"/>
            <a:ext cx="7772400" cy="44481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100" b="1"/>
              <a:t>Transformers - suspect all for oil, although it is usually not present - do accept without oil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/>
          </a:p>
          <a:p>
            <a:pPr eaLnBrk="1" hangingPunct="1"/>
            <a:r>
              <a:rPr lang="en-US" altLang="en-US" sz="2100" b="1"/>
              <a:t>fluorescent light fixtures – do not accept with ballast (usually black box 3”x 9”)  These could  contain PCBs. Refer to local hazardous material contact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/>
          </a:p>
          <a:p>
            <a:pPr eaLnBrk="1" hangingPunct="1"/>
            <a:r>
              <a:rPr lang="en-US" altLang="en-US" sz="2100" b="1"/>
              <a:t>Batteries – do not accept if &gt; household quantity</a:t>
            </a:r>
          </a:p>
          <a:p>
            <a:pPr eaLnBrk="1" hangingPunct="1"/>
            <a:r>
              <a:rPr lang="en-US" altLang="en-US" sz="2100" b="1"/>
              <a:t>Lithium-ion batteries – fire hazard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/>
          </a:p>
          <a:p>
            <a:pPr eaLnBrk="1" hangingPunct="1"/>
            <a:r>
              <a:rPr lang="en-US" altLang="en-US" sz="2100" b="1"/>
              <a:t>Cathode Ray tubes - TV, computer monitors - May contain mercury. Contact computer or electronics store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 b="1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7190D5F-B1BC-5BFD-CE7F-BB581656F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63513"/>
            <a:ext cx="7772400" cy="15890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More  special items to look for: 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51A3905-7389-DC51-6965-7528C09AD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62088"/>
            <a:ext cx="7772400" cy="4710112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sz="2100" b="1" dirty="0"/>
              <a:t>Filters - Ask if drained, if not, refer to oil recycling area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b="1" dirty="0"/>
          </a:p>
          <a:p>
            <a:pPr eaLnBrk="1" hangingPunct="1">
              <a:defRPr/>
            </a:pPr>
            <a:r>
              <a:rPr lang="en-US" altLang="en-US" sz="2100" b="1" dirty="0"/>
              <a:t>compressors (freon) - recovery, reclamation, recycling -check if closed or open system.  If CFCs recovered, tag or spray paint unit. Watch for window air conditioners and drinking fountains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b="1" dirty="0"/>
          </a:p>
          <a:p>
            <a:pPr eaLnBrk="1" hangingPunct="1">
              <a:defRPr/>
            </a:pPr>
            <a:r>
              <a:rPr lang="en-US" altLang="en-US" sz="2100" b="1" dirty="0"/>
              <a:t>mechanical equipment (capacitors)</a:t>
            </a:r>
          </a:p>
          <a:p>
            <a:pPr eaLnBrk="1" hangingPunct="1">
              <a:defRPr/>
            </a:pPr>
            <a:endParaRPr lang="en-US" altLang="en-US" sz="2100" b="1" dirty="0"/>
          </a:p>
          <a:p>
            <a:pPr eaLnBrk="1" hangingPunct="1">
              <a:defRPr/>
            </a:pPr>
            <a:r>
              <a:rPr lang="en-US" altLang="en-US" sz="2100" b="1" dirty="0"/>
              <a:t>Electrical circuit boards - usually acceptable</a:t>
            </a:r>
          </a:p>
          <a:p>
            <a:pPr eaLnBrk="1" hangingPunct="1">
              <a:defRPr/>
            </a:pPr>
            <a:endParaRPr lang="en-US" altLang="en-US" sz="2100" b="1" dirty="0"/>
          </a:p>
          <a:p>
            <a:pPr eaLnBrk="1" hangingPunct="1">
              <a:defRPr/>
            </a:pPr>
            <a:r>
              <a:rPr lang="en-US" altLang="en-US" sz="2100" b="1" dirty="0"/>
              <a:t>Red or Yellow bags - refer to generator, hospital, or med waste disp.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C7BC616-6054-A337-D487-836EB5EBC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Field ID of Suspicious Liquids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E330FF7D-865F-0991-DD3C-60C37CBCE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Combustibility - gas explosion meter; not a </a:t>
            </a:r>
            <a:r>
              <a:rPr lang="en-US" altLang="en-US" i="1"/>
              <a:t>match</a:t>
            </a:r>
          </a:p>
          <a:p>
            <a:pPr eaLnBrk="1" hangingPunct="1"/>
            <a:r>
              <a:rPr lang="en-US" altLang="en-US"/>
              <a:t>Organic Vapor Detection - VOC meter</a:t>
            </a:r>
          </a:p>
          <a:p>
            <a:pPr eaLnBrk="1" hangingPunct="1"/>
            <a:r>
              <a:rPr lang="en-US" altLang="en-US"/>
              <a:t>Corrosivity - pH paper or portable ph meter</a:t>
            </a:r>
          </a:p>
          <a:p>
            <a:pPr eaLnBrk="1" hangingPunct="1"/>
            <a:r>
              <a:rPr lang="en-US" altLang="en-US"/>
              <a:t>PCBs - kits available</a:t>
            </a:r>
          </a:p>
          <a:p>
            <a:pPr eaLnBrk="1" hangingPunct="1"/>
            <a:r>
              <a:rPr lang="en-US" altLang="en-US"/>
              <a:t>Reactive wastes - mostly solids, </a:t>
            </a:r>
            <a:r>
              <a:rPr lang="en-US" altLang="en-US" sz="1900"/>
              <a:t>e.g. chlorine + water; ammonia+ Clorox; brake fluid + chlorine (swimming pool)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90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15F7114-8D11-74EE-5909-6BB0E5692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Test Equipment Includes: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D7C312D-70C6-FD2C-A2A8-8A62EF0E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chlorinated hydrocarbon screening kits</a:t>
            </a:r>
          </a:p>
          <a:p>
            <a:pPr eaLnBrk="1" hangingPunct="1"/>
            <a:r>
              <a:rPr lang="en-US" altLang="en-US"/>
              <a:t>asbestos test kits</a:t>
            </a:r>
          </a:p>
          <a:p>
            <a:pPr eaLnBrk="1" hangingPunct="1"/>
            <a:r>
              <a:rPr lang="en-US" altLang="en-US"/>
              <a:t>radiation monitors </a:t>
            </a:r>
          </a:p>
          <a:p>
            <a:pPr eaLnBrk="1" hangingPunct="1"/>
            <a:r>
              <a:rPr lang="en-US" altLang="en-US"/>
              <a:t>mercury indicators</a:t>
            </a:r>
          </a:p>
          <a:p>
            <a:pPr eaLnBrk="1" hangingPunct="1"/>
            <a:r>
              <a:rPr lang="en-US" altLang="en-US"/>
              <a:t>lead analysis kits</a:t>
            </a:r>
          </a:p>
          <a:p>
            <a:pPr eaLnBrk="1" hangingPunct="1"/>
            <a:r>
              <a:rPr lang="en-US" altLang="en-US"/>
              <a:t>chemical test strips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974D6614-09C8-F023-30D1-89E4A446D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More expensive equipment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4C9AD5F-9C91-0C9E-9A4E-0E5638E23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Drager Tubes</a:t>
            </a:r>
          </a:p>
          <a:p>
            <a:pPr eaLnBrk="1" hangingPunct="1"/>
            <a:r>
              <a:rPr lang="en-US" altLang="en-US"/>
              <a:t>formaldehyde meters</a:t>
            </a:r>
          </a:p>
          <a:p>
            <a:pPr eaLnBrk="1" hangingPunct="1"/>
            <a:r>
              <a:rPr lang="en-US" altLang="en-US"/>
              <a:t>toxic gas monitors</a:t>
            </a:r>
          </a:p>
          <a:p>
            <a:pPr eaLnBrk="1" hangingPunct="1"/>
            <a:r>
              <a:rPr lang="en-US" altLang="en-US"/>
              <a:t>hazardous gas detectors</a:t>
            </a:r>
          </a:p>
          <a:p>
            <a:pPr eaLnBrk="1" hangingPunct="1"/>
            <a:r>
              <a:rPr lang="en-US" altLang="en-US"/>
              <a:t>Mercury Vapor Meters</a:t>
            </a:r>
          </a:p>
          <a:p>
            <a:pPr eaLnBrk="1" hangingPunct="1"/>
            <a:r>
              <a:rPr lang="en-US" altLang="en-US"/>
              <a:t>Laboratory testing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EAE7F27-3C8C-8029-1796-FC3F2FDF3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Paint Filter Test </a:t>
            </a:r>
            <a:r>
              <a:rPr lang="en-US" altLang="en-US" sz="2800"/>
              <a:t>(EPA Method 9095)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76E723C-6A3C-364D-6F14-90CDDA959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Ordinary filter for paint from paint store</a:t>
            </a:r>
          </a:p>
          <a:p>
            <a:pPr eaLnBrk="1" hangingPunct="1"/>
            <a:r>
              <a:rPr lang="en-US" altLang="en-US"/>
              <a:t>mesh (#60) is specified in regulations for bulk free liquids</a:t>
            </a:r>
          </a:p>
          <a:p>
            <a:pPr eaLnBrk="1" hangingPunct="1"/>
            <a:r>
              <a:rPr lang="en-US" altLang="en-US"/>
              <a:t>One drop in 5 minutes indicates bulk free liquid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DBBBA66-1708-1103-9211-A31E785D8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Field Examination-Special Items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18BF467-C84B-A1F0-AC88-CFFE63D60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PCBs   (if less than 50 ppm unregulated)</a:t>
            </a:r>
          </a:p>
          <a:p>
            <a:pPr lvl="1" eaLnBrk="1" hangingPunct="1"/>
            <a:r>
              <a:rPr lang="en-US" altLang="en-US"/>
              <a:t>transformers      find out generator</a:t>
            </a:r>
          </a:p>
          <a:p>
            <a:pPr lvl="1" eaLnBrk="1" hangingPunct="1"/>
            <a:r>
              <a:rPr lang="en-US" altLang="en-US"/>
              <a:t>light ballasts      find out generator</a:t>
            </a:r>
          </a:p>
          <a:p>
            <a:pPr lvl="1" eaLnBrk="1" hangingPunct="1"/>
            <a:r>
              <a:rPr lang="en-US" altLang="en-US"/>
              <a:t>have available - disposal alternative</a:t>
            </a:r>
          </a:p>
          <a:p>
            <a:pPr eaLnBrk="1" hangingPunct="1"/>
            <a:r>
              <a:rPr lang="en-US" altLang="en-US"/>
              <a:t>Assume PCB containing, unless marked otherwise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8C53524-DCC9-921B-F2BF-F88B5999C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Housekeeping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04F756B-B00A-3A4F-546A-D9EEE1051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clean screening area</a:t>
            </a:r>
          </a:p>
          <a:p>
            <a:pPr eaLnBrk="1" hangingPunct="1"/>
            <a:r>
              <a:rPr lang="en-US" altLang="en-US" b="1"/>
              <a:t>keep containers needed for hazardous regulated prohibited wastes, as necessary</a:t>
            </a:r>
          </a:p>
          <a:p>
            <a:pPr eaLnBrk="1" hangingPunct="1"/>
            <a:r>
              <a:rPr lang="en-US" altLang="en-US" b="1"/>
              <a:t>have first aid kit available near screening area</a:t>
            </a:r>
          </a:p>
          <a:p>
            <a:pPr eaLnBrk="1" hangingPunct="1"/>
            <a:r>
              <a:rPr lang="en-US" altLang="en-US" b="1"/>
              <a:t>decontamination areas for equipment and clothing may be needed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9F39237-05B9-54D2-340D-5009A2152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Records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64AAEE3-9B68-6A32-A4EA-D7AC4C36A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necessary to:</a:t>
            </a:r>
          </a:p>
          <a:p>
            <a:pPr lvl="1" eaLnBrk="1" hangingPunct="1"/>
            <a:r>
              <a:rPr lang="en-US" altLang="en-US" b="1"/>
              <a:t>comply with legal requirements of landfill regulations</a:t>
            </a:r>
          </a:p>
          <a:p>
            <a:pPr lvl="1" eaLnBrk="1" hangingPunct="1"/>
            <a:r>
              <a:rPr lang="en-US" altLang="en-US" b="1"/>
              <a:t>records in the event of liability issues</a:t>
            </a:r>
          </a:p>
          <a:p>
            <a:pPr lvl="1" eaLnBrk="1" hangingPunct="1"/>
            <a:r>
              <a:rPr lang="en-US" altLang="en-US" b="1"/>
              <a:t>analyze program elements</a:t>
            </a:r>
          </a:p>
          <a:p>
            <a:pPr lvl="2" eaLnBrk="1" hangingPunct="1"/>
            <a:r>
              <a:rPr lang="en-US" altLang="en-US" b="1"/>
              <a:t>increase random screening frequency</a:t>
            </a:r>
          </a:p>
          <a:p>
            <a:pPr lvl="2" eaLnBrk="1" hangingPunct="1"/>
            <a:r>
              <a:rPr lang="en-US" altLang="en-US" b="1"/>
              <a:t>determine haulers consistently breaking rules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extLst>
              <a:ext uri="{FF2B5EF4-FFF2-40B4-BE49-F238E27FC236}">
                <a16:creationId xmlns:a16="http://schemas.microsoft.com/office/drawing/2014/main" id="{BACDC69B-C455-DFE5-4187-9FC766BA8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8289925" cy="39703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Lesson VII – Managing Unacceptable Waste</a:t>
            </a:r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defRPr/>
            </a:pPr>
            <a:endParaRPr lang="en-US" altLang="en-US" sz="2800" b="1" dirty="0"/>
          </a:p>
          <a:p>
            <a:pPr eaLnBrk="1" hangingPunct="1">
              <a:buFontTx/>
              <a:buChar char="•"/>
              <a:defRPr/>
            </a:pPr>
            <a:r>
              <a:rPr lang="en-US" altLang="en-US" sz="2400" b="1" dirty="0"/>
              <a:t>  Facility does not want unacceptable waste</a:t>
            </a:r>
          </a:p>
          <a:p>
            <a:pPr eaLnBrk="1" hangingPunct="1">
              <a:buFontTx/>
              <a:buChar char="•"/>
              <a:defRPr/>
            </a:pPr>
            <a:endParaRPr lang="en-US" altLang="en-US" sz="2400" b="1" dirty="0"/>
          </a:p>
          <a:p>
            <a:pPr eaLnBrk="1" hangingPunct="1">
              <a:buFontTx/>
              <a:buChar char="•"/>
              <a:defRPr/>
            </a:pPr>
            <a:r>
              <a:rPr lang="en-US" altLang="en-US" sz="2400" b="1" dirty="0"/>
              <a:t>  Hauler does not want unacceptable waste</a:t>
            </a:r>
          </a:p>
          <a:p>
            <a:pPr eaLnBrk="1" hangingPunct="1">
              <a:buFontTx/>
              <a:buChar char="•"/>
              <a:defRPr/>
            </a:pPr>
            <a:endParaRPr lang="en-US" altLang="en-US" sz="2400" b="1" dirty="0"/>
          </a:p>
          <a:p>
            <a:pPr eaLnBrk="1" hangingPunct="1">
              <a:buFontTx/>
              <a:buChar char="•"/>
              <a:defRPr/>
            </a:pPr>
            <a:r>
              <a:rPr lang="en-US" altLang="en-US" sz="2400" b="1" dirty="0"/>
              <a:t>  Generator just wants to get rid of unacceptable waste</a:t>
            </a:r>
          </a:p>
          <a:p>
            <a:pPr eaLnBrk="1" hangingPunct="1">
              <a:buFontTx/>
              <a:buChar char="•"/>
              <a:defRPr/>
            </a:pPr>
            <a:endParaRPr lang="en-US" altLang="en-US" sz="2400" b="1" dirty="0"/>
          </a:p>
          <a:p>
            <a:pPr eaLnBrk="1" hangingPunct="1">
              <a:buFontTx/>
              <a:buChar char="•"/>
              <a:defRPr/>
            </a:pPr>
            <a:r>
              <a:rPr lang="en-US" altLang="en-US" sz="2400" b="1" dirty="0"/>
              <a:t>  Compliance of generator key to success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A49053-FBAE-D22B-5686-1D9FB20FF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Rules (continued)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1A6D83B-8E5C-6D6A-2A2E-40D70AAF0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(3)     maintain a written operating record in compliance with 20.9.5.16 NMAC;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(4)     notify the department both orally and in writing within 24 hours of an occurrence of a spill, fire, flood, explosion, mass movement of waste, or similar event;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(5)     upon discovery of the receipt of unauthorized waste: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(a)     notify the department, the hauler, and the generator in writing within 48 hours;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 (b)     restrict the area from public access and from facility personnel; and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b="1"/>
          </a:p>
          <a:p>
            <a:pPr eaLnBrk="1" hangingPunct="1">
              <a:lnSpc>
                <a:spcPct val="80000"/>
              </a:lnSpc>
            </a:pPr>
            <a:r>
              <a:rPr lang="en-US" altLang="en-US" sz="2000" b="1"/>
              <a:t>           (c)     assure proper cleanup, transport and disposal of the waste;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46E58E1-4D67-9A7C-057F-1B23A282C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If you find prohibited wastes</a:t>
            </a:r>
            <a:br>
              <a:rPr lang="en-US" altLang="en-US"/>
            </a:br>
            <a:r>
              <a:rPr lang="en-US" altLang="en-US"/>
              <a:t>such as lead-acid batteries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7A67C23-C4C5-41D5-D736-AB4AEE43F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can return to hauler without violating laws</a:t>
            </a:r>
          </a:p>
          <a:p>
            <a:pPr eaLnBrk="1" hangingPunct="1"/>
            <a:r>
              <a:rPr lang="en-US" altLang="en-US" b="1"/>
              <a:t>help hauler identify source</a:t>
            </a:r>
          </a:p>
          <a:p>
            <a:pPr eaLnBrk="1" hangingPunct="1"/>
            <a:r>
              <a:rPr lang="en-US" altLang="en-US" b="1"/>
              <a:t>inform generator why waste cannot be accepted</a:t>
            </a:r>
          </a:p>
          <a:p>
            <a:pPr eaLnBrk="1" hangingPunct="1"/>
            <a:r>
              <a:rPr lang="en-US" altLang="en-US" b="1"/>
              <a:t>If you find RCRA regulated waste:</a:t>
            </a:r>
            <a:endParaRPr lang="en-US" altLang="en-US" sz="2300" b="1"/>
          </a:p>
          <a:p>
            <a:pPr lvl="1" eaLnBrk="1" hangingPunct="1"/>
            <a:r>
              <a:rPr lang="en-US" altLang="en-US" sz="2300" b="1"/>
              <a:t>cannot return to hauler unless authorized to transport hazardous waste</a:t>
            </a:r>
          </a:p>
          <a:p>
            <a:pPr lvl="1" eaLnBrk="1" hangingPunct="1"/>
            <a:r>
              <a:rPr lang="en-US" altLang="en-US" sz="2300" b="1"/>
              <a:t>notify State regulatory agency</a:t>
            </a:r>
          </a:p>
          <a:p>
            <a:pPr lvl="1" eaLnBrk="1" hangingPunct="1"/>
            <a:r>
              <a:rPr lang="en-US" altLang="en-US" sz="2300" b="1"/>
              <a:t>must dispose in permitted RCRA facility administered by responsible agency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0680E51-4676-46DD-2208-ED2C5E695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6588" y="225425"/>
            <a:ext cx="8202612" cy="11430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 sz="3600" b="1"/>
              <a:t>Haulers - Two options to address unacceptable waste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CADC462-2D2A-6E57-C640-7443B82BB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87488"/>
            <a:ext cx="7772400" cy="4608512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sz="2400" b="1"/>
              <a:t>return material to hauler</a:t>
            </a:r>
          </a:p>
          <a:p>
            <a:pPr eaLnBrk="1" hangingPunct="1"/>
            <a:r>
              <a:rPr lang="en-US" altLang="en-US" sz="2400" b="1"/>
              <a:t>dispose of the material and charge hauler later</a:t>
            </a:r>
          </a:p>
          <a:p>
            <a:pPr eaLnBrk="1" hangingPunct="1"/>
            <a:r>
              <a:rPr lang="en-US" altLang="en-US" sz="2400" b="1"/>
              <a:t>drawbacks - returning to hauler</a:t>
            </a:r>
          </a:p>
          <a:p>
            <a:pPr marL="742950" lvl="1" indent="-285750" eaLnBrk="1" hangingPunct="1"/>
            <a:r>
              <a:rPr lang="en-US" altLang="en-US" sz="2000" b="1"/>
              <a:t>proper transport and disposal not assured</a:t>
            </a:r>
          </a:p>
          <a:p>
            <a:pPr marL="742950" lvl="1" indent="-285750" eaLnBrk="1" hangingPunct="1"/>
            <a:r>
              <a:rPr lang="en-US" altLang="en-US" sz="2000" b="1"/>
              <a:t>material may return</a:t>
            </a:r>
          </a:p>
          <a:p>
            <a:pPr marL="742950" lvl="1" indent="-285750" eaLnBrk="1" hangingPunct="1"/>
            <a:r>
              <a:rPr lang="en-US" altLang="en-US" sz="2000" b="1"/>
              <a:t>generator is unlikely to be affected</a:t>
            </a:r>
          </a:p>
          <a:p>
            <a:pPr marL="742950" lvl="1" indent="-285750" eaLnBrk="1" hangingPunct="1"/>
            <a:r>
              <a:rPr lang="en-US" altLang="en-US" sz="2000" b="1"/>
              <a:t>financially , hauler can be held responsible by 2 methods</a:t>
            </a:r>
            <a:r>
              <a:rPr lang="en-US" altLang="en-US" b="1"/>
              <a:t>:</a:t>
            </a:r>
          </a:p>
          <a:p>
            <a:pPr marL="1143000" lvl="2" indent="-228600" eaLnBrk="1" hangingPunct="1"/>
            <a:r>
              <a:rPr lang="en-US" altLang="en-US" sz="2000" b="1" i="1"/>
              <a:t>facility arranges for disposal &amp; bills hauler</a:t>
            </a:r>
          </a:p>
          <a:p>
            <a:pPr marL="1143000" lvl="2" indent="-228600" eaLnBrk="1" hangingPunct="1"/>
            <a:r>
              <a:rPr lang="en-US" altLang="en-US" sz="2000" b="1" i="1"/>
              <a:t>facility allows hauler to arrange &amp; provide evidence of proper disposal   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A80F840-75F1-008B-971D-6F737DF7A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Organizations who may need to be notified include: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8E5AE658-A2D6-5C85-296A-71C5B049F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/>
              <a:t>NMED Solid Waste Bureau</a:t>
            </a:r>
          </a:p>
          <a:p>
            <a:pPr eaLnBrk="1" hangingPunct="1"/>
            <a:r>
              <a:rPr lang="en-US" altLang="en-US"/>
              <a:t>NMED Hazardous and Radioactive Waste Bureau</a:t>
            </a:r>
          </a:p>
          <a:p>
            <a:pPr eaLnBrk="1" hangingPunct="1"/>
            <a:r>
              <a:rPr lang="en-US" altLang="en-US"/>
              <a:t>Local hazardous materials response team</a:t>
            </a:r>
          </a:p>
          <a:p>
            <a:pPr eaLnBrk="1" hangingPunct="1"/>
            <a:r>
              <a:rPr lang="en-US" altLang="en-US"/>
              <a:t>Local law enforcement agency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F2A938D-7844-9048-A91F-E72A2900E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017540B-B066-328A-F632-0A0122BF7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en-US" altLang="en-US" b="1"/>
              <a:t>Goal is to:</a:t>
            </a:r>
          </a:p>
          <a:p>
            <a:pPr lvl="1" eaLnBrk="1" hangingPunct="1"/>
            <a:r>
              <a:rPr lang="en-US" altLang="en-US" b="1"/>
              <a:t>identify generators of unacceptable wastes</a:t>
            </a:r>
          </a:p>
          <a:p>
            <a:pPr lvl="1" eaLnBrk="1" hangingPunct="1"/>
            <a:r>
              <a:rPr lang="en-US" altLang="en-US" b="1"/>
              <a:t>Keep unauthorized wastes out of solid waste facilities</a:t>
            </a:r>
          </a:p>
          <a:p>
            <a:pPr eaLnBrk="1" hangingPunct="1"/>
            <a:r>
              <a:rPr lang="en-US" altLang="en-US" b="1"/>
              <a:t>Solution:  close cooperation among the landfill, transfer stations, haulers, and regulatory agencies</a:t>
            </a:r>
          </a:p>
          <a:p>
            <a:pPr eaLnBrk="1" hangingPunct="1"/>
            <a:r>
              <a:rPr lang="en-US" altLang="en-US" b="1"/>
              <a:t>Result :  </a:t>
            </a:r>
          </a:p>
          <a:p>
            <a:pPr lvl="1" eaLnBrk="1" hangingPunct="1"/>
            <a:r>
              <a:rPr lang="en-US" altLang="en-US" b="1"/>
              <a:t>proper management of wastes</a:t>
            </a:r>
          </a:p>
          <a:p>
            <a:pPr lvl="1" eaLnBrk="1" hangingPunct="1"/>
            <a:r>
              <a:rPr lang="en-US" altLang="en-US" b="1"/>
              <a:t>protection of the environment and the public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1F48565-BDA8-81D9-738D-019B563E2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en-US" sz="3800"/>
              <a:t>Rules (continued)</a:t>
            </a:r>
            <a:br>
              <a:rPr lang="en-US" altLang="en-US" sz="3800"/>
            </a:br>
            <a:endParaRPr lang="en-US" altLang="en-US" sz="3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75E453E-5259-2F0B-FD09-B0C8CAD25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(6)    ensure that copies of contingency plans are readily 	 accessible to employees on duty; 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(7)    train employees when hired and at least annually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b="1"/>
              <a:t>	        thereafter on when and how to implement contingency 	plans and document in the operating record that such 	training has been conducted.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	C.	The secretary may order temporary changes in operation or facility design in emergency situations when the secretary determines there is an imminent danger to public health, welfare or the environment.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/>
              <a:t>	D.	If recyclable materials such as used oil, antifreeze, paint, or similar materials are diverted from the waste stream at a solid waste facility, the materials shall be stored for no longer than twelve months and shall be maintained in a covered area, not exposed to the weather, with secondary containment.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FAF6E5-9D58-8AC9-BA30-42DB5EAF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383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955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527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09963" indent="-3397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>
                <a:solidFill>
                  <a:schemeClr val="tx2"/>
                </a:solidFill>
                <a:latin typeface="Garamond" panose="02020404030301010803" pitchFamily="18" charset="0"/>
              </a:rPr>
              <a:t>WASTE TYPES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17A540-32BA-1405-AC3C-312DD6AAAB88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" y="1163638"/>
            <a:ext cx="4038600" cy="5618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800" dirty="0"/>
              <a:t>SOLID WASTE </a:t>
            </a:r>
          </a:p>
          <a:p>
            <a:pPr eaLnBrk="1" hangingPunct="1">
              <a:defRPr/>
            </a:pPr>
            <a:r>
              <a:rPr lang="en-US" sz="2800" dirty="0"/>
              <a:t>HAZARDOUS WASTE</a:t>
            </a:r>
          </a:p>
          <a:p>
            <a:pPr eaLnBrk="1" hangingPunct="1">
              <a:defRPr/>
            </a:pPr>
            <a:r>
              <a:rPr lang="en-US" sz="2800" dirty="0"/>
              <a:t>CHARACTERISTIC WASTE</a:t>
            </a:r>
          </a:p>
          <a:p>
            <a:pPr eaLnBrk="1" hangingPunct="1">
              <a:defRPr/>
            </a:pPr>
            <a:r>
              <a:rPr lang="en-US" sz="2800" dirty="0"/>
              <a:t>SUSPECT WASTE</a:t>
            </a:r>
          </a:p>
          <a:p>
            <a:pPr eaLnBrk="1" hangingPunct="1">
              <a:defRPr/>
            </a:pPr>
            <a:r>
              <a:rPr lang="en-US" sz="2800" dirty="0"/>
              <a:t>PCB’s</a:t>
            </a:r>
          </a:p>
          <a:p>
            <a:pPr eaLnBrk="1" hangingPunct="1">
              <a:defRPr/>
            </a:pPr>
            <a:r>
              <a:rPr lang="en-US" sz="2800" dirty="0"/>
              <a:t>SPECIAL WASTE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D0685-C5A2-D289-A527-577D5804A1EB}"/>
              </a:ext>
            </a:extLst>
          </p:cNvPr>
          <p:cNvSpPr txBox="1">
            <a:spLocks noChangeArrowheads="1"/>
          </p:cNvSpPr>
          <p:nvPr/>
        </p:nvSpPr>
        <p:spPr>
          <a:xfrm>
            <a:off x="4527550" y="1163638"/>
            <a:ext cx="4038600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800" dirty="0"/>
              <a:t>INFECTIOUS/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/>
              <a:t>   BIOMEDICAL WASTE</a:t>
            </a:r>
          </a:p>
          <a:p>
            <a:pPr eaLnBrk="1" hangingPunct="1">
              <a:defRPr/>
            </a:pPr>
            <a:r>
              <a:rPr lang="en-US" sz="2800" dirty="0"/>
              <a:t>RADIOACTIVE WASTE</a:t>
            </a:r>
          </a:p>
          <a:p>
            <a:pPr eaLnBrk="1" hangingPunct="1">
              <a:defRPr/>
            </a:pPr>
            <a:r>
              <a:rPr lang="en-US" sz="2800" dirty="0"/>
              <a:t>BULK LIQUIDS</a:t>
            </a:r>
          </a:p>
          <a:p>
            <a:pPr eaLnBrk="1" hangingPunct="1">
              <a:defRPr/>
            </a:pPr>
            <a:r>
              <a:rPr lang="en-US" sz="2800" dirty="0"/>
              <a:t>HOT LOADS</a:t>
            </a:r>
          </a:p>
          <a:p>
            <a:pPr eaLnBrk="1" hangingPunct="1">
              <a:defRPr/>
            </a:pPr>
            <a:r>
              <a:rPr lang="en-US" sz="2800" dirty="0"/>
              <a:t>CONSTRUCTION DEBRIS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CEBC85C7-0352-1AA6-4AC7-7F0962F79C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533400"/>
            <a:ext cx="77724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New Mexico Solid Waste Rules state:</a:t>
            </a:r>
          </a:p>
          <a:p>
            <a:pPr lvl="1" eaLnBrk="1" hangingPunct="1"/>
            <a:r>
              <a:rPr lang="en-US" altLang="en-US" b="1" i="1"/>
              <a:t>load inspections will be done to detect and prevent the disposal of unauthorized waste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b="1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b="1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AD791C0B-CE35-6373-3136-B8D56884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19375"/>
            <a:ext cx="746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Waste screening will</a:t>
            </a:r>
            <a:r>
              <a:rPr lang="en-US" altLang="en-US" sz="2100" b="1"/>
              <a:t>:</a:t>
            </a:r>
          </a:p>
          <a:p>
            <a:pPr lvl="1" eaLnBrk="1" hangingPunct="1"/>
            <a:r>
              <a:rPr lang="en-US" altLang="en-US" sz="2200" b="1"/>
              <a:t>reduce likelihood of future negative impacts</a:t>
            </a:r>
          </a:p>
          <a:p>
            <a:pPr lvl="1" eaLnBrk="1" hangingPunct="1"/>
            <a:r>
              <a:rPr lang="en-US" altLang="en-US" sz="2200" b="1"/>
              <a:t>reduce the severity, should contamination occur</a:t>
            </a:r>
          </a:p>
          <a:p>
            <a:pPr lvl="1" eaLnBrk="1" hangingPunct="1"/>
            <a:r>
              <a:rPr lang="en-US" altLang="en-US" sz="2200" b="1"/>
              <a:t>identify generators disposing of prohibited waste improperly</a:t>
            </a:r>
          </a:p>
          <a:p>
            <a:pPr lvl="1" eaLnBrk="1" hangingPunct="1"/>
            <a:endParaRPr lang="en-US" altLang="en-US" sz="2200" b="1"/>
          </a:p>
          <a:p>
            <a:pPr eaLnBrk="1" hangingPunct="1"/>
            <a:r>
              <a:rPr lang="en-US" altLang="en-US" sz="2400" b="1"/>
              <a:t>Waste Screening will not:</a:t>
            </a:r>
          </a:p>
          <a:p>
            <a:pPr lvl="1" eaLnBrk="1" hangingPunct="1"/>
            <a:r>
              <a:rPr lang="en-US" altLang="en-US" sz="2200" b="1"/>
              <a:t>eliminate risk or liability</a:t>
            </a:r>
            <a:endParaRPr lang="en-US" alt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Pages>69</Pages>
  <Words>3384</Words>
  <Application>Microsoft Office PowerPoint</Application>
  <PresentationFormat>On-screen Show (4:3)</PresentationFormat>
  <Paragraphs>468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Garamond</vt:lpstr>
      <vt:lpstr>Wingdings</vt:lpstr>
      <vt:lpstr>Times New Roman</vt:lpstr>
      <vt:lpstr>Tahoma</vt:lpstr>
      <vt:lpstr>Script MT Bold</vt:lpstr>
      <vt:lpstr>Calibri</vt:lpstr>
      <vt:lpstr>Edge</vt:lpstr>
      <vt:lpstr>Adobe Acrobat Document</vt:lpstr>
      <vt:lpstr>   Waste Screening  at Solid Waste Facilities  in New Mexico</vt:lpstr>
      <vt:lpstr>Waste Screening Topics covered:</vt:lpstr>
      <vt:lpstr>  Lesson I - Overview of Regulations and Issues   </vt:lpstr>
      <vt:lpstr>Transfer Station </vt:lpstr>
      <vt:lpstr>Rules </vt:lpstr>
      <vt:lpstr>Rules (continued)</vt:lpstr>
      <vt:lpstr>Rules (continued) </vt:lpstr>
      <vt:lpstr>PowerPoint Presentation</vt:lpstr>
      <vt:lpstr>PowerPoint Presentation</vt:lpstr>
      <vt:lpstr>PowerPoint Presentation</vt:lpstr>
      <vt:lpstr>Lesson II - Types of Wastes &amp; Generators</vt:lpstr>
      <vt:lpstr>Regulated Hazardous Waste Generators</vt:lpstr>
      <vt:lpstr>PowerPoint Presentation</vt:lpstr>
      <vt:lpstr>Special Wastes include:</vt:lpstr>
      <vt:lpstr>Special wastes continued</vt:lpstr>
      <vt:lpstr>A Regulated Waste:</vt:lpstr>
      <vt:lpstr>Universal Waste Rule  Jan. 1, 1997</vt:lpstr>
      <vt:lpstr>Lesson III - Waste Screening Preparation</vt:lpstr>
      <vt:lpstr>Random Waste Screening Will:</vt:lpstr>
      <vt:lpstr>Waste Screening Site Selection</vt:lpstr>
      <vt:lpstr>PowerPoint Presentation</vt:lpstr>
      <vt:lpstr>Waste Screening Area</vt:lpstr>
      <vt:lpstr>Lesson IV – Fundamentals of Waste Screening </vt:lpstr>
      <vt:lpstr>PowerPoint Presentation</vt:lpstr>
      <vt:lpstr>Prohibited Waste:</vt:lpstr>
      <vt:lpstr>UNAUTHORIZED PROHIBITED WASTE</vt:lpstr>
      <vt:lpstr>PowerPoint Presentation</vt:lpstr>
      <vt:lpstr>UNAUTHORIZED WASTE EXAMPLES OF ASBESTOS CONTAINING MATERIALS</vt:lpstr>
      <vt:lpstr>If you find something suspicious:</vt:lpstr>
      <vt:lpstr>Medical Facility/Hospital Wastes</vt:lpstr>
      <vt:lpstr>PowerPoint Presentation</vt:lpstr>
      <vt:lpstr>Random Load Checking</vt:lpstr>
      <vt:lpstr>PowerPoint Presentation</vt:lpstr>
      <vt:lpstr>Regulated wastes </vt:lpstr>
      <vt:lpstr>Responsibility</vt:lpstr>
      <vt:lpstr>Summary</vt:lpstr>
      <vt:lpstr>Recordkeeping and notification requirements</vt:lpstr>
      <vt:lpstr>EXAMPLE WASTE SCREEN FORM</vt:lpstr>
      <vt:lpstr>Public Information and Education</vt:lpstr>
      <vt:lpstr>Factors affecting probability of finding hazardous waste</vt:lpstr>
      <vt:lpstr>Screening Frequency</vt:lpstr>
      <vt:lpstr>Methodology for selecting loads</vt:lpstr>
      <vt:lpstr>Lesson VI – Physical Examination and Field Testing</vt:lpstr>
      <vt:lpstr>Physical Examination and Field Testing</vt:lpstr>
      <vt:lpstr>Protective Clothing &amp; Equip</vt:lpstr>
      <vt:lpstr>PowerPoint Presentation</vt:lpstr>
      <vt:lpstr>PowerPoint Presentation</vt:lpstr>
      <vt:lpstr>Physical and Sensory Examination</vt:lpstr>
      <vt:lpstr>PowerPoint Presentation</vt:lpstr>
      <vt:lpstr>Special Items to Look for:</vt:lpstr>
      <vt:lpstr>More  special items to look for: </vt:lpstr>
      <vt:lpstr>Field ID of Suspicious Liquids</vt:lpstr>
      <vt:lpstr>Test Equipment Includes:</vt:lpstr>
      <vt:lpstr>More expensive equipment</vt:lpstr>
      <vt:lpstr>Paint Filter Test (EPA Method 9095)</vt:lpstr>
      <vt:lpstr>Field Examination-Special Items</vt:lpstr>
      <vt:lpstr>Housekeeping</vt:lpstr>
      <vt:lpstr>Records</vt:lpstr>
      <vt:lpstr>PowerPoint Presentation</vt:lpstr>
      <vt:lpstr>If you find prohibited wastes such as lead-acid batteries</vt:lpstr>
      <vt:lpstr>Haulers - Two options to address unacceptable waste</vt:lpstr>
      <vt:lpstr>Organizations who may need to be notified include: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bakslides</dc:title>
  <dc:subject/>
  <dc:creator>NMED</dc:creator>
  <cp:keywords/>
  <dc:description/>
  <cp:lastModifiedBy>Lementino, Levi, ENV</cp:lastModifiedBy>
  <cp:revision>71</cp:revision>
  <cp:lastPrinted>1999-10-18T19:39:41Z</cp:lastPrinted>
  <dcterms:created xsi:type="dcterms:W3CDTF">1999-10-20T17:08:02Z</dcterms:created>
  <dcterms:modified xsi:type="dcterms:W3CDTF">2025-03-10T15:54:36Z</dcterms:modified>
</cp:coreProperties>
</file>