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18"/>
  </p:notesMasterIdLst>
  <p:handoutMasterIdLst>
    <p:handoutMasterId r:id="rId19"/>
  </p:handoutMasterIdLst>
  <p:sldIdLst>
    <p:sldId id="613" r:id="rId5"/>
    <p:sldId id="655" r:id="rId6"/>
    <p:sldId id="647" r:id="rId7"/>
    <p:sldId id="649" r:id="rId8"/>
    <p:sldId id="650" r:id="rId9"/>
    <p:sldId id="670" r:id="rId10"/>
    <p:sldId id="648" r:id="rId11"/>
    <p:sldId id="673" r:id="rId12"/>
    <p:sldId id="672" r:id="rId13"/>
    <p:sldId id="668" r:id="rId14"/>
    <p:sldId id="684" r:id="rId15"/>
    <p:sldId id="683" r:id="rId16"/>
    <p:sldId id="669"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5AEE21-EC81-5309-8430-691B861F679F}" name="Bowers, Michael, ENV" initials="BME" userId="S::michael.bowers2@state.nm.us::e725994a-516c-483e-bd7d-e803ef9fa9d9" providerId="AD"/>
  <p188:author id="{72FD232A-1236-CB58-CD5C-662CCFE23986}" name="Armstrong, Jonas, ENV" initials="AJE" userId="S::Jonas.Armstrong2@env.nm.gov::6414090a-1e21-4c30-b676-0e8897cc72a0" providerId="AD"/>
  <p188:author id="{E8ED622B-2DD3-9421-94A6-1837A713F2A6}" name="Chai, Lisa, ENV" initials="CE" userId="S::lisa.chai1@env.nm.gov::3602c246-3d04-416a-935a-d6e1bd4d9492" providerId="AD"/>
  <p188:author id="{1E5CA769-B702-EC3D-8EC4-EA05931270B4}" name="Martinez, Caitlin, ENV" initials="ME" userId="S::caitlin.martinez@env.nm.gov::4f5439f0-e0d8-43af-a1c3-5bfbf19a8967" providerId="AD"/>
  <p188:author id="{15E74C74-419B-2FE3-F04B-0289D0D6C820}" name="Martinez, Joe, ENV" initials="ME" userId="S::joe.martinez@env.nm.gov::13a94969-5628-40f0-9b07-f47371e6da77" providerId="AD"/>
  <p188:author id="{76F0F478-FA15-2E3A-F749-A17EEC6D3EE2}" name="Weatherly, Christal, ENV" initials="WCE" userId="S::Christal.Weatherly@env.nm.gov::c9257372-ce5d-41ec-bdba-477da02cfba3" providerId="AD"/>
  <p188:author id="{BAE1E57F-0B4E-2CF6-F55F-774EEA6C17A6}" name="Armstrong, Jonas, ENV" initials="AE" userId="S::jonas.armstrong2@env.nm.gov::6414090a-1e21-4c30-b676-0e8897cc72a0" providerId="AD"/>
  <p188:author id="{274C2495-3469-21CE-3FE2-91ACE2C57E29}" name="McLean, Megan, ENV" initials="MM" userId="S::Megan.McLean@env.nm.gov::2bdcedc8-f2f7-4b35-b7d3-9ab9e18c3dae" providerId="AD"/>
  <p188:author id="{04DA9C98-DE8F-E535-6A28-AE05A1163430}" name="Briley, Siona, ENV" initials="BE" userId="S::siona.briley@env.nm.gov::626d276b-6e87-49e0-946e-14fd7bebd6c8" providerId="AD"/>
  <p188:author id="{B42379AC-2456-6559-A592-070E5792F0F6}" name="Weatherly, Christal, ENV" initials="WE" userId="S::christal.weatherly@env.nm.gov::c9257372-ce5d-41ec-bdba-477da02cfba3" providerId="AD"/>
  <p188:author id="{A44B66AD-3C5A-C9C3-F35C-C8747B2C071B}" name="Catechis, Chris, ENV" initials="CE" userId="S::chris.catechis@state.nm.us::9ba91491-80eb-48f6-9306-1f7db0527a80" providerId="AD"/>
  <p188:author id="{11D4A9B4-D2AD-4BEA-3EF3-13807779394C}" name="Rodriguez, Santiago, ENV" initials="RE" userId="S::santiago.rodriguez1@state.nm.us::d6d7007e-0af8-4c46-ab5e-806d311a1a7c" providerId="AD"/>
  <p188:author id="{3BA136BA-2AEC-9CFD-D451-4AA627D36BA2}" name="Shean, Rick, ENV" initials="SE" userId="S::rick.shean@state.nm.us::9af39a01-ac46-452b-ad35-54b68ef42dbb" providerId="AD"/>
  <p188:author id="{84031CDB-FA6B-48DB-F89C-0BA2265E12AE}" name="Roose, Rebecca, ENV" initials="RRE" userId="S::Rebecca.Roose@state.nm.us::e8179af0-0941-451a-9165-04b2ca021d39" providerId="AD"/>
  <p188:author id="{513CE9DE-91C1-76B8-E9A2-267DB4416EEA}" name="Lucero, Gloria, ENV" initials="LE" userId="S::gloria.lucero@env.nm.gov::bdfec846-ad58-4f6c-916b-883fb9d514c0" providerId="AD"/>
  <p188:author id="{1F40EAE7-1206-770C-4DC9-CC250183BB19}" name="Shean, Rick, ENV" initials="SE" userId="S::rick.shean@env.nm.gov::9af39a01-ac46-452b-ad35-54b68ef42db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techis, Chris, NMENV" initials="CCN" lastIdx="1" clrIdx="0">
    <p:extLst>
      <p:ext uri="{19B8F6BF-5375-455C-9EA6-DF929625EA0E}">
        <p15:presenceInfo xmlns:p15="http://schemas.microsoft.com/office/powerpoint/2012/main" userId="S::Chris.Catechis@state.nm.us::9ba91491-80eb-48f6-9306-1f7db0527a80" providerId="AD"/>
      </p:ext>
    </p:extLst>
  </p:cmAuthor>
  <p:cmAuthor id="2" name="Roose, Rebecca, NMENV" initials="RRN" lastIdx="3" clrIdx="1">
    <p:extLst>
      <p:ext uri="{19B8F6BF-5375-455C-9EA6-DF929625EA0E}">
        <p15:presenceInfo xmlns:p15="http://schemas.microsoft.com/office/powerpoint/2012/main" userId="S::Rebecca.Roose@state.nm.us::e8179af0-0941-451a-9165-04b2ca021d39" providerId="AD"/>
      </p:ext>
    </p:extLst>
  </p:cmAuthor>
  <p:cmAuthor id="3" name="Bowers, Michael, ENV" initials="BME" lastIdx="1" clrIdx="2">
    <p:extLst>
      <p:ext uri="{19B8F6BF-5375-455C-9EA6-DF929625EA0E}">
        <p15:presenceInfo xmlns:p15="http://schemas.microsoft.com/office/powerpoint/2012/main" userId="S::michael.bowers2@env.nm.gov::e725994a-516c-483e-bd7d-e803ef9fa9d9" providerId="AD"/>
      </p:ext>
    </p:extLst>
  </p:cmAuthor>
  <p:cmAuthor id="4" name="Jonas Armstrong" initials="JA" lastIdx="1" clrIdx="3">
    <p:extLst>
      <p:ext uri="{19B8F6BF-5375-455C-9EA6-DF929625EA0E}">
        <p15:presenceInfo xmlns:p15="http://schemas.microsoft.com/office/powerpoint/2012/main" userId="S::Jonas.Armstrong2@env.nm.gov::6414090a-1e21-4c30-b676-0e8897cc72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94" y="6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0E08F2E-5F06-4CE2-A139-452A1382A6F0}" type="datetimeFigureOut">
              <a:rPr lang="en-US"/>
              <a:t>5/29/2025</a:t>
            </a:fld>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A4C5DC6-1594-414D-9341-ABA08739246C}" type="datetimeFigureOut">
              <a:rPr lang="en-US"/>
              <a:t>5/29/2025</a:t>
            </a:fld>
            <a:endParaRPr/>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Vocabulary is important here.</a:t>
            </a:r>
          </a:p>
          <a:p>
            <a:endParaRPr lang="en-US"/>
          </a:p>
          <a:p>
            <a:r>
              <a:rPr lang="en-US"/>
              <a:t>Hazardous – Hazardous Waste Act </a:t>
            </a:r>
            <a:br>
              <a:rPr lang="en-US"/>
            </a:br>
            <a:endParaRPr lang="en-US"/>
          </a:p>
          <a:p>
            <a:r>
              <a:rPr lang="en-US"/>
              <a:t>Radioactive wastes – The Radiation Protection Act. Radiation protection </a:t>
            </a:r>
          </a:p>
        </p:txBody>
      </p:sp>
      <p:sp>
        <p:nvSpPr>
          <p:cNvPr id="4" name="Slide Number Placeholder 3"/>
          <p:cNvSpPr>
            <a:spLocks noGrp="1"/>
          </p:cNvSpPr>
          <p:nvPr>
            <p:ph type="sldNum" sz="quarter" idx="5"/>
          </p:nvPr>
        </p:nvSpPr>
        <p:spPr/>
        <p:txBody>
          <a:bodyPr/>
          <a:lstStyle/>
          <a:p>
            <a:fld id="{77542409-6A04-4DC6-AC3A-D3758287A8F2}" type="slidenum">
              <a:rPr lang="en-US" smtClean="0"/>
              <a:t>2</a:t>
            </a:fld>
            <a:endParaRPr lang="en-US"/>
          </a:p>
        </p:txBody>
      </p:sp>
    </p:spTree>
    <p:extLst>
      <p:ext uri="{BB962C8B-B14F-4D97-AF65-F5344CB8AC3E}">
        <p14:creationId xmlns:p14="http://schemas.microsoft.com/office/powerpoint/2010/main" val="2299682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CCDB1-C9FB-5EE0-4E33-A15DC64D41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D2B202-1086-A9B8-8CC7-696F9FEF6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C0EAB5-410E-82DD-027A-BE869D048C8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F974F8C-F3F4-8776-9F31-7B276FB5D6A6}"/>
              </a:ext>
            </a:extLst>
          </p:cNvPr>
          <p:cNvSpPr>
            <a:spLocks noGrp="1"/>
          </p:cNvSpPr>
          <p:nvPr>
            <p:ph type="sldNum" sz="quarter" idx="5"/>
          </p:nvPr>
        </p:nvSpPr>
        <p:spPr/>
        <p:txBody>
          <a:bodyPr/>
          <a:lstStyle/>
          <a:p>
            <a:fld id="{77542409-6A04-4DC6-AC3A-D3758287A8F2}" type="slidenum">
              <a:rPr lang="en-US" smtClean="0"/>
              <a:t>11</a:t>
            </a:fld>
            <a:endParaRPr lang="en-US"/>
          </a:p>
        </p:txBody>
      </p:sp>
    </p:spTree>
    <p:extLst>
      <p:ext uri="{BB962C8B-B14F-4D97-AF65-F5344CB8AC3E}">
        <p14:creationId xmlns:p14="http://schemas.microsoft.com/office/powerpoint/2010/main" val="202263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700"/>
              </a:spcBef>
            </a:pPr>
            <a:r>
              <a:rPr lang="en-US"/>
              <a:t>Permit Renewal is proposing to add 3 thermal treatment units (2 open detonation, 1 open burn) which were not approved in the 2010 permit application.</a:t>
            </a:r>
          </a:p>
          <a:p>
            <a:pPr>
              <a:spcBef>
                <a:spcPts val="700"/>
              </a:spcBef>
            </a:pPr>
            <a:r>
              <a:rPr lang="en-US"/>
              <a:t>The permit application was missing an updated alternative technology assessment, as well as general permit information and monitoring information.</a:t>
            </a:r>
          </a:p>
          <a:p>
            <a:pPr>
              <a:spcBef>
                <a:spcPts val="700"/>
              </a:spcBef>
            </a:pPr>
            <a:r>
              <a:rPr lang="en-US"/>
              <a:t>In June 2022, EPA proposed rulemaking on OB/OD includes updates to alternative technology assessment to demonstrate that OB/OD is the only available treatment for facilities, based on technology improvements</a:t>
            </a:r>
          </a:p>
          <a:p>
            <a:pPr>
              <a:spcBef>
                <a:spcPts val="700"/>
              </a:spcBef>
            </a:pPr>
            <a:r>
              <a:rPr lang="en-US"/>
              <a:t>DOD working towards phasing out OB/OD entirely</a:t>
            </a:r>
          </a:p>
          <a:p>
            <a:pPr>
              <a:spcBef>
                <a:spcPts val="700"/>
              </a:spcBef>
            </a:pPr>
            <a:r>
              <a:rPr lang="en-US"/>
              <a:t>DOE has submitted comments on EPA's proposed rulemaking, and is seeking an exclusion based on uniqueness of high explosive waste streams.</a:t>
            </a:r>
          </a:p>
          <a:p>
            <a:pPr marL="285750" indent="-285750">
              <a:spcBef>
                <a:spcPts val="700"/>
              </a:spcBef>
              <a:buFont typeface="Arial,Sans-Serif"/>
              <a:buChar char="•"/>
            </a:pPr>
            <a:endParaRPr lang="en-US"/>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3</a:t>
            </a:fld>
            <a:endParaRPr lang="en-US"/>
          </a:p>
        </p:txBody>
      </p:sp>
    </p:spTree>
    <p:extLst>
      <p:ext uri="{BB962C8B-B14F-4D97-AF65-F5344CB8AC3E}">
        <p14:creationId xmlns:p14="http://schemas.microsoft.com/office/powerpoint/2010/main" val="186198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The Consent Order is an “enforceable document” pursuant to 40 C.F.R. § 264.101 and is the sole mechanism for enforcing corrective action activities at LANL, with the exception of specific conditions which are addressed under the Permit. </a:t>
            </a:r>
            <a:r>
              <a:rPr lang="en-US" sz="1200" kern="1200">
                <a:solidFill>
                  <a:schemeClr val="tx1"/>
                </a:solidFill>
                <a:effectLst/>
                <a:latin typeface="+mn-lt"/>
                <a:ea typeface="+mn-ea"/>
                <a:cs typeface="+mn-cs"/>
              </a:rPr>
              <a:t>There has been no substantive change in the status of the Complaint filed in February 2021 as the parties are engaged in settlement discussions which are privileged and confidential pursuant to Federal Rule of Evidence 408.</a:t>
            </a:r>
            <a:endParaRPr lang="en-US" sz="1200"/>
          </a:p>
        </p:txBody>
      </p:sp>
      <p:sp>
        <p:nvSpPr>
          <p:cNvPr id="4" name="Slide Number Placeholder 3"/>
          <p:cNvSpPr>
            <a:spLocks noGrp="1"/>
          </p:cNvSpPr>
          <p:nvPr>
            <p:ph type="sldNum" sz="quarter" idx="5"/>
          </p:nvPr>
        </p:nvSpPr>
        <p:spPr/>
        <p:txBody>
          <a:bodyPr/>
          <a:lstStyle/>
          <a:p>
            <a:fld id="{77542409-6A04-4DC6-AC3A-D3758287A8F2}" type="slidenum">
              <a:rPr lang="en-US" smtClean="0"/>
              <a:t>4</a:t>
            </a:fld>
            <a:endParaRPr lang="en-US"/>
          </a:p>
        </p:txBody>
      </p:sp>
    </p:spTree>
    <p:extLst>
      <p:ext uri="{BB962C8B-B14F-4D97-AF65-F5344CB8AC3E}">
        <p14:creationId xmlns:p14="http://schemas.microsoft.com/office/powerpoint/2010/main" val="3461016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Current Status</a:t>
            </a:r>
            <a:br>
              <a:rPr lang="en-US" b="1">
                <a:cs typeface="+mn-lt"/>
              </a:rPr>
            </a:br>
            <a:endParaRPr lang="en-US" b="1"/>
          </a:p>
          <a:p>
            <a:pPr marL="171450" indent="-171450">
              <a:buFont typeface="Arial" panose="020B0604020202020204" pitchFamily="34" charset="0"/>
              <a:buChar char="•"/>
            </a:pPr>
            <a:r>
              <a:rPr lang="en-US"/>
              <a:t>February 24, 2021, NMED filed a civil complaint against DOE to speed clean-up of legacy waste at LANL;</a:t>
            </a:r>
            <a:br>
              <a:rPr lang="en-US">
                <a:cs typeface="+mn-lt"/>
              </a:rPr>
            </a:br>
            <a:endParaRPr lang="en-US"/>
          </a:p>
          <a:p>
            <a:pPr marL="171450" indent="-171450">
              <a:buFont typeface="Arial" panose="020B0604020202020204" pitchFamily="34" charset="0"/>
              <a:buChar char="•"/>
            </a:pPr>
            <a:r>
              <a:rPr lang="en-US"/>
              <a:t>Specifically, NMED objects to the slow pace of progress by DOE regarding the 2016 Consent Order requiring DOE to clean up legacy waste at LANL;</a:t>
            </a:r>
            <a:br>
              <a:rPr lang="en-US">
                <a:cs typeface="+mn-lt"/>
              </a:rPr>
            </a:br>
            <a:endParaRPr lang="en-US"/>
          </a:p>
          <a:p>
            <a:pPr marL="171450" indent="-171450">
              <a:buFont typeface="Arial" panose="020B0604020202020204" pitchFamily="34" charset="0"/>
              <a:buChar char="•"/>
            </a:pPr>
            <a:r>
              <a:rPr lang="en-US"/>
              <a:t>NMED has attempted to resolve issues through the mandated dispute resolution process; however, parties were unable to agree on a plan; this process ended January 2021;</a:t>
            </a:r>
            <a:br>
              <a:rPr lang="en-US">
                <a:cs typeface="+mn-lt"/>
              </a:rPr>
            </a:br>
            <a:endParaRPr lang="en-US"/>
          </a:p>
          <a:p>
            <a:pPr marL="171450" indent="-171450">
              <a:buFont typeface="Arial" panose="020B0604020202020204" pitchFamily="34" charset="0"/>
              <a:buChar char="•"/>
            </a:pPr>
            <a:r>
              <a:rPr lang="en-US"/>
              <a:t>NMED seeks the Court to terminate the 2016 Consent Order, to order the parties to enter into court-supervised negotiations to negotiate the terms of a new Consent Order to achieve the cleanup completion date of 2036, and to include specific mechanisms to ensure DOE’s compliance with future work and annual planning commitments.</a:t>
            </a:r>
            <a:br>
              <a:rPr lang="en-US">
                <a:cs typeface="+mn-lt"/>
              </a:rPr>
            </a:br>
            <a:endParaRPr lang="en-US"/>
          </a:p>
          <a:p>
            <a:pPr marL="171450" indent="-171450">
              <a:buFont typeface="Arial" panose="020B0604020202020204" pitchFamily="34" charset="0"/>
              <a:buChar char="•"/>
            </a:pPr>
            <a:r>
              <a:rPr lang="en-US"/>
              <a:t>The case was removed by DOE from State District Court to Federal District Court shortly after it was filed. </a:t>
            </a:r>
          </a:p>
          <a:p>
            <a:endParaRPr lang="en-US"/>
          </a:p>
          <a:p>
            <a:r>
              <a:rPr lang="en-US" sz="1200" kern="1200">
                <a:solidFill>
                  <a:schemeClr val="tx1"/>
                </a:solidFill>
                <a:effectLst/>
                <a:latin typeface="+mn-lt"/>
                <a:ea typeface="+mn-ea"/>
                <a:cs typeface="+mn-cs"/>
              </a:rPr>
              <a:t>One additional topic of note that could come up is a proposed Tritium venting release by LANL that has been mentioned in the past by members of the public. To date, NMED has not received a formal notice from LANL and in conversations with LANL and DOE personnel, this is not </a:t>
            </a:r>
            <a:r>
              <a:rPr lang="en-US"/>
              <a:t>imminent</a:t>
            </a:r>
            <a:r>
              <a:rPr lang="en-US" sz="1200" kern="1200">
                <a:solidFill>
                  <a:schemeClr val="tx1"/>
                </a:solidFill>
                <a:effectLst/>
                <a:latin typeface="+mn-lt"/>
                <a:ea typeface="+mn-ea"/>
                <a:cs typeface="+mn-cs"/>
              </a:rPr>
              <a:t>.</a:t>
            </a:r>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5</a:t>
            </a:fld>
            <a:endParaRPr lang="en-US"/>
          </a:p>
        </p:txBody>
      </p:sp>
    </p:spTree>
    <p:extLst>
      <p:ext uri="{BB962C8B-B14F-4D97-AF65-F5344CB8AC3E}">
        <p14:creationId xmlns:p14="http://schemas.microsoft.com/office/powerpoint/2010/main" val="773245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US"/>
              <a:t>Hexavalent Chromium plume discovered in a regional aquifer in 2005 at LANL</a:t>
            </a:r>
          </a:p>
          <a:p>
            <a:pPr marL="285750" indent="-285750">
              <a:buFont typeface="Arial,Sans-Serif"/>
              <a:buChar char="•"/>
            </a:pPr>
            <a:r>
              <a:rPr lang="en-US"/>
              <a:t>Plume is 1 mile long/half mile wide. Thickness is uncertain</a:t>
            </a:r>
          </a:p>
          <a:p>
            <a:pPr marL="285750" indent="-285750">
              <a:buFont typeface="Arial,Sans-Serif"/>
              <a:buChar char="•"/>
            </a:pPr>
            <a:r>
              <a:rPr lang="en-US"/>
              <a:t>NMED regulates chromium in groundwater at 50 ppb. TBD</a:t>
            </a:r>
          </a:p>
          <a:p>
            <a:pPr marL="285750" indent="-285750">
              <a:buFont typeface="Arial,Sans-Serif"/>
              <a:buChar char="•"/>
            </a:pPr>
            <a:r>
              <a:rPr lang="en-US"/>
              <a:t>Interim Measures implemented in mid-2018 along Pueblo de San Ildefonso boundary</a:t>
            </a:r>
          </a:p>
          <a:p>
            <a:pPr marL="285750" indent="-285750">
              <a:buFont typeface="Arial,Sans-Serif"/>
              <a:buChar char="•"/>
            </a:pPr>
            <a:r>
              <a:rPr lang="en-US"/>
              <a:t>NMED is requiring re-evaluation of the Interim Measure-assumptions not valid</a:t>
            </a:r>
          </a:p>
          <a:p>
            <a:pPr marL="285750" indent="-285750">
              <a:buFont typeface="Arial,Sans-Serif"/>
              <a:buChar char="•"/>
            </a:pPr>
            <a:r>
              <a:rPr lang="en-US"/>
              <a:t>NMED requires additional regional wells to define the vertical extent of the plume</a:t>
            </a:r>
          </a:p>
          <a:p>
            <a:endParaRPr lang="en-US">
              <a:latin typeface="Calibri"/>
              <a:cs typeface="Calibri"/>
            </a:endParaRPr>
          </a:p>
        </p:txBody>
      </p:sp>
      <p:sp>
        <p:nvSpPr>
          <p:cNvPr id="4" name="Slide Number Placeholder 3"/>
          <p:cNvSpPr>
            <a:spLocks noGrp="1"/>
          </p:cNvSpPr>
          <p:nvPr>
            <p:ph type="sldNum" sz="quarter" idx="5"/>
          </p:nvPr>
        </p:nvSpPr>
        <p:spPr/>
        <p:txBody>
          <a:bodyPr/>
          <a:lstStyle/>
          <a:p>
            <a:fld id="{77542409-6A04-4DC6-AC3A-D3758287A8F2}" type="slidenum">
              <a:rPr lang="en-US"/>
              <a:t>6</a:t>
            </a:fld>
            <a:endParaRPr lang="en-US"/>
          </a:p>
        </p:txBody>
      </p:sp>
    </p:spTree>
    <p:extLst>
      <p:ext uri="{BB962C8B-B14F-4D97-AF65-F5344CB8AC3E}">
        <p14:creationId xmlns:p14="http://schemas.microsoft.com/office/powerpoint/2010/main" val="3649136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Current Status</a:t>
            </a:r>
          </a:p>
          <a:p>
            <a:pPr marL="171450" indent="-171450">
              <a:buFont typeface="Arial" panose="020B0604020202020204" pitchFamily="34" charset="0"/>
              <a:buChar char="•"/>
            </a:pPr>
            <a:r>
              <a:rPr lang="en-US"/>
              <a:t>NMED asked for a Solid Waste Management Unit (SWMU) Assessment Work Plan;</a:t>
            </a:r>
          </a:p>
          <a:p>
            <a:pPr marL="171450" indent="-171450">
              <a:buFont typeface="Arial" panose="020B0604020202020204" pitchFamily="34" charset="0"/>
              <a:buChar char="•"/>
            </a:pPr>
            <a:r>
              <a:rPr lang="en-US"/>
              <a:t>SWMU Assessment Work Plan was approved by NMED March 2021;</a:t>
            </a:r>
          </a:p>
          <a:p>
            <a:pPr marL="171450" indent="-171450">
              <a:buFont typeface="Arial" panose="020B0604020202020204" pitchFamily="34" charset="0"/>
              <a:buChar char="•"/>
            </a:pPr>
            <a:r>
              <a:rPr lang="en-US"/>
              <a:t>Field work started April 2021;</a:t>
            </a:r>
          </a:p>
          <a:p>
            <a:pPr marL="171450" indent="-171450">
              <a:buFont typeface="Arial" panose="020B0604020202020204" pitchFamily="34" charset="0"/>
              <a:buChar char="•"/>
            </a:pPr>
            <a:r>
              <a:rPr lang="en-US"/>
              <a:t>SWMU Assessment Report due to NMED April 2022;</a:t>
            </a:r>
          </a:p>
          <a:p>
            <a:pPr marL="171450" indent="-171450">
              <a:buFont typeface="Arial" panose="020B0604020202020204" pitchFamily="34" charset="0"/>
              <a:buChar char="•"/>
            </a:pPr>
            <a:r>
              <a:rPr lang="en-US"/>
              <a:t>DOE provides NMED with regular updates on progress;</a:t>
            </a:r>
          </a:p>
          <a:p>
            <a:pPr marL="171450" indent="-171450">
              <a:buFont typeface="Arial" panose="020B0604020202020204" pitchFamily="34" charset="0"/>
              <a:buChar char="•"/>
            </a:pPr>
            <a:r>
              <a:rPr lang="en-US"/>
              <a:t>DOE and NMED-DOE-OB are monitoring air quality;</a:t>
            </a:r>
          </a:p>
          <a:p>
            <a:pPr marL="171450" indent="-171450">
              <a:buFont typeface="Arial" panose="020B0604020202020204" pitchFamily="34" charset="0"/>
              <a:buChar char="•"/>
            </a:pPr>
            <a:r>
              <a:rPr lang="en-US"/>
              <a:t>Stormwater Run-on and Run-off are controlled by DOE.</a:t>
            </a:r>
          </a:p>
          <a:p>
            <a:endParaRPr lang="en-US"/>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7</a:t>
            </a:fld>
            <a:endParaRPr lang="en-US"/>
          </a:p>
        </p:txBody>
      </p:sp>
    </p:spTree>
    <p:extLst>
      <p:ext uri="{BB962C8B-B14F-4D97-AF65-F5344CB8AC3E}">
        <p14:creationId xmlns:p14="http://schemas.microsoft.com/office/powerpoint/2010/main" val="1299100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700"/>
              </a:spcBef>
              <a:buFont typeface="Arial,Sans-Serif"/>
              <a:buNone/>
            </a:pPr>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8</a:t>
            </a:fld>
            <a:endParaRPr lang="en-US"/>
          </a:p>
        </p:txBody>
      </p:sp>
    </p:spTree>
    <p:extLst>
      <p:ext uri="{BB962C8B-B14F-4D97-AF65-F5344CB8AC3E}">
        <p14:creationId xmlns:p14="http://schemas.microsoft.com/office/powerpoint/2010/main" val="139044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800">
                <a:effectLst/>
                <a:latin typeface="Segoe UI" panose="020B0502040204020203" pitchFamily="34" charset="0"/>
              </a:rPr>
              <a:t>February 28, 2024:</a:t>
            </a:r>
            <a:br>
              <a:rPr lang="en-US" sz="1800">
                <a:effectLst/>
                <a:latin typeface="Segoe UI" panose="020B0502040204020203" pitchFamily="34" charset="0"/>
              </a:rPr>
            </a:br>
            <a:r>
              <a:rPr lang="en-US" sz="1800">
                <a:effectLst/>
                <a:latin typeface="Segoe UI" panose="020B0502040204020203" pitchFamily="34" charset="0"/>
              </a:rPr>
              <a:t>EPA released TWO proposed regulations (89 Fed. Reg. 8606 (Feb. 28, 2024); 40 C.F.R. pts. 261 and 271; https://www.epa.gov/newsreleases/biden-harris-administration-announces-new-steps-protect-communities-pfas-and-other</a:t>
            </a:r>
            <a:r>
              <a:rPr lang="en-US" sz="1800">
                <a:effectLst/>
                <a:latin typeface="Arial" panose="020B0604020202020204" pitchFamily="34" charset="0"/>
              </a:rPr>
              <a:t>)</a:t>
            </a:r>
            <a:r>
              <a:rPr lang="en-US" sz="1800">
                <a:effectLst/>
                <a:latin typeface="Segoe UI" panose="020B0502040204020203" pitchFamily="34" charset="0"/>
              </a:rPr>
              <a:t>:</a:t>
            </a:r>
            <a:br>
              <a:rPr lang="en-US" sz="1800">
                <a:effectLst/>
                <a:latin typeface="Segoe UI" panose="020B0502040204020203" pitchFamily="34" charset="0"/>
              </a:rPr>
            </a:br>
            <a:r>
              <a:rPr lang="en-US" sz="1800">
                <a:effectLst/>
                <a:latin typeface="Segoe UI" panose="020B0502040204020203" pitchFamily="34" charset="0"/>
              </a:rPr>
              <a:t>1.       Add 9 PFAS to the list of Hazardous Constituents</a:t>
            </a:r>
            <a:br>
              <a:rPr lang="en-US" sz="1800">
                <a:effectLst/>
                <a:latin typeface="Segoe UI" panose="020B0502040204020203" pitchFamily="34" charset="0"/>
              </a:rPr>
            </a:br>
            <a:r>
              <a:rPr lang="en-US" sz="1800">
                <a:effectLst/>
                <a:latin typeface="Segoe UI" panose="020B0502040204020203" pitchFamily="34" charset="0"/>
              </a:rPr>
              <a:t>2.      Assure that EPA’s regs reflect EPA’s and authorized states’ authority to require cleanup of the full range of substances that RCRA intended</a:t>
            </a:r>
            <a:endParaRPr lang="en-US" sz="1800">
              <a:effectLst/>
              <a:latin typeface="Arial" panose="020B0604020202020204" pitchFamily="34" charset="0"/>
            </a:endParaRPr>
          </a:p>
          <a:p>
            <a:pPr marL="0" indent="0">
              <a:buFont typeface="Arial"/>
              <a:buNone/>
            </a:pPr>
            <a:endParaRPr lang="en-US" b="1">
              <a:latin typeface="Calibri" panose="020F0502020204030204" pitchFamily="34" charset="0"/>
              <a:ea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800">
                <a:effectLst/>
                <a:latin typeface="Segoe UI" panose="020B0502040204020203" pitchFamily="34" charset="0"/>
              </a:rPr>
              <a:t>June 3, 2021 - the Governor petitioned EPA and requested it list PFAS as a class of chemicals within Subpart C of RCRA, or in the alternative, list individual PFAS chemicals under RCRA. </a:t>
            </a:r>
            <a:br>
              <a:rPr lang="en-US" sz="1800">
                <a:effectLst/>
                <a:latin typeface="Segoe UI" panose="020B0502040204020203" pitchFamily="34" charset="0"/>
              </a:rPr>
            </a:br>
            <a:br>
              <a:rPr lang="en-US" sz="1800">
                <a:effectLst/>
                <a:latin typeface="Segoe UI" panose="020B0502040204020203" pitchFamily="34" charset="0"/>
              </a:rPr>
            </a:br>
            <a:r>
              <a:rPr lang="en-US" sz="1800">
                <a:effectLst/>
                <a:latin typeface="Segoe UI" panose="020B0502040204020203" pitchFamily="34" charset="0"/>
              </a:rPr>
              <a:t>October 26, 2021 - EPA responded with information on the two forthcoming rulemakings that were then proposed on February 28, 2024</a:t>
            </a:r>
            <a:endParaRPr lang="en-US" sz="1800">
              <a:effectLst/>
              <a:latin typeface="Arial" panose="020B0604020202020204" pitchFamily="34" charset="0"/>
            </a:endParaRPr>
          </a:p>
          <a:p>
            <a:pPr marL="0" indent="0">
              <a:buFont typeface="Arial"/>
              <a:buNone/>
            </a:pPr>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9</a:t>
            </a:fld>
            <a:endParaRPr lang="en-US"/>
          </a:p>
        </p:txBody>
      </p:sp>
    </p:spTree>
    <p:extLst>
      <p:ext uri="{BB962C8B-B14F-4D97-AF65-F5344CB8AC3E}">
        <p14:creationId xmlns:p14="http://schemas.microsoft.com/office/powerpoint/2010/main" val="942989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10</a:t>
            </a:fld>
            <a:endParaRPr lang="en-US"/>
          </a:p>
        </p:txBody>
      </p:sp>
    </p:spTree>
    <p:extLst>
      <p:ext uri="{BB962C8B-B14F-4D97-AF65-F5344CB8AC3E}">
        <p14:creationId xmlns:p14="http://schemas.microsoft.com/office/powerpoint/2010/main" val="1911217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1600">
                <a:solidFill>
                  <a:schemeClr val="tx1"/>
                </a:solidFill>
                <a:latin typeface="Calibri" panose="020F0502020204030204" pitchFamily="34" charset="0"/>
              </a:defRPr>
            </a:lvl1pPr>
          </a:lstStyle>
          <a:p>
            <a:fld id="{0255DE44-24D9-468F-ACC9-DDC431174CCA}" type="slidenum">
              <a:rPr lang="en-US" smtClean="0"/>
              <a:pPr/>
              <a:t>‹#›</a:t>
            </a:fld>
            <a:endParaRPr lang="en-US"/>
          </a:p>
        </p:txBody>
      </p:sp>
      <p:sp>
        <p:nvSpPr>
          <p:cNvPr id="8" name="Content Placeholder 7"/>
          <p:cNvSpPr>
            <a:spLocks noGrp="1"/>
          </p:cNvSpPr>
          <p:nvPr>
            <p:ph sz="quarter" idx="1"/>
          </p:nvPr>
        </p:nvSpPr>
        <p:spPr>
          <a:xfrm>
            <a:off x="612648" y="1447800"/>
            <a:ext cx="8153400" cy="5105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itle Placeholder 21">
            <a:extLst>
              <a:ext uri="{FF2B5EF4-FFF2-40B4-BE49-F238E27FC236}">
                <a16:creationId xmlns:a16="http://schemas.microsoft.com/office/drawing/2014/main" id="{D6A1DB6E-95C0-41A6-96B4-A8FE0A95412A}"/>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a:t>Click to edit Master title style</a:t>
            </a:r>
          </a:p>
        </p:txBody>
      </p:sp>
    </p:spTree>
    <p:extLst>
      <p:ext uri="{BB962C8B-B14F-4D97-AF65-F5344CB8AC3E}">
        <p14:creationId xmlns:p14="http://schemas.microsoft.com/office/powerpoint/2010/main" val="857071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rgbClr val="19975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a:solidFill>
            <a:srgbClr val="0070C0"/>
          </a:solidFill>
        </p:spPr>
        <p:txBody>
          <a:bodyPr/>
          <a:lstStyle>
            <a:lvl1pPr algn="l">
              <a:buNone/>
              <a:defRPr sz="4400" b="0" cap="none">
                <a:solidFill>
                  <a:srgbClr val="FFFFFF"/>
                </a:solidFill>
              </a:defRPr>
            </a:lvl1pPr>
          </a:lstStyle>
          <a:p>
            <a:r>
              <a:rPr kumimoji="0" lang="en-US"/>
              <a:t>Click to edit Master title style</a:t>
            </a: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255DE44-24D9-468F-ACC9-DDC431174CCA}" type="slidenum">
              <a:rPr lang="en-US" smtClean="0"/>
              <a:pPr/>
              <a:t>‹#›</a:t>
            </a:fld>
            <a:endParaRPr lang="en-US"/>
          </a:p>
        </p:txBody>
      </p:sp>
    </p:spTree>
    <p:extLst>
      <p:ext uri="{BB962C8B-B14F-4D97-AF65-F5344CB8AC3E}">
        <p14:creationId xmlns:p14="http://schemas.microsoft.com/office/powerpoint/2010/main" val="148523918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Slide Number Placeholder 9"/>
          <p:cNvSpPr>
            <a:spLocks noGrp="1"/>
          </p:cNvSpPr>
          <p:nvPr>
            <p:ph type="sldNum" sz="quarter" idx="16"/>
          </p:nvPr>
        </p:nvSpPr>
        <p:spPr/>
        <p:txBody>
          <a:bodyPr rtlCol="0"/>
          <a:lstStyle>
            <a:lvl1pPr>
              <a:defRPr sz="1600"/>
            </a:lvl1pPr>
          </a:lstStyle>
          <a:p>
            <a:fld id="{0255DE44-24D9-468F-ACC9-DDC431174CCA}" type="slidenum">
              <a:rPr lang="en-US" smtClean="0"/>
              <a:pPr/>
              <a:t>‹#›</a:t>
            </a:fld>
            <a:endParaRPr lang="en-US"/>
          </a:p>
        </p:txBody>
      </p:sp>
      <p:sp>
        <p:nvSpPr>
          <p:cNvPr id="6" name="Title Placeholder 21">
            <a:extLst>
              <a:ext uri="{FF2B5EF4-FFF2-40B4-BE49-F238E27FC236}">
                <a16:creationId xmlns:a16="http://schemas.microsoft.com/office/drawing/2014/main" id="{AF26200D-C948-4624-B42E-2C05A10E6FFB}"/>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a:t>Click to edit Master title style</a:t>
            </a:r>
          </a:p>
        </p:txBody>
      </p:sp>
    </p:spTree>
    <p:extLst>
      <p:ext uri="{BB962C8B-B14F-4D97-AF65-F5344CB8AC3E}">
        <p14:creationId xmlns:p14="http://schemas.microsoft.com/office/powerpoint/2010/main" val="2002687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546980" y="22098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737980" y="22098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Slide Number Placeholder 11"/>
          <p:cNvSpPr>
            <a:spLocks noGrp="1"/>
          </p:cNvSpPr>
          <p:nvPr>
            <p:ph type="sldNum" sz="quarter" idx="16"/>
          </p:nvPr>
        </p:nvSpPr>
        <p:spPr/>
        <p:txBody>
          <a:bodyPr rtlCol="0"/>
          <a:lstStyle>
            <a:lvl1pPr>
              <a:defRPr sz="1600"/>
            </a:lvl1pPr>
          </a:lstStyle>
          <a:p>
            <a:fld id="{0255DE44-24D9-468F-ACC9-DDC431174CCA}" type="slidenum">
              <a:rPr lang="en-US" smtClean="0"/>
              <a:pPr/>
              <a:t>‹#›</a:t>
            </a:fld>
            <a:endParaRPr lang="en-US"/>
          </a:p>
        </p:txBody>
      </p:sp>
      <p:sp>
        <p:nvSpPr>
          <p:cNvPr id="16" name="Text Placeholder 15"/>
          <p:cNvSpPr>
            <a:spLocks noGrp="1"/>
          </p:cNvSpPr>
          <p:nvPr>
            <p:ph type="body" sz="quarter" idx="1"/>
          </p:nvPr>
        </p:nvSpPr>
        <p:spPr>
          <a:xfrm>
            <a:off x="546980" y="1524000"/>
            <a:ext cx="3886200" cy="640080"/>
          </a:xfrm>
          <a:solidFill>
            <a:srgbClr val="199755"/>
          </a:solidFill>
          <a:ln>
            <a:solidFill>
              <a:schemeClr val="accent1"/>
            </a:solidFill>
          </a:ln>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737980" y="1524000"/>
            <a:ext cx="3886200" cy="640080"/>
          </a:xfrm>
          <a:solidFill>
            <a:srgbClr val="0070C0"/>
          </a:solidFill>
          <a:ln>
            <a:solidFill>
              <a:schemeClr val="accent1"/>
            </a:solidFill>
          </a:ln>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8" name="Title Placeholder 21">
            <a:extLst>
              <a:ext uri="{FF2B5EF4-FFF2-40B4-BE49-F238E27FC236}">
                <a16:creationId xmlns:a16="http://schemas.microsoft.com/office/drawing/2014/main" id="{C39CDE41-710F-45D3-AD26-B91DB5AB18A5}"/>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a:t>Click to edit Master title style</a:t>
            </a:r>
          </a:p>
        </p:txBody>
      </p:sp>
    </p:spTree>
    <p:extLst>
      <p:ext uri="{BB962C8B-B14F-4D97-AF65-F5344CB8AC3E}">
        <p14:creationId xmlns:p14="http://schemas.microsoft.com/office/powerpoint/2010/main" val="2852759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sz="1600">
                <a:solidFill>
                  <a:schemeClr val="tx1"/>
                </a:solidFill>
              </a:defRPr>
            </a:lvl1pPr>
          </a:lstStyle>
          <a:p>
            <a:fld id="{0255DE44-24D9-468F-ACC9-DDC431174CCA}" type="slidenum">
              <a:rPr lang="en-US" smtClean="0"/>
              <a:pPr/>
              <a:t>‹#›</a:t>
            </a:fld>
            <a:endParaRPr lang="en-US"/>
          </a:p>
        </p:txBody>
      </p:sp>
      <p:sp>
        <p:nvSpPr>
          <p:cNvPr id="4" name="Title Placeholder 21">
            <a:extLst>
              <a:ext uri="{FF2B5EF4-FFF2-40B4-BE49-F238E27FC236}">
                <a16:creationId xmlns:a16="http://schemas.microsoft.com/office/drawing/2014/main" id="{A4111FD9-C735-4ED2-B52E-0D754DE028C1}"/>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a:t>Click to edit Master title style</a:t>
            </a:r>
          </a:p>
        </p:txBody>
      </p:sp>
    </p:spTree>
    <p:extLst>
      <p:ext uri="{BB962C8B-B14F-4D97-AF65-F5344CB8AC3E}">
        <p14:creationId xmlns:p14="http://schemas.microsoft.com/office/powerpoint/2010/main" val="1863781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sz="1600">
                <a:solidFill>
                  <a:schemeClr val="tx1"/>
                </a:solidFill>
              </a:defRPr>
            </a:lvl1pPr>
          </a:lstStyle>
          <a:p>
            <a:fld id="{0255DE44-24D9-468F-ACC9-DDC431174CCA}" type="slidenum">
              <a:rPr lang="en-US" smtClean="0"/>
              <a:pPr/>
              <a:t>‹#›</a:t>
            </a:fld>
            <a:endParaRPr lang="en-US"/>
          </a:p>
        </p:txBody>
      </p:sp>
      <p:sp>
        <p:nvSpPr>
          <p:cNvPr id="3" name="Text Placeholder 2"/>
          <p:cNvSpPr>
            <a:spLocks noGrp="1"/>
          </p:cNvSpPr>
          <p:nvPr>
            <p:ph type="body" idx="2"/>
          </p:nvPr>
        </p:nvSpPr>
        <p:spPr>
          <a:xfrm>
            <a:off x="609600" y="1752600"/>
            <a:ext cx="1600200" cy="4343400"/>
          </a:xfrm>
          <a:solidFill>
            <a:srgbClr val="0070C0"/>
          </a:solidFill>
          <a:ln w="50800" cap="sq" cmpd="dbl" algn="ctr">
            <a:solidFill>
              <a:schemeClr val="tx1"/>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Calibri" panose="020F0502020204030204" pitchFamily="34" charset="0"/>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lvl5pPr>
              <a:buClr>
                <a:schemeClr val="accent1"/>
              </a:buCl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Title Placeholder 21">
            <a:extLst>
              <a:ext uri="{FF2B5EF4-FFF2-40B4-BE49-F238E27FC236}">
                <a16:creationId xmlns:a16="http://schemas.microsoft.com/office/drawing/2014/main" id="{190E852D-9DA8-4A61-8C6B-1D7FB4EF88AC}"/>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a:t>Click to edit Master title style</a:t>
            </a:r>
          </a:p>
        </p:txBody>
      </p:sp>
    </p:spTree>
    <p:extLst>
      <p:ext uri="{BB962C8B-B14F-4D97-AF65-F5344CB8AC3E}">
        <p14:creationId xmlns:p14="http://schemas.microsoft.com/office/powerpoint/2010/main" val="2308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F2F8F5-23C9-4749-8341-79A5A37E6F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44"/>
            <a:ext cx="9144000" cy="6855712"/>
          </a:xfrm>
          <a:prstGeom prst="rect">
            <a:avLst/>
          </a:prstGeom>
        </p:spPr>
      </p:pic>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1001387" y="0"/>
            <a:ext cx="7600604" cy="782638"/>
          </a:xfrm>
        </p:spPr>
        <p:txBody>
          <a:bodyPr/>
          <a:lstStyle>
            <a:lvl1pPr algn="l">
              <a:defRPr sz="3600">
                <a:solidFill>
                  <a:schemeClr val="bg1"/>
                </a:solidFill>
              </a:defRPr>
            </a:lvl1pPr>
          </a:lstStyle>
          <a:p>
            <a:r>
              <a:rPr lang="en-US" noProof="0"/>
              <a:t>New Mexico Environment Department</a:t>
            </a:r>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996860" y="808604"/>
            <a:ext cx="7600604" cy="1537231"/>
          </a:xfrm>
        </p:spPr>
        <p:txBody>
          <a:bodyPr>
            <a:normAutofit/>
          </a:bodyPr>
          <a:lstStyle>
            <a:lvl1pPr marL="0" indent="0" algn="r">
              <a:spcBef>
                <a:spcPts val="0"/>
              </a:spcBef>
              <a:buNone/>
              <a:defRPr sz="1725">
                <a:solidFill>
                  <a:schemeClr val="bg1"/>
                </a:solidFill>
              </a:defRPr>
            </a:lvl1pPr>
            <a:lvl2pPr>
              <a:defRPr sz="1350"/>
            </a:lvl2pPr>
            <a:lvl3pPr>
              <a:defRPr sz="1350"/>
            </a:lvl3pPr>
            <a:lvl4pPr>
              <a:defRPr sz="1350"/>
            </a:lvl4pPr>
            <a:lvl5pPr>
              <a:defRPr sz="1350"/>
            </a:lvl5pPr>
          </a:lstStyle>
          <a:p>
            <a:pPr lvl="0"/>
            <a:r>
              <a:rPr lang="en-US" noProof="0"/>
              <a:t>Presentation Title</a:t>
            </a:r>
          </a:p>
          <a:p>
            <a:pPr lvl="0"/>
            <a:r>
              <a:rPr lang="en-US" noProof="0"/>
              <a:t>Presenter, Title</a:t>
            </a:r>
          </a:p>
          <a:p>
            <a:pPr lvl="0"/>
            <a:r>
              <a:rPr lang="en-US" noProof="0"/>
              <a:t>Date</a:t>
            </a:r>
          </a:p>
        </p:txBody>
      </p:sp>
      <p:pic>
        <p:nvPicPr>
          <p:cNvPr id="7" name="Picture 2" descr="http://dws/outreach/graphics/images/seal/color/logo_seal72.gif">
            <a:extLst>
              <a:ext uri="{FF2B5EF4-FFF2-40B4-BE49-F238E27FC236}">
                <a16:creationId xmlns:a16="http://schemas.microsoft.com/office/drawing/2014/main" id="{58562F4C-BBAE-4C4F-9139-D06E9C3208C5}"/>
              </a:ext>
            </a:extLst>
          </p:cNvPr>
          <p:cNvPicPr>
            <a:picLocks noChangeAspect="1" noChangeArrowheads="1"/>
          </p:cNvPicPr>
          <p:nvPr userDrawn="1"/>
        </p:nvPicPr>
        <p:blipFill>
          <a:blip r:embed="rId3" cstate="print"/>
          <a:srcRect/>
          <a:stretch>
            <a:fillRect/>
          </a:stretch>
        </p:blipFill>
        <p:spPr bwMode="auto">
          <a:xfrm>
            <a:off x="36131" y="79637"/>
            <a:ext cx="935832" cy="873444"/>
          </a:xfrm>
          <a:prstGeom prst="rect">
            <a:avLst/>
          </a:prstGeom>
          <a:noFill/>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6975A31D-3999-4058-8826-C8724879CF7F}"/>
              </a:ext>
            </a:extLst>
          </p:cNvPr>
          <p:cNvSpPr txBox="1"/>
          <p:nvPr userDrawn="1"/>
        </p:nvSpPr>
        <p:spPr>
          <a:xfrm>
            <a:off x="-228600" y="6565638"/>
            <a:ext cx="1981200" cy="230832"/>
          </a:xfrm>
          <a:prstGeom prst="rect">
            <a:avLst/>
          </a:prstGeom>
          <a:noFill/>
        </p:spPr>
        <p:txBody>
          <a:bodyPr wrap="square" rtlCol="0">
            <a:spAutoFit/>
          </a:bodyPr>
          <a:lstStyle/>
          <a:p>
            <a:pPr algn="r"/>
            <a:r>
              <a:rPr lang="en-US" sz="900">
                <a:solidFill>
                  <a:schemeClr val="bg1"/>
                </a:solidFill>
              </a:rPr>
              <a:t>Photo credit Rhett </a:t>
            </a:r>
            <a:r>
              <a:rPr lang="en-US" sz="900" err="1">
                <a:solidFill>
                  <a:schemeClr val="bg1"/>
                </a:solidFill>
              </a:rPr>
              <a:t>Zyla</a:t>
            </a:r>
            <a:r>
              <a:rPr lang="en-US" sz="900">
                <a:solidFill>
                  <a:schemeClr val="bg1"/>
                </a:solidFill>
              </a:rPr>
              <a:t> #IamNMED</a:t>
            </a:r>
          </a:p>
        </p:txBody>
      </p:sp>
    </p:spTree>
    <p:extLst>
      <p:ext uri="{BB962C8B-B14F-4D97-AF65-F5344CB8AC3E}">
        <p14:creationId xmlns:p14="http://schemas.microsoft.com/office/powerpoint/2010/main" val="3258575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1069847" y="33046"/>
            <a:ext cx="7921753"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463040"/>
            <a:ext cx="8378952" cy="51663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0" y="1074534"/>
            <a:ext cx="9144000" cy="228600"/>
          </a:xfrm>
          <a:prstGeom prst="rect">
            <a:avLst/>
          </a:prstGeom>
          <a:solidFill>
            <a:srgbClr val="0070C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8606073" y="6613524"/>
            <a:ext cx="533400" cy="244476"/>
          </a:xfrm>
          <a:prstGeom prst="rect">
            <a:avLst/>
          </a:prstGeom>
        </p:spPr>
        <p:txBody>
          <a:bodyPr vert="horz" anchor="ctr" anchorCtr="0">
            <a:noAutofit/>
          </a:bodyPr>
          <a:lstStyle>
            <a:lvl1pPr algn="ctr" eaLnBrk="1" latinLnBrk="0" hangingPunct="1">
              <a:defRPr kumimoji="0" sz="2000" b="1">
                <a:solidFill>
                  <a:schemeClr val="tx1"/>
                </a:solidFill>
                <a:latin typeface="Calibri" panose="020F0502020204030204" pitchFamily="34" charset="0"/>
              </a:defRPr>
            </a:lvl1pPr>
          </a:lstStyle>
          <a:p>
            <a:fld id="{0255DE44-24D9-468F-ACC9-DDC431174CCA}" type="slidenum">
              <a:rPr lang="en-US" smtClean="0"/>
              <a:pPr/>
              <a:t>‹#›</a:t>
            </a:fld>
            <a:endParaRPr lang="en-US"/>
          </a:p>
        </p:txBody>
      </p:sp>
      <p:pic>
        <p:nvPicPr>
          <p:cNvPr id="12290" name="Picture 2" descr="http://dws/outreach/graphics/images/seal/color/logo_seal72.gif"/>
          <p:cNvPicPr>
            <a:picLocks noChangeAspect="1" noChangeArrowheads="1"/>
          </p:cNvPicPr>
          <p:nvPr userDrawn="1"/>
        </p:nvPicPr>
        <p:blipFill>
          <a:blip r:embed="rId9" cstate="print"/>
          <a:srcRect/>
          <a:stretch>
            <a:fillRect/>
          </a:stretch>
        </p:blipFill>
        <p:spPr bwMode="auto">
          <a:xfrm>
            <a:off x="43788" y="53479"/>
            <a:ext cx="990600" cy="924561"/>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7021026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hf hdr="0" ftr="0"/>
  <p:txStyles>
    <p:titleStyle>
      <a:lvl1pPr algn="l" rtl="0" eaLnBrk="1" latinLnBrk="0" hangingPunct="1">
        <a:spcBef>
          <a:spcPct val="0"/>
        </a:spcBef>
        <a:buNone/>
        <a:defRPr kumimoji="0" sz="4400" kern="1200">
          <a:solidFill>
            <a:schemeClr val="tx1"/>
          </a:solidFill>
          <a:latin typeface="Calibri" panose="020F0502020204030204" pitchFamily="34" charset="0"/>
          <a:ea typeface="+mj-ea"/>
          <a:cs typeface="+mj-cs"/>
        </a:defRPr>
      </a:lvl1pPr>
    </p:titleStyle>
    <p:bodyStyle>
      <a:lvl1pPr marL="320040" indent="-320040" algn="l" rtl="0" eaLnBrk="1" latinLnBrk="0" hangingPunct="1">
        <a:spcBef>
          <a:spcPts val="700"/>
        </a:spcBef>
        <a:buClr>
          <a:srgbClr val="199755"/>
        </a:buClr>
        <a:buSzPct val="60000"/>
        <a:buFont typeface="Wingdings"/>
        <a:buChar char=""/>
        <a:defRPr kumimoji="0" sz="2900" kern="1200">
          <a:solidFill>
            <a:schemeClr val="tx1"/>
          </a:solidFill>
          <a:latin typeface="Calibri" panose="020F0502020204030204" pitchFamily="34" charset="0"/>
          <a:ea typeface="+mn-ea"/>
          <a:cs typeface="+mn-cs"/>
        </a:defRPr>
      </a:lvl1pPr>
      <a:lvl2pPr marL="640080" indent="-274320" algn="l" rtl="0" eaLnBrk="1" latinLnBrk="0" hangingPunct="1">
        <a:spcBef>
          <a:spcPts val="550"/>
        </a:spcBef>
        <a:buClr>
          <a:srgbClr val="0070C0"/>
        </a:buClr>
        <a:buSzPct val="70000"/>
        <a:buFont typeface="Wingdings 2"/>
        <a:buChar char=""/>
        <a:defRPr kumimoji="0" sz="2600" kern="1200">
          <a:solidFill>
            <a:schemeClr val="tx1"/>
          </a:solidFill>
          <a:latin typeface="Calibri" panose="020F0502020204030204" pitchFamily="34" charset="0"/>
          <a:ea typeface="+mn-ea"/>
          <a:cs typeface="+mn-cs"/>
        </a:defRPr>
      </a:lvl2pPr>
      <a:lvl3pPr marL="914400" indent="-228600" algn="l" rtl="0" eaLnBrk="1" latinLnBrk="0" hangingPunct="1">
        <a:spcBef>
          <a:spcPts val="500"/>
        </a:spcBef>
        <a:buClrTx/>
        <a:buSzPct val="75000"/>
        <a:buFont typeface="Wingdings"/>
        <a:buChar char=""/>
        <a:defRPr kumimoji="0" sz="2300" kern="1200">
          <a:solidFill>
            <a:schemeClr val="tx1"/>
          </a:solidFill>
          <a:latin typeface="Calibri" panose="020F0502020204030204" pitchFamily="34" charset="0"/>
          <a:ea typeface="+mn-ea"/>
          <a:cs typeface="+mn-cs"/>
        </a:defRPr>
      </a:lvl3pPr>
      <a:lvl4pPr marL="1371600" indent="-228600" algn="l" rtl="0" eaLnBrk="1" latinLnBrk="0" hangingPunct="1">
        <a:spcBef>
          <a:spcPts val="400"/>
        </a:spcBef>
        <a:buClr>
          <a:srgbClr val="00B050"/>
        </a:buClr>
        <a:buSzPct val="75000"/>
        <a:buFont typeface="Wingdings"/>
        <a:buChar char=""/>
        <a:defRPr kumimoji="0" sz="2000" kern="1200">
          <a:solidFill>
            <a:schemeClr val="tx1"/>
          </a:solidFill>
          <a:latin typeface="Calibri" panose="020F0502020204030204" pitchFamily="34" charset="0"/>
          <a:ea typeface="+mn-ea"/>
          <a:cs typeface="+mn-cs"/>
        </a:defRPr>
      </a:lvl4pPr>
      <a:lvl5pPr marL="1828800" indent="-228600" algn="l" rtl="0" eaLnBrk="1" latinLnBrk="0" hangingPunct="1">
        <a:spcBef>
          <a:spcPts val="400"/>
        </a:spcBef>
        <a:buClr>
          <a:srgbClr val="0070C0"/>
        </a:buClr>
        <a:buSzPct val="65000"/>
        <a:buFont typeface="Wingdings"/>
        <a:buChar char=""/>
        <a:defRPr kumimoji="0" sz="2000" kern="1200">
          <a:solidFill>
            <a:schemeClr val="tx1"/>
          </a:solidFill>
          <a:latin typeface="Calibri" panose="020F0502020204030204"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www.env.nm.gov/hazardous-waste/wipp/"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9179F-0CB5-4E95-B5D2-F914B4CF8EBA}"/>
              </a:ext>
            </a:extLst>
          </p:cNvPr>
          <p:cNvSpPr>
            <a:spLocks noGrp="1"/>
          </p:cNvSpPr>
          <p:nvPr>
            <p:ph type="title"/>
          </p:nvPr>
        </p:nvSpPr>
        <p:spPr/>
        <p:txBody>
          <a:bodyPr>
            <a:noAutofit/>
          </a:bodyPr>
          <a:lstStyle/>
          <a:p>
            <a:r>
              <a:rPr lang="en-US" sz="3600"/>
              <a:t>New Mexico Environment Department</a:t>
            </a:r>
          </a:p>
        </p:txBody>
      </p:sp>
      <p:sp>
        <p:nvSpPr>
          <p:cNvPr id="3" name="Text Placeholder 2">
            <a:extLst>
              <a:ext uri="{FF2B5EF4-FFF2-40B4-BE49-F238E27FC236}">
                <a16:creationId xmlns:a16="http://schemas.microsoft.com/office/drawing/2014/main" id="{D9FC4717-577E-4F01-8693-933BEE005E80}"/>
              </a:ext>
            </a:extLst>
          </p:cNvPr>
          <p:cNvSpPr>
            <a:spLocks noGrp="1"/>
          </p:cNvSpPr>
          <p:nvPr>
            <p:ph type="body" sz="quarter" idx="13"/>
          </p:nvPr>
        </p:nvSpPr>
        <p:spPr>
          <a:xfrm>
            <a:off x="982997" y="1038224"/>
            <a:ext cx="7322803" cy="1704975"/>
          </a:xfrm>
        </p:spPr>
        <p:txBody>
          <a:bodyPr vert="horz" lIns="91440" tIns="45720" rIns="91440" bIns="45720" anchor="t">
            <a:normAutofit fontScale="77500" lnSpcReduction="20000"/>
          </a:bodyPr>
          <a:lstStyle/>
          <a:p>
            <a:pPr>
              <a:spcBef>
                <a:spcPts val="0"/>
              </a:spcBef>
            </a:pPr>
            <a:r>
              <a:rPr lang="en-US" sz="2600" b="1">
                <a:latin typeface="Calibri"/>
                <a:ea typeface="Calibri"/>
                <a:cs typeface="Calibri"/>
              </a:rPr>
              <a:t>Overview of Regulation of Radioactive and Hazardous Materials</a:t>
            </a:r>
          </a:p>
          <a:p>
            <a:r>
              <a:rPr lang="en-US" sz="2200" b="1">
                <a:latin typeface="Calibri"/>
                <a:ea typeface="Calibri"/>
                <a:cs typeface="Calibri"/>
              </a:rPr>
              <a:t>James C. Kenney, Secretary</a:t>
            </a:r>
          </a:p>
          <a:p>
            <a:r>
              <a:rPr lang="en-US" sz="2200" b="1">
                <a:latin typeface="Calibri"/>
                <a:ea typeface="Calibri"/>
                <a:cs typeface="Calibri"/>
              </a:rPr>
              <a:t>New Mexico Environment Department</a:t>
            </a:r>
            <a:endParaRPr lang="en-US" sz="2200">
              <a:ea typeface="Calibri"/>
              <a:cs typeface="Calibri"/>
            </a:endParaRPr>
          </a:p>
          <a:p>
            <a:endParaRPr lang="en-US" sz="2200" b="1">
              <a:ea typeface="Calibri"/>
              <a:cs typeface="Calibri"/>
            </a:endParaRPr>
          </a:p>
          <a:p>
            <a:r>
              <a:rPr lang="en-US" sz="2200" b="1">
                <a:latin typeface="Calibri"/>
                <a:ea typeface="Calibri"/>
                <a:cs typeface="Calibri"/>
              </a:rPr>
              <a:t>May 29, 2025</a:t>
            </a:r>
          </a:p>
          <a:p>
            <a:r>
              <a:rPr lang="en-US" sz="2200" b="1">
                <a:latin typeface="Calibri"/>
                <a:ea typeface="Calibri"/>
                <a:cs typeface="Calibri"/>
              </a:rPr>
              <a:t>Radioactive and Hazardous Materials Committe</a:t>
            </a:r>
            <a:r>
              <a:rPr lang="en-US" sz="1800" b="1">
                <a:latin typeface="Calibri"/>
                <a:ea typeface="Calibri"/>
                <a:cs typeface="Calibri"/>
              </a:rPr>
              <a:t>e</a:t>
            </a:r>
          </a:p>
          <a:p>
            <a:r>
              <a:rPr lang="en-US" sz="1800" b="1">
                <a:latin typeface="Calibri"/>
                <a:ea typeface="Calibri"/>
                <a:cs typeface="Calibri"/>
              </a:rPr>
              <a:t>  </a:t>
            </a:r>
            <a:endParaRPr lang="en-US" sz="1800" b="1">
              <a:ea typeface="Calibri"/>
              <a:cs typeface="Calibri"/>
            </a:endParaRPr>
          </a:p>
          <a:p>
            <a:endParaRPr lang="en-US"/>
          </a:p>
        </p:txBody>
      </p:sp>
    </p:spTree>
    <p:extLst>
      <p:ext uri="{BB962C8B-B14F-4D97-AF65-F5344CB8AC3E}">
        <p14:creationId xmlns:p14="http://schemas.microsoft.com/office/powerpoint/2010/main" val="2139245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829F14-1E21-1AF2-D264-EF22C589D98F}"/>
              </a:ext>
            </a:extLst>
          </p:cNvPr>
          <p:cNvSpPr>
            <a:spLocks noGrp="1"/>
          </p:cNvSpPr>
          <p:nvPr>
            <p:ph type="sldNum" sz="quarter" idx="12"/>
          </p:nvPr>
        </p:nvSpPr>
        <p:spPr>
          <a:xfrm>
            <a:off x="8610600" y="6512785"/>
            <a:ext cx="533400" cy="244476"/>
          </a:xfrm>
        </p:spPr>
        <p:txBody>
          <a:bodyPr/>
          <a:lstStyle/>
          <a:p>
            <a:fld id="{0255DE44-24D9-468F-ACC9-DDC431174CCA}" type="slidenum">
              <a:rPr lang="en-US" smtClean="0"/>
              <a:pPr/>
              <a:t>10</a:t>
            </a:fld>
            <a:endParaRPr lang="en-US"/>
          </a:p>
        </p:txBody>
      </p:sp>
      <p:sp>
        <p:nvSpPr>
          <p:cNvPr id="5" name="Title 4">
            <a:extLst>
              <a:ext uri="{FF2B5EF4-FFF2-40B4-BE49-F238E27FC236}">
                <a16:creationId xmlns:a16="http://schemas.microsoft.com/office/drawing/2014/main" id="{C6B06256-C642-A26C-1128-06D398865946}"/>
              </a:ext>
            </a:extLst>
          </p:cNvPr>
          <p:cNvSpPr>
            <a:spLocks noGrp="1"/>
          </p:cNvSpPr>
          <p:nvPr>
            <p:ph type="title"/>
          </p:nvPr>
        </p:nvSpPr>
        <p:spPr/>
        <p:txBody>
          <a:bodyPr vert="horz" lIns="91440" tIns="45720" rIns="91440" bIns="45720" anchor="ctr">
            <a:noAutofit/>
          </a:bodyPr>
          <a:lstStyle/>
          <a:p>
            <a:pPr algn="ctr"/>
            <a:r>
              <a:rPr lang="en-US" sz="2400" b="1">
                <a:cs typeface="Calibri"/>
              </a:rPr>
              <a:t>Kirtland Air Force Base Bulk Fuels Facility Spill</a:t>
            </a:r>
            <a:endParaRPr lang="en-US" sz="240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60C79584-5567-A458-728A-E72B5264020E}"/>
              </a:ext>
            </a:extLst>
          </p:cNvPr>
          <p:cNvSpPr txBox="1"/>
          <p:nvPr/>
        </p:nvSpPr>
        <p:spPr>
          <a:xfrm>
            <a:off x="159152" y="1308904"/>
            <a:ext cx="8988705" cy="51398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alibri"/>
                <a:ea typeface="+mn-lt"/>
                <a:cs typeface="Calibri"/>
              </a:rPr>
              <a:t>Current Status</a:t>
            </a:r>
          </a:p>
          <a:p>
            <a:pPr marL="285750" indent="-285750">
              <a:buSzPct val="60000"/>
              <a:buFont typeface="Arial"/>
              <a:buChar char="•"/>
            </a:pPr>
            <a:r>
              <a:rPr lang="en-US" b="1">
                <a:latin typeface="Calibri"/>
                <a:ea typeface="+mn-lt"/>
                <a:cs typeface="Calibri"/>
              </a:rPr>
              <a:t>NMED approved the revised Soil Vapor Monitoring Plan in January 2024; sampling is occurring now under the new plan.</a:t>
            </a:r>
            <a:endParaRPr lang="en-US" b="1">
              <a:latin typeface="Calibri"/>
              <a:cs typeface="Calibri"/>
            </a:endParaRPr>
          </a:p>
          <a:p>
            <a:pPr marL="285750" indent="-285750">
              <a:buSzPct val="60000"/>
              <a:buFont typeface="Arial"/>
              <a:buChar char="•"/>
            </a:pPr>
            <a:r>
              <a:rPr lang="en-US" b="1">
                <a:latin typeface="Calibri"/>
                <a:ea typeface="+mn-lt"/>
                <a:cs typeface="Calibri"/>
              </a:rPr>
              <a:t>Risk assessment will be updated with additional data.</a:t>
            </a:r>
            <a:endParaRPr lang="en-US" b="1">
              <a:latin typeface="Calibri"/>
              <a:ea typeface="Calibri"/>
              <a:cs typeface="Calibri"/>
            </a:endParaRPr>
          </a:p>
          <a:p>
            <a:pPr marL="285750" indent="-285750">
              <a:buSzPct val="60000"/>
              <a:buFont typeface="Arial"/>
              <a:buChar char="•"/>
            </a:pPr>
            <a:r>
              <a:rPr lang="en-US" b="1">
                <a:latin typeface="Calibri"/>
                <a:ea typeface="+mn-lt"/>
                <a:cs typeface="Calibri"/>
              </a:rPr>
              <a:t>Phase II RCRA Facility Investigation has been submitted and is currently under NMED review. Upon approval, KAFB to proceed towards Corrective Remedy Evaluation and Corrective Remedy Selection.</a:t>
            </a:r>
          </a:p>
          <a:p>
            <a:endParaRPr lang="en-US" b="1">
              <a:latin typeface="Calibri"/>
              <a:ea typeface="+mn-lt"/>
              <a:cs typeface="Calibri"/>
            </a:endParaRPr>
          </a:p>
          <a:p>
            <a:r>
              <a:rPr lang="en-US" b="1">
                <a:latin typeface="Calibri"/>
                <a:ea typeface="+mn-lt"/>
                <a:cs typeface="Calibri"/>
              </a:rPr>
              <a:t>Path Forward</a:t>
            </a:r>
          </a:p>
          <a:p>
            <a:pPr marL="285750" indent="-285750">
              <a:buSzPct val="60000"/>
              <a:buFont typeface="Arial"/>
              <a:buChar char="•"/>
            </a:pPr>
            <a:r>
              <a:rPr lang="en-US" b="1">
                <a:latin typeface="Calibri"/>
                <a:ea typeface="+mn-lt"/>
                <a:cs typeface="Calibri"/>
              </a:rPr>
              <a:t>NMED is working with a third-party contractor to review the submitted monitoring reports and other documents, and to evaluate all past data to determine if sufficient information is available to proceed to the Corrective Measure Evaluation Phase.</a:t>
            </a:r>
            <a:endParaRPr lang="en-US" b="1">
              <a:latin typeface="Calibri"/>
              <a:ea typeface="Calibri"/>
              <a:cs typeface="Calibri"/>
            </a:endParaRPr>
          </a:p>
          <a:p>
            <a:pPr marL="285750" indent="-285750">
              <a:buSzPct val="60000"/>
              <a:buFont typeface="Arial"/>
              <a:buChar char="•"/>
            </a:pPr>
            <a:r>
              <a:rPr lang="en-US" b="1">
                <a:latin typeface="Calibri"/>
                <a:ea typeface="+mn-lt"/>
                <a:cs typeface="Calibri"/>
              </a:rPr>
              <a:t>NMED is communicating frequently with KAFB to identify data gaps and resolve issues to move toward a final remedy selection. </a:t>
            </a:r>
          </a:p>
          <a:p>
            <a:pPr marL="285750" indent="-285750">
              <a:buSzPct val="60000"/>
              <a:buFont typeface="Arial"/>
              <a:buChar char="•"/>
            </a:pPr>
            <a:r>
              <a:rPr lang="en-US" b="1">
                <a:latin typeface="Calibri"/>
                <a:ea typeface="+mn-lt"/>
                <a:cs typeface="Calibri"/>
              </a:rPr>
              <a:t>NMED and the Air Force are collaborating to improve stakeholder engagement and public confidence in our shared ability to safeguard our community. </a:t>
            </a:r>
            <a:endParaRPr lang="en-US"/>
          </a:p>
          <a:p>
            <a:pPr algn="l"/>
            <a:endParaRPr lang="en-US" sz="2000" b="1">
              <a:latin typeface="Calibri"/>
              <a:cs typeface="Calibri"/>
            </a:endParaRPr>
          </a:p>
          <a:p>
            <a:endParaRPr lang="en-US" sz="2000" b="1">
              <a:latin typeface="Calibri"/>
              <a:cs typeface="Calibri"/>
            </a:endParaRPr>
          </a:p>
        </p:txBody>
      </p:sp>
    </p:spTree>
    <p:extLst>
      <p:ext uri="{BB962C8B-B14F-4D97-AF65-F5344CB8AC3E}">
        <p14:creationId xmlns:p14="http://schemas.microsoft.com/office/powerpoint/2010/main" val="917182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9A190-9720-2D0B-9FCC-D062D4B197D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8242CE-3F1E-93FC-5177-0D4C2676A4E6}"/>
              </a:ext>
            </a:extLst>
          </p:cNvPr>
          <p:cNvSpPr>
            <a:spLocks noGrp="1"/>
          </p:cNvSpPr>
          <p:nvPr>
            <p:ph type="sldNum" sz="quarter" idx="12"/>
          </p:nvPr>
        </p:nvSpPr>
        <p:spPr/>
        <p:txBody>
          <a:bodyPr/>
          <a:lstStyle/>
          <a:p>
            <a:fld id="{0255DE44-24D9-468F-ACC9-DDC431174CCA}" type="slidenum">
              <a:rPr lang="en-US" smtClean="0"/>
              <a:pPr/>
              <a:t>11</a:t>
            </a:fld>
            <a:endParaRPr lang="en-US"/>
          </a:p>
        </p:txBody>
      </p:sp>
      <p:sp>
        <p:nvSpPr>
          <p:cNvPr id="3" name="Content Placeholder 2">
            <a:extLst>
              <a:ext uri="{FF2B5EF4-FFF2-40B4-BE49-F238E27FC236}">
                <a16:creationId xmlns:a16="http://schemas.microsoft.com/office/drawing/2014/main" id="{25F806AF-8ACB-86B8-6670-12E09E345FF0}"/>
              </a:ext>
            </a:extLst>
          </p:cNvPr>
          <p:cNvSpPr>
            <a:spLocks noGrp="1"/>
          </p:cNvSpPr>
          <p:nvPr>
            <p:ph sz="quarter" idx="1"/>
          </p:nvPr>
        </p:nvSpPr>
        <p:spPr/>
        <p:txBody>
          <a:bodyPr vert="horz" lIns="91440" tIns="45720" rIns="91440" bIns="45720" anchor="t">
            <a:normAutofit lnSpcReduction="10000"/>
          </a:bodyPr>
          <a:lstStyle/>
          <a:p>
            <a:r>
              <a:rPr lang="en-US">
                <a:latin typeface="Calibri"/>
                <a:ea typeface="Calibri"/>
                <a:cs typeface="Calibri"/>
              </a:rPr>
              <a:t>HB2 included $20,000,000 to clean up contaminated sites across the state</a:t>
            </a:r>
          </a:p>
          <a:p>
            <a:r>
              <a:rPr lang="en-US">
                <a:latin typeface="Calibri"/>
                <a:ea typeface="Calibri"/>
                <a:cs typeface="Calibri"/>
              </a:rPr>
              <a:t>Abandoned Uranium Mines</a:t>
            </a:r>
            <a:endParaRPr lang="en-US"/>
          </a:p>
          <a:p>
            <a:pPr lvl="1"/>
            <a:r>
              <a:rPr lang="en-US" sz="2400">
                <a:latin typeface="Calibri"/>
                <a:ea typeface="Calibri"/>
                <a:cs typeface="Calibri"/>
              </a:rPr>
              <a:t>$12,000,000 for cleanups at Moe #4, Schmidt Decline, and Red Bluff #1, preliminary work on 20 additional sites, cost of assessments by EMNRD under Mining Act Reclamation Program.</a:t>
            </a:r>
          </a:p>
          <a:p>
            <a:r>
              <a:rPr lang="en-US">
                <a:latin typeface="Calibri"/>
                <a:ea typeface="Calibri"/>
                <a:cs typeface="Calibri"/>
              </a:rPr>
              <a:t>Neglected Sites</a:t>
            </a:r>
          </a:p>
          <a:p>
            <a:pPr lvl="1"/>
            <a:r>
              <a:rPr lang="en-US">
                <a:latin typeface="Calibri"/>
                <a:ea typeface="Calibri"/>
                <a:cs typeface="Calibri"/>
              </a:rPr>
              <a:t>$8,000,000 for cleanups of Tucumcari Truck Stop and the Aerex Refinery near Bloomfield.</a:t>
            </a:r>
          </a:p>
          <a:p>
            <a:pPr lvl="1"/>
            <a:r>
              <a:rPr lang="en-US">
                <a:latin typeface="Calibri"/>
                <a:ea typeface="Calibri"/>
                <a:cs typeface="Calibri"/>
              </a:rPr>
              <a:t>$2,000,000 for 24 state-lead petroleum storage tank sites corrective action.</a:t>
            </a:r>
            <a:endParaRPr lang="en-US">
              <a:ea typeface="Calibri" panose="020F0502020204030204" pitchFamily="34" charset="0"/>
              <a:cs typeface="Calibri" panose="020F0502020204030204" pitchFamily="34" charset="0"/>
            </a:endParaRPr>
          </a:p>
          <a:p>
            <a:pPr lvl="1"/>
            <a:endParaRPr lang="en-US">
              <a:ea typeface="Calibri" panose="020F0502020204030204" pitchFamily="34" charset="0"/>
              <a:cs typeface="Calibri" panose="020F0502020204030204" pitchFamily="34" charset="0"/>
            </a:endParaRPr>
          </a:p>
        </p:txBody>
      </p:sp>
      <p:sp>
        <p:nvSpPr>
          <p:cNvPr id="5" name="Title 4">
            <a:extLst>
              <a:ext uri="{FF2B5EF4-FFF2-40B4-BE49-F238E27FC236}">
                <a16:creationId xmlns:a16="http://schemas.microsoft.com/office/drawing/2014/main" id="{74CCD8F9-E212-B693-7414-219506149407}"/>
              </a:ext>
            </a:extLst>
          </p:cNvPr>
          <p:cNvSpPr>
            <a:spLocks noGrp="1"/>
          </p:cNvSpPr>
          <p:nvPr>
            <p:ph type="title"/>
          </p:nvPr>
        </p:nvSpPr>
        <p:spPr/>
        <p:txBody>
          <a:bodyPr vert="horz" lIns="91440" tIns="45720" rIns="91440" bIns="45720" anchor="ctr">
            <a:noAutofit/>
          </a:bodyPr>
          <a:lstStyle/>
          <a:p>
            <a:pPr algn="ctr"/>
            <a:r>
              <a:rPr lang="en-US" sz="2400" b="1">
                <a:latin typeface="Calibri"/>
                <a:ea typeface="Calibri"/>
                <a:cs typeface="Calibri"/>
              </a:rPr>
              <a:t>Neglected Contaminate Sites </a:t>
            </a:r>
            <a:br>
              <a:rPr lang="en-US" sz="2400" b="1">
                <a:latin typeface="Calibri"/>
                <a:ea typeface="Calibri"/>
                <a:cs typeface="Calibri"/>
              </a:rPr>
            </a:br>
            <a:r>
              <a:rPr lang="en-US" sz="2400" b="1">
                <a:latin typeface="Calibri"/>
                <a:ea typeface="Calibri"/>
                <a:cs typeface="Calibri"/>
              </a:rPr>
              <a:t>and Abandoned Uranium Mine Cleanup</a:t>
            </a:r>
            <a:endParaRPr lang="en-US" sz="2400" b="1">
              <a:ea typeface="Calibri"/>
              <a:cs typeface="Calibri"/>
            </a:endParaRPr>
          </a:p>
        </p:txBody>
      </p:sp>
    </p:spTree>
    <p:extLst>
      <p:ext uri="{BB962C8B-B14F-4D97-AF65-F5344CB8AC3E}">
        <p14:creationId xmlns:p14="http://schemas.microsoft.com/office/powerpoint/2010/main" val="1534433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6BDB9E-22D8-2EB3-3D7D-8FA6CC56B9D3}"/>
              </a:ext>
            </a:extLst>
          </p:cNvPr>
          <p:cNvSpPr>
            <a:spLocks noGrp="1"/>
          </p:cNvSpPr>
          <p:nvPr>
            <p:ph type="sldNum" sz="quarter" idx="12"/>
          </p:nvPr>
        </p:nvSpPr>
        <p:spPr/>
        <p:txBody>
          <a:bodyPr/>
          <a:lstStyle/>
          <a:p>
            <a:fld id="{0255DE44-24D9-468F-ACC9-DDC431174CCA}" type="slidenum">
              <a:rPr lang="en-US" smtClean="0"/>
              <a:pPr/>
              <a:t>12</a:t>
            </a:fld>
            <a:endParaRPr lang="en-US"/>
          </a:p>
        </p:txBody>
      </p:sp>
      <p:sp>
        <p:nvSpPr>
          <p:cNvPr id="4" name="Content Placeholder 3">
            <a:extLst>
              <a:ext uri="{FF2B5EF4-FFF2-40B4-BE49-F238E27FC236}">
                <a16:creationId xmlns:a16="http://schemas.microsoft.com/office/drawing/2014/main" id="{F1674F99-C4BC-0AEF-796E-DE40D9223EA4}"/>
              </a:ext>
            </a:extLst>
          </p:cNvPr>
          <p:cNvSpPr>
            <a:spLocks noGrp="1"/>
          </p:cNvSpPr>
          <p:nvPr>
            <p:ph sz="quarter" idx="1"/>
          </p:nvPr>
        </p:nvSpPr>
        <p:spPr>
          <a:xfrm>
            <a:off x="1159043" y="1715580"/>
            <a:ext cx="7603957" cy="4456620"/>
          </a:xfrm>
        </p:spPr>
        <p:txBody>
          <a:bodyPr vert="horz" lIns="91440" tIns="45720" rIns="91440" bIns="45720" anchor="t">
            <a:normAutofit/>
          </a:bodyPr>
          <a:lstStyle/>
          <a:p>
            <a:r>
              <a:rPr lang="en-US" b="1">
                <a:latin typeface="Calibri"/>
                <a:ea typeface="Calibri"/>
                <a:cs typeface="Calibri"/>
              </a:rPr>
              <a:t>HB 140 - AFFF Defined as Hazardous Waste</a:t>
            </a:r>
            <a:endParaRPr lang="en-US" b="1">
              <a:latin typeface="Calibri"/>
              <a:cs typeface="Calibri"/>
            </a:endParaRPr>
          </a:p>
          <a:p>
            <a:r>
              <a:rPr lang="en-US" b="1">
                <a:latin typeface="Calibri"/>
                <a:cs typeface="Calibri"/>
              </a:rPr>
              <a:t>HB 212 - Non-Essential PFAS Ban</a:t>
            </a:r>
            <a:endParaRPr lang="en-US" b="1">
              <a:ea typeface="Calibri"/>
              <a:cs typeface="Calibri" panose="020F0502020204030204" pitchFamily="34" charset="0"/>
            </a:endParaRPr>
          </a:p>
          <a:p>
            <a:r>
              <a:rPr lang="en-US" b="1">
                <a:latin typeface="Calibri"/>
                <a:ea typeface="Calibri"/>
                <a:cs typeface="Calibri"/>
              </a:rPr>
              <a:t>HB 291 – RAID Act Amendments and Circular Economy</a:t>
            </a:r>
          </a:p>
          <a:p>
            <a:r>
              <a:rPr lang="en-US" b="1">
                <a:latin typeface="Calibri"/>
                <a:cs typeface="Calibri"/>
              </a:rPr>
              <a:t>SB 21 – Established authority for NMED to permit surface water discharges under federal law and filled gaps in surface and ground water protection, including neglected contaminated sites</a:t>
            </a:r>
            <a:endParaRPr lang="en-US" b="1">
              <a:latin typeface="Calibri"/>
              <a:ea typeface="Calibri"/>
              <a:cs typeface="Calibri"/>
            </a:endParaRPr>
          </a:p>
        </p:txBody>
      </p:sp>
      <p:sp>
        <p:nvSpPr>
          <p:cNvPr id="5" name="Title 4">
            <a:extLst>
              <a:ext uri="{FF2B5EF4-FFF2-40B4-BE49-F238E27FC236}">
                <a16:creationId xmlns:a16="http://schemas.microsoft.com/office/drawing/2014/main" id="{FED80FC3-8D3F-EC31-7656-F287A381D325}"/>
              </a:ext>
            </a:extLst>
          </p:cNvPr>
          <p:cNvSpPr>
            <a:spLocks noGrp="1"/>
          </p:cNvSpPr>
          <p:nvPr>
            <p:ph type="title"/>
          </p:nvPr>
        </p:nvSpPr>
        <p:spPr/>
        <p:txBody>
          <a:bodyPr vert="horz" lIns="91440" tIns="45720" rIns="91440" bIns="45720" anchor="ctr">
            <a:normAutofit/>
          </a:bodyPr>
          <a:lstStyle/>
          <a:p>
            <a:pPr algn="ctr"/>
            <a:r>
              <a:rPr lang="en-US" sz="3200" b="1">
                <a:latin typeface="Calibri"/>
                <a:cs typeface="Calibri"/>
              </a:rPr>
              <a:t>2025 NMED Legislative Summary</a:t>
            </a:r>
            <a:endParaRPr lang="en-US" sz="3200" b="1">
              <a:latin typeface="Calibri"/>
              <a:ea typeface="Calibri"/>
              <a:cs typeface="Calibri"/>
            </a:endParaRPr>
          </a:p>
        </p:txBody>
      </p:sp>
    </p:spTree>
    <p:extLst>
      <p:ext uri="{BB962C8B-B14F-4D97-AF65-F5344CB8AC3E}">
        <p14:creationId xmlns:p14="http://schemas.microsoft.com/office/powerpoint/2010/main" val="566279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FD6A5B-6B55-48AC-AD2A-FD9FAE47BCA8}"/>
              </a:ext>
            </a:extLst>
          </p:cNvPr>
          <p:cNvSpPr>
            <a:spLocks noGrp="1"/>
          </p:cNvSpPr>
          <p:nvPr>
            <p:ph type="title"/>
          </p:nvPr>
        </p:nvSpPr>
        <p:spPr/>
        <p:txBody>
          <a:bodyPr/>
          <a:lstStyle/>
          <a:p>
            <a:r>
              <a:rPr lang="en-US"/>
              <a:t>Thank you!</a:t>
            </a:r>
          </a:p>
        </p:txBody>
      </p:sp>
      <p:sp>
        <p:nvSpPr>
          <p:cNvPr id="5" name="Slide Number Placeholder 1">
            <a:extLst>
              <a:ext uri="{FF2B5EF4-FFF2-40B4-BE49-F238E27FC236}">
                <a16:creationId xmlns:a16="http://schemas.microsoft.com/office/drawing/2014/main" id="{084D6ED4-6A9E-4BD9-9B96-6A6F583A7D53}"/>
              </a:ext>
            </a:extLst>
          </p:cNvPr>
          <p:cNvSpPr txBox="1">
            <a:spLocks/>
          </p:cNvSpPr>
          <p:nvPr/>
        </p:nvSpPr>
        <p:spPr>
          <a:xfrm>
            <a:off x="8610600" y="6528284"/>
            <a:ext cx="533400" cy="24447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55DE44-24D9-468F-ACC9-DDC431174CCA}" type="slidenum">
              <a:rPr lang="en-US" sz="1600" b="1" smtClean="0">
                <a:latin typeface="Calibri" panose="020F0502020204030204" pitchFamily="34" charset="0"/>
                <a:cs typeface="Calibri" panose="020F0502020204030204" pitchFamily="34" charset="0"/>
              </a:rPr>
              <a:pPr/>
              <a:t>13</a:t>
            </a:fld>
            <a:endParaRPr lang="en-US" sz="16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2562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B81F2F-5DC8-4058-9C16-56ECFCFFB6E1}"/>
              </a:ext>
            </a:extLst>
          </p:cNvPr>
          <p:cNvSpPr>
            <a:spLocks noGrp="1"/>
          </p:cNvSpPr>
          <p:nvPr>
            <p:ph type="sldNum" sz="quarter" idx="12"/>
          </p:nvPr>
        </p:nvSpPr>
        <p:spPr/>
        <p:txBody>
          <a:bodyPr/>
          <a:lstStyle/>
          <a:p>
            <a:fld id="{0255DE44-24D9-468F-ACC9-DDC431174CCA}" type="slidenum">
              <a:rPr lang="en-US" smtClean="0"/>
              <a:pPr/>
              <a:t>2</a:t>
            </a:fld>
            <a:endParaRPr lang="en-US"/>
          </a:p>
        </p:txBody>
      </p:sp>
      <p:sp>
        <p:nvSpPr>
          <p:cNvPr id="5" name="Title 4">
            <a:extLst>
              <a:ext uri="{FF2B5EF4-FFF2-40B4-BE49-F238E27FC236}">
                <a16:creationId xmlns:a16="http://schemas.microsoft.com/office/drawing/2014/main" id="{19480F71-EB51-4DC1-B057-3B3D4AE7A16A}"/>
              </a:ext>
            </a:extLst>
          </p:cNvPr>
          <p:cNvSpPr>
            <a:spLocks noGrp="1"/>
          </p:cNvSpPr>
          <p:nvPr>
            <p:ph type="title"/>
          </p:nvPr>
        </p:nvSpPr>
        <p:spPr/>
        <p:txBody>
          <a:bodyPr vert="horz" lIns="91440" tIns="45720" rIns="91440" bIns="45720" anchor="ctr">
            <a:noAutofit/>
          </a:bodyPr>
          <a:lstStyle/>
          <a:p>
            <a:pPr algn="ctr"/>
            <a:r>
              <a:rPr lang="en-US" sz="2400" b="1"/>
              <a:t>Radioactive and Hazardous Materials Topics</a:t>
            </a:r>
            <a:endParaRPr lang="en-US" sz="2400">
              <a:ea typeface="Calibri" panose="020F0502020204030204" pitchFamily="34" charset="0"/>
              <a:cs typeface="Calibri" panose="020F0502020204030204" pitchFamily="34" charset="0"/>
            </a:endParaRPr>
          </a:p>
        </p:txBody>
      </p:sp>
      <p:graphicFrame>
        <p:nvGraphicFramePr>
          <p:cNvPr id="10" name="Table 10">
            <a:extLst>
              <a:ext uri="{FF2B5EF4-FFF2-40B4-BE49-F238E27FC236}">
                <a16:creationId xmlns:a16="http://schemas.microsoft.com/office/drawing/2014/main" id="{E18A5D96-801E-4B18-83FF-45AF5335C1DD}"/>
              </a:ext>
            </a:extLst>
          </p:cNvPr>
          <p:cNvGraphicFramePr>
            <a:graphicFrameLocks noGrp="1"/>
          </p:cNvGraphicFramePr>
          <p:nvPr>
            <p:ph sz="quarter" idx="1"/>
            <p:extLst>
              <p:ext uri="{D42A27DB-BD31-4B8C-83A1-F6EECF244321}">
                <p14:modId xmlns:p14="http://schemas.microsoft.com/office/powerpoint/2010/main" val="309814164"/>
              </p:ext>
            </p:extLst>
          </p:nvPr>
        </p:nvGraphicFramePr>
        <p:xfrm>
          <a:off x="447987" y="2334700"/>
          <a:ext cx="8248026" cy="3203782"/>
        </p:xfrm>
        <a:graphic>
          <a:graphicData uri="http://schemas.openxmlformats.org/drawingml/2006/table">
            <a:tbl>
              <a:tblPr firstRow="1" bandRow="1">
                <a:tableStyleId>{5940675A-B579-460E-94D1-54222C63F5DA}</a:tableStyleId>
              </a:tblPr>
              <a:tblGrid>
                <a:gridCol w="3220531">
                  <a:extLst>
                    <a:ext uri="{9D8B030D-6E8A-4147-A177-3AD203B41FA5}">
                      <a16:colId xmlns:a16="http://schemas.microsoft.com/office/drawing/2014/main" val="514729901"/>
                    </a:ext>
                  </a:extLst>
                </a:gridCol>
                <a:gridCol w="2679003">
                  <a:extLst>
                    <a:ext uri="{9D8B030D-6E8A-4147-A177-3AD203B41FA5}">
                      <a16:colId xmlns:a16="http://schemas.microsoft.com/office/drawing/2014/main" val="422436304"/>
                    </a:ext>
                  </a:extLst>
                </a:gridCol>
                <a:gridCol w="2348492">
                  <a:extLst>
                    <a:ext uri="{9D8B030D-6E8A-4147-A177-3AD203B41FA5}">
                      <a16:colId xmlns:a16="http://schemas.microsoft.com/office/drawing/2014/main" val="308254190"/>
                    </a:ext>
                  </a:extLst>
                </a:gridCol>
              </a:tblGrid>
              <a:tr h="701697">
                <a:tc>
                  <a:txBody>
                    <a:bodyPr/>
                    <a:lstStyle/>
                    <a:p>
                      <a:pPr algn="ctr"/>
                      <a:r>
                        <a:rPr lang="en-US" b="1">
                          <a:latin typeface="Calibri"/>
                          <a:cs typeface="Calibri"/>
                        </a:rPr>
                        <a:t>Facility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latin typeface="Calibri"/>
                          <a:cs typeface="Calibri"/>
                        </a:rPr>
                        <a:t>Hazardous</a:t>
                      </a:r>
                      <a:br>
                        <a:rPr lang="en-US" b="1">
                          <a:latin typeface="Calibri"/>
                          <a:cs typeface="Calibri"/>
                        </a:rPr>
                      </a:br>
                      <a:r>
                        <a:rPr lang="en-US" b="1">
                          <a:latin typeface="Calibri"/>
                          <a:cs typeface="Calibri"/>
                        </a:rPr>
                        <a:t>Wastes</a:t>
                      </a:r>
                    </a:p>
                  </a:txBody>
                  <a:tcPr/>
                </a:tc>
                <a:tc>
                  <a:txBody>
                    <a:bodyPr/>
                    <a:lstStyle/>
                    <a:p>
                      <a:pPr algn="ctr"/>
                      <a:r>
                        <a:rPr lang="en-US" b="1">
                          <a:latin typeface="Calibri"/>
                          <a:cs typeface="Calibri"/>
                        </a:rPr>
                        <a:t>Radioactive </a:t>
                      </a:r>
                      <a:endParaRPr lang="en-US" b="1">
                        <a:latin typeface="Calibri" panose="020F0502020204030204" pitchFamily="34" charset="0"/>
                        <a:cs typeface="Calibri" panose="020F0502020204030204" pitchFamily="34" charset="0"/>
                      </a:endParaRPr>
                    </a:p>
                    <a:p>
                      <a:pPr algn="ctr"/>
                      <a:r>
                        <a:rPr lang="en-US" b="1">
                          <a:latin typeface="Calibri"/>
                          <a:cs typeface="Calibri"/>
                        </a:rPr>
                        <a:t>Wastes</a:t>
                      </a:r>
                    </a:p>
                  </a:txBody>
                  <a:tcPr/>
                </a:tc>
                <a:extLst>
                  <a:ext uri="{0D108BD9-81ED-4DB2-BD59-A6C34878D82A}">
                    <a16:rowId xmlns:a16="http://schemas.microsoft.com/office/drawing/2014/main" val="956508503"/>
                  </a:ext>
                </a:extLst>
              </a:tr>
              <a:tr h="5004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latin typeface="Calibri"/>
                          <a:cs typeface="Calibri"/>
                        </a:rPr>
                        <a:t>Upstream oil and gas</a:t>
                      </a:r>
                    </a:p>
                  </a:txBody>
                  <a:tcPr/>
                </a:tc>
                <a:tc>
                  <a:txBody>
                    <a:bodyPr/>
                    <a:lstStyle/>
                    <a:p>
                      <a:pPr algn="ctr"/>
                      <a:r>
                        <a:rPr lang="en-US" b="1">
                          <a:latin typeface="Calibri"/>
                          <a:cs typeface="Calibri"/>
                        </a:rPr>
                        <a:t>Not regulated</a:t>
                      </a:r>
                    </a:p>
                  </a:txBody>
                  <a:tcPr>
                    <a:solidFill>
                      <a:schemeClr val="bg2"/>
                    </a:solidFill>
                  </a:tcPr>
                </a:tc>
                <a:tc>
                  <a:txBody>
                    <a:bodyPr/>
                    <a:lstStyle/>
                    <a:p>
                      <a:pPr algn="ctr"/>
                      <a:r>
                        <a:rPr lang="en-US" b="1">
                          <a:latin typeface="Calibri"/>
                          <a:cs typeface="Calibri"/>
                        </a:rPr>
                        <a:t>Regulated</a:t>
                      </a:r>
                    </a:p>
                  </a:txBody>
                  <a:tcPr>
                    <a:solidFill>
                      <a:schemeClr val="tx2">
                        <a:lumMod val="20000"/>
                        <a:lumOff val="80000"/>
                      </a:schemeClr>
                    </a:solidFill>
                  </a:tcPr>
                </a:tc>
                <a:extLst>
                  <a:ext uri="{0D108BD9-81ED-4DB2-BD59-A6C34878D82A}">
                    <a16:rowId xmlns:a16="http://schemas.microsoft.com/office/drawing/2014/main" val="2968254841"/>
                  </a:ext>
                </a:extLst>
              </a:tr>
              <a:tr h="5004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latin typeface="Calibri"/>
                          <a:cs typeface="Calibri"/>
                        </a:rPr>
                        <a:t>Los Alamos National Lab</a:t>
                      </a:r>
                    </a:p>
                  </a:txBody>
                  <a:tcPr/>
                </a:tc>
                <a:tc>
                  <a:txBody>
                    <a:bodyPr/>
                    <a:lstStyle/>
                    <a:p>
                      <a:pPr algn="ctr"/>
                      <a:r>
                        <a:rPr lang="en-US" b="1">
                          <a:latin typeface="Calibri"/>
                          <a:cs typeface="Calibri"/>
                        </a:rPr>
                        <a:t>Regulated</a:t>
                      </a:r>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latin typeface="Calibri"/>
                          <a:cs typeface="Calibri"/>
                        </a:rPr>
                        <a:t>Not regulated*</a:t>
                      </a:r>
                    </a:p>
                  </a:txBody>
                  <a:tcPr>
                    <a:solidFill>
                      <a:schemeClr val="bg2"/>
                    </a:solidFill>
                  </a:tcPr>
                </a:tc>
                <a:extLst>
                  <a:ext uri="{0D108BD9-81ED-4DB2-BD59-A6C34878D82A}">
                    <a16:rowId xmlns:a16="http://schemas.microsoft.com/office/drawing/2014/main" val="1272065471"/>
                  </a:ext>
                </a:extLst>
              </a:tr>
              <a:tr h="500417">
                <a:tc>
                  <a:txBody>
                    <a:bodyPr/>
                    <a:lstStyle/>
                    <a:p>
                      <a:pPr algn="ctr"/>
                      <a:r>
                        <a:rPr lang="en-US" b="1">
                          <a:latin typeface="Calibri"/>
                          <a:cs typeface="Calibri"/>
                        </a:rPr>
                        <a:t>Sandia National Labs</a:t>
                      </a:r>
                    </a:p>
                  </a:txBody>
                  <a:tcPr/>
                </a:tc>
                <a:tc>
                  <a:txBody>
                    <a:bodyPr/>
                    <a:lstStyle/>
                    <a:p>
                      <a:pPr algn="ctr"/>
                      <a:r>
                        <a:rPr lang="en-US" b="1">
                          <a:latin typeface="Calibri"/>
                          <a:cs typeface="Calibri"/>
                        </a:rPr>
                        <a:t>Regulated</a:t>
                      </a:r>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latin typeface="Calibri"/>
                          <a:cs typeface="Calibri"/>
                        </a:rPr>
                        <a:t>Not regulated*</a:t>
                      </a:r>
                    </a:p>
                  </a:txBody>
                  <a:tcPr>
                    <a:solidFill>
                      <a:schemeClr val="bg2"/>
                    </a:solidFill>
                  </a:tcPr>
                </a:tc>
                <a:extLst>
                  <a:ext uri="{0D108BD9-81ED-4DB2-BD59-A6C34878D82A}">
                    <a16:rowId xmlns:a16="http://schemas.microsoft.com/office/drawing/2014/main" val="3742799671"/>
                  </a:ext>
                </a:extLst>
              </a:tr>
              <a:tr h="500417">
                <a:tc>
                  <a:txBody>
                    <a:bodyPr/>
                    <a:lstStyle/>
                    <a:p>
                      <a:pPr algn="ctr"/>
                      <a:r>
                        <a:rPr lang="en-US" b="1">
                          <a:latin typeface="Calibri"/>
                          <a:cs typeface="Calibri"/>
                        </a:rPr>
                        <a:t>Waste Isolation Pilot Plant</a:t>
                      </a:r>
                    </a:p>
                  </a:txBody>
                  <a:tcPr/>
                </a:tc>
                <a:tc>
                  <a:txBody>
                    <a:bodyPr/>
                    <a:lstStyle/>
                    <a:p>
                      <a:pPr algn="ctr"/>
                      <a:r>
                        <a:rPr lang="en-US" b="1">
                          <a:latin typeface="Calibri"/>
                          <a:cs typeface="Calibri"/>
                        </a:rPr>
                        <a:t>Regulated</a:t>
                      </a:r>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latin typeface="Calibri"/>
                          <a:cs typeface="Calibri"/>
                        </a:rPr>
                        <a:t>Not regulated*</a:t>
                      </a:r>
                    </a:p>
                  </a:txBody>
                  <a:tcPr>
                    <a:solidFill>
                      <a:schemeClr val="bg2"/>
                    </a:solidFill>
                  </a:tcPr>
                </a:tc>
                <a:extLst>
                  <a:ext uri="{0D108BD9-81ED-4DB2-BD59-A6C34878D82A}">
                    <a16:rowId xmlns:a16="http://schemas.microsoft.com/office/drawing/2014/main" val="735394509"/>
                  </a:ext>
                </a:extLst>
              </a:tr>
              <a:tr h="500417">
                <a:tc>
                  <a:txBody>
                    <a:bodyPr/>
                    <a:lstStyle/>
                    <a:p>
                      <a:pPr algn="ctr"/>
                      <a:r>
                        <a:rPr lang="en-US" b="1">
                          <a:latin typeface="Calibri"/>
                          <a:cs typeface="Calibri"/>
                        </a:rPr>
                        <a:t>Holtec CISF/Spent Nuclear Fuel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latin typeface="Calibri"/>
                          <a:cs typeface="Calibri"/>
                        </a:rPr>
                        <a:t>Not regulated</a:t>
                      </a:r>
                    </a:p>
                  </a:txBody>
                  <a:tcP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latin typeface="Calibri"/>
                          <a:cs typeface="Calibri"/>
                        </a:rPr>
                        <a:t>Not regulated</a:t>
                      </a:r>
                    </a:p>
                  </a:txBody>
                  <a:tcPr>
                    <a:solidFill>
                      <a:schemeClr val="bg2"/>
                    </a:solidFill>
                  </a:tcPr>
                </a:tc>
                <a:extLst>
                  <a:ext uri="{0D108BD9-81ED-4DB2-BD59-A6C34878D82A}">
                    <a16:rowId xmlns:a16="http://schemas.microsoft.com/office/drawing/2014/main" val="697288661"/>
                  </a:ext>
                </a:extLst>
              </a:tr>
            </a:tbl>
          </a:graphicData>
        </a:graphic>
      </p:graphicFrame>
      <p:sp>
        <p:nvSpPr>
          <p:cNvPr id="12" name="TextBox 11">
            <a:extLst>
              <a:ext uri="{FF2B5EF4-FFF2-40B4-BE49-F238E27FC236}">
                <a16:creationId xmlns:a16="http://schemas.microsoft.com/office/drawing/2014/main" id="{85792216-D500-406C-B5FF-846346A706B4}"/>
              </a:ext>
            </a:extLst>
          </p:cNvPr>
          <p:cNvSpPr txBox="1"/>
          <p:nvPr/>
        </p:nvSpPr>
        <p:spPr>
          <a:xfrm>
            <a:off x="1548384" y="1445119"/>
            <a:ext cx="6156960" cy="646331"/>
          </a:xfrm>
          <a:prstGeom prst="rect">
            <a:avLst/>
          </a:prstGeom>
          <a:noFill/>
        </p:spPr>
        <p:txBody>
          <a:bodyPr wrap="square" rtlCol="0">
            <a:spAutoFit/>
          </a:bodyPr>
          <a:lstStyle/>
          <a:p>
            <a:pPr algn="ctr"/>
            <a:r>
              <a:rPr lang="en-US" b="1">
                <a:latin typeface="Calibri" panose="020F0502020204030204" pitchFamily="34" charset="0"/>
                <a:cs typeface="Calibri" panose="020F0502020204030204" pitchFamily="34" charset="0"/>
              </a:rPr>
              <a:t>Summary of the New Mexico Environment Department’s authorities at higher-profile facilities</a:t>
            </a:r>
          </a:p>
        </p:txBody>
      </p:sp>
      <p:sp>
        <p:nvSpPr>
          <p:cNvPr id="13" name="TextBox 12">
            <a:extLst>
              <a:ext uri="{FF2B5EF4-FFF2-40B4-BE49-F238E27FC236}">
                <a16:creationId xmlns:a16="http://schemas.microsoft.com/office/drawing/2014/main" id="{33408630-D81D-4D1A-BE71-4AA057055595}"/>
              </a:ext>
            </a:extLst>
          </p:cNvPr>
          <p:cNvSpPr txBox="1"/>
          <p:nvPr/>
        </p:nvSpPr>
        <p:spPr>
          <a:xfrm>
            <a:off x="447987" y="5598054"/>
            <a:ext cx="8248026" cy="646331"/>
          </a:xfrm>
          <a:prstGeom prst="rect">
            <a:avLst/>
          </a:prstGeom>
          <a:noFill/>
        </p:spPr>
        <p:txBody>
          <a:bodyPr wrap="square" lIns="91440" tIns="45720" rIns="91440" bIns="45720" rtlCol="0" anchor="t">
            <a:spAutoFit/>
          </a:bodyPr>
          <a:lstStyle/>
          <a:p>
            <a:r>
              <a:rPr lang="en-US" b="1">
                <a:latin typeface="Calibri"/>
                <a:cs typeface="Calibri"/>
              </a:rPr>
              <a:t>*When a radioactive waste is mixed with a hazardous waste, we call that a mixed waste, and NMED has jurisdiction over mixed wastes</a:t>
            </a:r>
          </a:p>
        </p:txBody>
      </p:sp>
    </p:spTree>
    <p:extLst>
      <p:ext uri="{BB962C8B-B14F-4D97-AF65-F5344CB8AC3E}">
        <p14:creationId xmlns:p14="http://schemas.microsoft.com/office/powerpoint/2010/main" val="2481725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AC37E6-1722-4097-9AEE-CAE23FCD86C6}"/>
              </a:ext>
            </a:extLst>
          </p:cNvPr>
          <p:cNvSpPr>
            <a:spLocks noGrp="1"/>
          </p:cNvSpPr>
          <p:nvPr>
            <p:ph type="sldNum" sz="quarter" idx="12"/>
          </p:nvPr>
        </p:nvSpPr>
        <p:spPr/>
        <p:txBody>
          <a:bodyPr/>
          <a:lstStyle/>
          <a:p>
            <a:fld id="{0255DE44-24D9-468F-ACC9-DDC431174CCA}" type="slidenum">
              <a:rPr lang="en-US" smtClean="0"/>
              <a:pPr/>
              <a:t>3</a:t>
            </a:fld>
            <a:endParaRPr lang="en-US"/>
          </a:p>
        </p:txBody>
      </p:sp>
      <p:sp>
        <p:nvSpPr>
          <p:cNvPr id="4" name="Content Placeholder 3">
            <a:extLst>
              <a:ext uri="{FF2B5EF4-FFF2-40B4-BE49-F238E27FC236}">
                <a16:creationId xmlns:a16="http://schemas.microsoft.com/office/drawing/2014/main" id="{47A220B8-1ED1-40D6-AA9F-29A2AC8A3254}"/>
              </a:ext>
            </a:extLst>
          </p:cNvPr>
          <p:cNvSpPr>
            <a:spLocks noGrp="1"/>
          </p:cNvSpPr>
          <p:nvPr>
            <p:ph sz="quarter" idx="1"/>
          </p:nvPr>
        </p:nvSpPr>
        <p:spPr>
          <a:xfrm>
            <a:off x="-9853" y="1362958"/>
            <a:ext cx="4408513" cy="5556170"/>
          </a:xfrm>
        </p:spPr>
        <p:txBody>
          <a:bodyPr vert="horz" lIns="91440" tIns="45720" rIns="91440" bIns="45720" anchor="t">
            <a:noAutofit/>
          </a:bodyPr>
          <a:lstStyle/>
          <a:p>
            <a:pPr>
              <a:buFont typeface="Arial"/>
              <a:buChar char="•"/>
              <a:defRPr/>
            </a:pPr>
            <a:r>
              <a:rPr lang="en-US" sz="1650" b="1">
                <a:latin typeface="Calibri"/>
                <a:ea typeface="+mn-lt"/>
                <a:cs typeface="Calibri"/>
              </a:rPr>
              <a:t>NMED reviewed LANL's permit renewal application submitted June 2020 determining it to be incomplete. Currently awaiting the revised  application addressing NMED comments.</a:t>
            </a:r>
            <a:endParaRPr lang="en-US" sz="1650" b="1">
              <a:ea typeface="Calibri"/>
              <a:cs typeface="Calibri"/>
            </a:endParaRPr>
          </a:p>
          <a:p>
            <a:pPr>
              <a:buFont typeface="Arial"/>
              <a:buChar char="•"/>
              <a:defRPr/>
            </a:pPr>
            <a:r>
              <a:rPr lang="en-US" sz="1650" b="1">
                <a:latin typeface="Calibri"/>
                <a:ea typeface="+mn-lt"/>
                <a:cs typeface="Calibri"/>
              </a:rPr>
              <a:t>NMED approved a Class 2 Permit Modification to add storage and treatment to TA-60, which is going to be reflected on the revised application.</a:t>
            </a:r>
          </a:p>
          <a:p>
            <a:pPr>
              <a:buFont typeface="Arial"/>
              <a:buChar char="•"/>
              <a:defRPr/>
            </a:pPr>
            <a:r>
              <a:rPr lang="en-US" sz="1650" b="1">
                <a:latin typeface="Calibri"/>
                <a:ea typeface="+mn-lt"/>
                <a:cs typeface="Calibri"/>
              </a:rPr>
              <a:t>On Nov. 15, 2024, NMED directed DOE to address NMED comments and provide a revised renewal application by May 14, 2025.</a:t>
            </a:r>
          </a:p>
          <a:p>
            <a:pPr>
              <a:buFont typeface="Arial"/>
              <a:buChar char="•"/>
              <a:defRPr/>
            </a:pPr>
            <a:r>
              <a:rPr lang="en-US" sz="1650" b="1">
                <a:latin typeface="Calibri"/>
                <a:ea typeface="Calibri"/>
                <a:cs typeface="Calibri"/>
              </a:rPr>
              <a:t>On April 1, 2025, DOE stated the intent to include a Corrective Action Complete (CAC) petition into the renewal application.</a:t>
            </a:r>
          </a:p>
          <a:p>
            <a:pPr>
              <a:buFont typeface="Arial"/>
              <a:buChar char="•"/>
              <a:defRPr/>
            </a:pPr>
            <a:r>
              <a:rPr lang="en-US" sz="1650" b="1">
                <a:latin typeface="Calibri"/>
                <a:ea typeface="Calibri"/>
                <a:cs typeface="Calibri"/>
              </a:rPr>
              <a:t>NMED opposed inclusion of the CAC petition but allowed 60-day extension for the renewal application due to NMED by July 11, 2025.</a:t>
            </a:r>
            <a:endParaRPr lang="en-US" sz="1650" b="1">
              <a:ea typeface="Calibri"/>
              <a:cs typeface="Calibri" panose="020F0502020204030204" pitchFamily="34" charset="0"/>
            </a:endParaRPr>
          </a:p>
        </p:txBody>
      </p:sp>
      <p:sp>
        <p:nvSpPr>
          <p:cNvPr id="5" name="Title 4">
            <a:extLst>
              <a:ext uri="{FF2B5EF4-FFF2-40B4-BE49-F238E27FC236}">
                <a16:creationId xmlns:a16="http://schemas.microsoft.com/office/drawing/2014/main" id="{5D642DD4-4841-4453-8140-6C0FF9C0A04D}"/>
              </a:ext>
            </a:extLst>
          </p:cNvPr>
          <p:cNvSpPr>
            <a:spLocks noGrp="1"/>
          </p:cNvSpPr>
          <p:nvPr>
            <p:ph type="title"/>
          </p:nvPr>
        </p:nvSpPr>
        <p:spPr>
          <a:xfrm>
            <a:off x="1085089" y="39999"/>
            <a:ext cx="7520984" cy="990600"/>
          </a:xfrm>
        </p:spPr>
        <p:txBody>
          <a:bodyPr vert="horz" lIns="91440" tIns="45720" rIns="91440" bIns="45720" anchor="ctr">
            <a:noAutofit/>
          </a:bodyPr>
          <a:lstStyle/>
          <a:p>
            <a:pPr algn="ctr"/>
            <a:r>
              <a:rPr lang="en-US" sz="2400" b="1">
                <a:latin typeface="Calibri"/>
                <a:ea typeface="+mj-lt"/>
                <a:cs typeface="+mj-lt"/>
              </a:rPr>
              <a:t>Los Alamos National Laboratory</a:t>
            </a:r>
            <a:br>
              <a:rPr lang="en-US" sz="2400" b="1">
                <a:ea typeface="+mj-lt"/>
                <a:cs typeface="+mj-lt"/>
              </a:rPr>
            </a:br>
            <a:r>
              <a:rPr lang="en-US" sz="2400" b="1">
                <a:latin typeface="Calibri"/>
                <a:ea typeface="+mj-lt"/>
                <a:cs typeface="+mj-lt"/>
              </a:rPr>
              <a:t> Permit Renewal</a:t>
            </a:r>
            <a:endParaRPr lang="en-US" sz="2400" b="1"/>
          </a:p>
        </p:txBody>
      </p:sp>
      <p:sp>
        <p:nvSpPr>
          <p:cNvPr id="11" name="TextBox 10">
            <a:extLst>
              <a:ext uri="{FF2B5EF4-FFF2-40B4-BE49-F238E27FC236}">
                <a16:creationId xmlns:a16="http://schemas.microsoft.com/office/drawing/2014/main" id="{E490BC8A-B52A-4FB9-A9D9-A6C62A351C42}"/>
              </a:ext>
            </a:extLst>
          </p:cNvPr>
          <p:cNvSpPr txBox="1"/>
          <p:nvPr/>
        </p:nvSpPr>
        <p:spPr>
          <a:xfrm>
            <a:off x="6509274" y="3516200"/>
            <a:ext cx="1483356" cy="338554"/>
          </a:xfrm>
          <a:prstGeom prst="rect">
            <a:avLst/>
          </a:prstGeom>
          <a:noFill/>
        </p:spPr>
        <p:txBody>
          <a:bodyPr wrap="square">
            <a:spAutoFit/>
          </a:bodyPr>
          <a:lstStyle/>
          <a:p>
            <a:r>
              <a:rPr lang="en-US" sz="1600">
                <a:solidFill>
                  <a:schemeClr val="bg1"/>
                </a:solidFill>
                <a:latin typeface="Calibri" panose="020F0502020204030204" pitchFamily="34" charset="0"/>
                <a:cs typeface="Calibri" panose="020F0502020204030204" pitchFamily="34" charset="0"/>
              </a:rPr>
              <a:t>Zoom platform</a:t>
            </a:r>
          </a:p>
        </p:txBody>
      </p:sp>
      <p:sp>
        <p:nvSpPr>
          <p:cNvPr id="7" name="TextBox 6">
            <a:extLst>
              <a:ext uri="{FF2B5EF4-FFF2-40B4-BE49-F238E27FC236}">
                <a16:creationId xmlns:a16="http://schemas.microsoft.com/office/drawing/2014/main" id="{95811E3F-EC8F-8A8B-404E-DEFAA50D6B1D}"/>
              </a:ext>
            </a:extLst>
          </p:cNvPr>
          <p:cNvSpPr txBox="1"/>
          <p:nvPr/>
        </p:nvSpPr>
        <p:spPr>
          <a:xfrm>
            <a:off x="4399216" y="5086005"/>
            <a:ext cx="2743200"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Calibri"/>
                <a:cs typeface="Calibri"/>
              </a:rPr>
              <a:t>Image credit:</a:t>
            </a:r>
            <a:r>
              <a:rPr lang="en-US" sz="1050">
                <a:latin typeface="Calibri"/>
                <a:cs typeface="Calibri"/>
              </a:rPr>
              <a:t> Associated Press</a:t>
            </a:r>
            <a:endParaRPr lang="en-US">
              <a:latin typeface="Calibri"/>
              <a:cs typeface="Calibri"/>
            </a:endParaRPr>
          </a:p>
        </p:txBody>
      </p:sp>
      <p:pic>
        <p:nvPicPr>
          <p:cNvPr id="3" name="Picture 5">
            <a:extLst>
              <a:ext uri="{FF2B5EF4-FFF2-40B4-BE49-F238E27FC236}">
                <a16:creationId xmlns:a16="http://schemas.microsoft.com/office/drawing/2014/main" id="{8CB74A47-1DED-AF76-ECA7-EE112D9F5863}"/>
              </a:ext>
            </a:extLst>
          </p:cNvPr>
          <p:cNvPicPr>
            <a:picLocks noChangeAspect="1"/>
          </p:cNvPicPr>
          <p:nvPr/>
        </p:nvPicPr>
        <p:blipFill>
          <a:blip r:embed="rId3"/>
          <a:stretch>
            <a:fillRect/>
          </a:stretch>
        </p:blipFill>
        <p:spPr>
          <a:xfrm>
            <a:off x="4464097" y="2031932"/>
            <a:ext cx="4573777" cy="3053548"/>
          </a:xfrm>
          <a:prstGeom prst="rect">
            <a:avLst/>
          </a:prstGeom>
        </p:spPr>
      </p:pic>
    </p:spTree>
    <p:extLst>
      <p:ext uri="{BB962C8B-B14F-4D97-AF65-F5344CB8AC3E}">
        <p14:creationId xmlns:p14="http://schemas.microsoft.com/office/powerpoint/2010/main" val="290033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AC37E6-1722-4097-9AEE-CAE23FCD86C6}"/>
              </a:ext>
            </a:extLst>
          </p:cNvPr>
          <p:cNvSpPr>
            <a:spLocks noGrp="1"/>
          </p:cNvSpPr>
          <p:nvPr>
            <p:ph type="sldNum" sz="quarter" idx="12"/>
          </p:nvPr>
        </p:nvSpPr>
        <p:spPr>
          <a:xfrm>
            <a:off x="8637758" y="6541626"/>
            <a:ext cx="533400" cy="244476"/>
          </a:xfrm>
        </p:spPr>
        <p:txBody>
          <a:bodyPr/>
          <a:lstStyle/>
          <a:p>
            <a:fld id="{0255DE44-24D9-468F-ACC9-DDC431174CCA}" type="slidenum">
              <a:rPr lang="en-US" smtClean="0"/>
              <a:pPr/>
              <a:t>4</a:t>
            </a:fld>
            <a:endParaRPr lang="en-US"/>
          </a:p>
        </p:txBody>
      </p:sp>
      <p:sp>
        <p:nvSpPr>
          <p:cNvPr id="3" name="Text Placeholder 2">
            <a:extLst>
              <a:ext uri="{FF2B5EF4-FFF2-40B4-BE49-F238E27FC236}">
                <a16:creationId xmlns:a16="http://schemas.microsoft.com/office/drawing/2014/main" id="{D100C7EF-2B8D-4F6D-A822-0F6DB4401B07}"/>
              </a:ext>
            </a:extLst>
          </p:cNvPr>
          <p:cNvSpPr>
            <a:spLocks noGrp="1"/>
          </p:cNvSpPr>
          <p:nvPr>
            <p:ph type="body" idx="2"/>
          </p:nvPr>
        </p:nvSpPr>
        <p:spPr>
          <a:xfrm>
            <a:off x="4521855" y="1474210"/>
            <a:ext cx="4521116" cy="4862131"/>
          </a:xfrm>
        </p:spPr>
        <p:txBody>
          <a:bodyPr/>
          <a:lstStyle/>
          <a:p>
            <a:endParaRPr lang="en-US"/>
          </a:p>
        </p:txBody>
      </p:sp>
      <p:sp>
        <p:nvSpPr>
          <p:cNvPr id="4" name="Content Placeholder 3">
            <a:extLst>
              <a:ext uri="{FF2B5EF4-FFF2-40B4-BE49-F238E27FC236}">
                <a16:creationId xmlns:a16="http://schemas.microsoft.com/office/drawing/2014/main" id="{47A220B8-1ED1-40D6-AA9F-29A2AC8A3254}"/>
              </a:ext>
            </a:extLst>
          </p:cNvPr>
          <p:cNvSpPr>
            <a:spLocks noGrp="1"/>
          </p:cNvSpPr>
          <p:nvPr>
            <p:ph sz="quarter" idx="1"/>
          </p:nvPr>
        </p:nvSpPr>
        <p:spPr>
          <a:xfrm>
            <a:off x="0" y="1468856"/>
            <a:ext cx="4416416" cy="5450759"/>
          </a:xfrm>
        </p:spPr>
        <p:txBody>
          <a:bodyPr vert="horz" lIns="91440" tIns="45720" rIns="91440" bIns="45720" anchor="t">
            <a:noAutofit/>
          </a:bodyPr>
          <a:lstStyle/>
          <a:p>
            <a:pPr>
              <a:buFont typeface="Arial" panose="020B0604020202020204" pitchFamily="34" charset="0"/>
              <a:buChar char="•"/>
            </a:pPr>
            <a:r>
              <a:rPr lang="en-US" sz="1800" b="1">
                <a:latin typeface="Calibri"/>
                <a:cs typeface="Calibri"/>
              </a:rPr>
              <a:t>Compliance Order on Consent (Consent Order) was signed by NMED and DOE in June 2016.</a:t>
            </a:r>
            <a:endParaRPr lang="en-US" sz="1800" b="1">
              <a:latin typeface="Calibri"/>
              <a:ea typeface="Calibri"/>
              <a:cs typeface="Calibri"/>
            </a:endParaRPr>
          </a:p>
          <a:p>
            <a:pPr>
              <a:buFont typeface="Arial" panose="020B0604020202020204" pitchFamily="34" charset="0"/>
              <a:buChar char="•"/>
            </a:pPr>
            <a:r>
              <a:rPr lang="en-US" sz="1800" b="1">
                <a:latin typeface="Calibri"/>
                <a:cs typeface="Calibri"/>
              </a:rPr>
              <a:t>The Consent Order requires DOE to conduct corrective action for releases of contamination from legacy sites, including contamination of groundwater at LANL. </a:t>
            </a:r>
            <a:endParaRPr lang="en-US" sz="1800"/>
          </a:p>
          <a:p>
            <a:pPr>
              <a:buFont typeface="Arial" panose="020B0604020202020204" pitchFamily="34" charset="0"/>
              <a:buChar char="•"/>
            </a:pPr>
            <a:r>
              <a:rPr lang="en-US" sz="1800" b="1">
                <a:latin typeface="Calibri"/>
                <a:cs typeface="Calibri"/>
              </a:rPr>
              <a:t>The Consent Order is an “enforceable document” pursuant to federal and state law. With few exceptions, it is the sole mechanism for enforcing corrective action activities at LANL.</a:t>
            </a:r>
          </a:p>
          <a:p>
            <a:pPr>
              <a:buFont typeface="Arial" panose="020B0604020202020204" pitchFamily="34" charset="0"/>
              <a:buChar char="•"/>
            </a:pPr>
            <a:r>
              <a:rPr lang="en-US" sz="1800" b="1">
                <a:latin typeface="Calibri"/>
                <a:cs typeface="Calibri"/>
              </a:rPr>
              <a:t>DOE and NMED did not agree on milestones for Federal Fiscal Year 2025 but is actively negotiating milestones for 2026. </a:t>
            </a:r>
            <a:endParaRPr lang="en-US" sz="1800" b="1">
              <a:ea typeface="Calibri"/>
              <a:cs typeface="Calibri"/>
            </a:endParaRPr>
          </a:p>
        </p:txBody>
      </p:sp>
      <p:sp>
        <p:nvSpPr>
          <p:cNvPr id="5" name="Title 4">
            <a:extLst>
              <a:ext uri="{FF2B5EF4-FFF2-40B4-BE49-F238E27FC236}">
                <a16:creationId xmlns:a16="http://schemas.microsoft.com/office/drawing/2014/main" id="{5D642DD4-4841-4453-8140-6C0FF9C0A04D}"/>
              </a:ext>
            </a:extLst>
          </p:cNvPr>
          <p:cNvSpPr>
            <a:spLocks noGrp="1"/>
          </p:cNvSpPr>
          <p:nvPr>
            <p:ph type="title"/>
          </p:nvPr>
        </p:nvSpPr>
        <p:spPr>
          <a:xfrm>
            <a:off x="935865" y="33849"/>
            <a:ext cx="7921753" cy="990600"/>
          </a:xfrm>
        </p:spPr>
        <p:txBody>
          <a:bodyPr>
            <a:noAutofit/>
          </a:bodyPr>
          <a:lstStyle/>
          <a:p>
            <a:pPr algn="ctr"/>
            <a:r>
              <a:rPr lang="en-US" sz="2400" b="1"/>
              <a:t>Los Alamos National Laboratory </a:t>
            </a:r>
            <a:br>
              <a:rPr lang="en-US" sz="2400" b="1"/>
            </a:br>
            <a:r>
              <a:rPr lang="en-US" sz="2400" b="1"/>
              <a:t>2016 Consent Order</a:t>
            </a:r>
          </a:p>
        </p:txBody>
      </p:sp>
      <p:pic>
        <p:nvPicPr>
          <p:cNvPr id="6" name="Picture 6">
            <a:extLst>
              <a:ext uri="{FF2B5EF4-FFF2-40B4-BE49-F238E27FC236}">
                <a16:creationId xmlns:a16="http://schemas.microsoft.com/office/drawing/2014/main" id="{FBA7F0DF-624E-58EA-8E8E-480526471B66}"/>
              </a:ext>
            </a:extLst>
          </p:cNvPr>
          <p:cNvPicPr>
            <a:picLocks noChangeAspect="1"/>
          </p:cNvPicPr>
          <p:nvPr/>
        </p:nvPicPr>
        <p:blipFill>
          <a:blip r:embed="rId3"/>
          <a:stretch>
            <a:fillRect/>
          </a:stretch>
        </p:blipFill>
        <p:spPr>
          <a:xfrm>
            <a:off x="4677311" y="1724167"/>
            <a:ext cx="4258637" cy="4334338"/>
          </a:xfrm>
          <a:prstGeom prst="rect">
            <a:avLst/>
          </a:prstGeom>
        </p:spPr>
      </p:pic>
    </p:spTree>
    <p:extLst>
      <p:ext uri="{BB962C8B-B14F-4D97-AF65-F5344CB8AC3E}">
        <p14:creationId xmlns:p14="http://schemas.microsoft.com/office/powerpoint/2010/main" val="4258363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82A22-E170-4604-9D24-B96AEF76BC09}"/>
              </a:ext>
            </a:extLst>
          </p:cNvPr>
          <p:cNvSpPr>
            <a:spLocks noGrp="1"/>
          </p:cNvSpPr>
          <p:nvPr>
            <p:ph type="sldNum" sz="quarter" idx="12"/>
          </p:nvPr>
        </p:nvSpPr>
        <p:spPr/>
        <p:txBody>
          <a:bodyPr/>
          <a:lstStyle/>
          <a:p>
            <a:fld id="{0255DE44-24D9-468F-ACC9-DDC431174CCA}" type="slidenum">
              <a:rPr lang="en-US" smtClean="0"/>
              <a:pPr/>
              <a:t>5</a:t>
            </a:fld>
            <a:endParaRPr lang="en-US"/>
          </a:p>
        </p:txBody>
      </p:sp>
      <p:sp>
        <p:nvSpPr>
          <p:cNvPr id="3" name="Text Placeholder 2">
            <a:extLst>
              <a:ext uri="{FF2B5EF4-FFF2-40B4-BE49-F238E27FC236}">
                <a16:creationId xmlns:a16="http://schemas.microsoft.com/office/drawing/2014/main" id="{10746BF2-745C-412F-AA7C-1B8BCA3D44BD}"/>
              </a:ext>
            </a:extLst>
          </p:cNvPr>
          <p:cNvSpPr>
            <a:spLocks noGrp="1"/>
          </p:cNvSpPr>
          <p:nvPr>
            <p:ph type="body" idx="2"/>
          </p:nvPr>
        </p:nvSpPr>
        <p:spPr>
          <a:xfrm>
            <a:off x="271228" y="1605629"/>
            <a:ext cx="3665152" cy="3211697"/>
          </a:xfrm>
        </p:spPr>
        <p:txBody>
          <a:bodyPr vert="horz" lIns="137160" tIns="182880" rIns="137160" bIns="91440" anchor="t">
            <a:normAutofit/>
          </a:bodyPr>
          <a:lstStyle/>
          <a:p>
            <a:r>
              <a:rPr lang="en-US" sz="1700" b="1">
                <a:solidFill>
                  <a:schemeClr val="bg1"/>
                </a:solidFill>
                <a:latin typeface="Calibri"/>
                <a:cs typeface="Calibri"/>
              </a:rPr>
              <a:t>Example: DOE would not commit to enforceable milestones to install and monitor wells at LANL in 2020-21.</a:t>
            </a:r>
            <a:br>
              <a:rPr lang="en-US" sz="1700"/>
            </a:br>
            <a:endParaRPr lang="en-US" sz="1200"/>
          </a:p>
          <a:p>
            <a:endParaRPr lang="en-US"/>
          </a:p>
        </p:txBody>
      </p:sp>
      <p:sp>
        <p:nvSpPr>
          <p:cNvPr id="4" name="Content Placeholder 3">
            <a:extLst>
              <a:ext uri="{FF2B5EF4-FFF2-40B4-BE49-F238E27FC236}">
                <a16:creationId xmlns:a16="http://schemas.microsoft.com/office/drawing/2014/main" id="{9EE28948-8FDC-440D-BCCD-24F83437B1D6}"/>
              </a:ext>
            </a:extLst>
          </p:cNvPr>
          <p:cNvSpPr>
            <a:spLocks noGrp="1"/>
          </p:cNvSpPr>
          <p:nvPr>
            <p:ph sz="quarter" idx="1"/>
          </p:nvPr>
        </p:nvSpPr>
        <p:spPr>
          <a:xfrm>
            <a:off x="4047893" y="1605630"/>
            <a:ext cx="4824880" cy="3211696"/>
          </a:xfrm>
        </p:spPr>
        <p:txBody>
          <a:bodyPr vert="horz" lIns="91440" tIns="45720" rIns="91440" bIns="45720" anchor="t">
            <a:normAutofit fontScale="92500" lnSpcReduction="10000"/>
          </a:bodyPr>
          <a:lstStyle/>
          <a:p>
            <a:pPr marL="342900" lvl="1" indent="-342900">
              <a:buFont typeface="Arial" panose="020B0604020202020204" pitchFamily="34" charset="0"/>
              <a:buChar char="•"/>
            </a:pPr>
            <a:r>
              <a:rPr lang="en-US" sz="1800" b="1">
                <a:latin typeface="Calibri"/>
                <a:cs typeface="Calibri"/>
              </a:rPr>
              <a:t>During the Annual Planning Process for federal Fiscal Year 2021, NMED and DOE could not reach consensus about substantive and appropriate milestones and targets. Subsequently, NMED and DOE participated in a Dispute Resolution process (required by the 2016 Consent Order) that ended in January 2021 without resolution.</a:t>
            </a:r>
            <a:endParaRPr lang="en-US">
              <a:cs typeface="Calibri" panose="020F0502020204030204" pitchFamily="34" charset="0"/>
            </a:endParaRPr>
          </a:p>
          <a:p>
            <a:pPr marL="342900" lvl="1" indent="-342900">
              <a:buFont typeface="Arial" panose="020B0604020202020204" pitchFamily="34" charset="0"/>
              <a:buChar char="•"/>
            </a:pPr>
            <a:r>
              <a:rPr lang="en-US" sz="1800" b="1">
                <a:latin typeface="Calibri"/>
                <a:cs typeface="Calibri"/>
              </a:rPr>
              <a:t>In February 2021, NMED filed a civil complaint in First Judicial District Court of New Mexico seeking to terminate the 2016 Consent Order and negotiate new terms that expedite cleanup of legacy waste.</a:t>
            </a:r>
            <a:endParaRPr lang="en-US">
              <a:cs typeface="Calibri" panose="020F0502020204030204" pitchFamily="34" charset="0"/>
            </a:endParaRPr>
          </a:p>
          <a:p>
            <a:pPr marL="342900" lvl="1" indent="-342900">
              <a:buFont typeface="Arial" panose="020B0604020202020204" pitchFamily="34" charset="0"/>
              <a:buChar char="•"/>
            </a:pPr>
            <a:endParaRPr lang="en-US" sz="1800" b="1">
              <a:cs typeface="Calibri"/>
            </a:endParaRPr>
          </a:p>
        </p:txBody>
      </p:sp>
      <p:sp>
        <p:nvSpPr>
          <p:cNvPr id="6" name="Title 7">
            <a:extLst>
              <a:ext uri="{FF2B5EF4-FFF2-40B4-BE49-F238E27FC236}">
                <a16:creationId xmlns:a16="http://schemas.microsoft.com/office/drawing/2014/main" id="{8B6477FC-C3AF-4F6F-BFCE-A4E9B5B70FC0}"/>
              </a:ext>
            </a:extLst>
          </p:cNvPr>
          <p:cNvSpPr>
            <a:spLocks noGrp="1"/>
          </p:cNvSpPr>
          <p:nvPr>
            <p:ph type="title"/>
          </p:nvPr>
        </p:nvSpPr>
        <p:spPr>
          <a:xfrm>
            <a:off x="1079445" y="39819"/>
            <a:ext cx="7793328" cy="990600"/>
          </a:xfrm>
        </p:spPr>
        <p:txBody>
          <a:bodyPr anchor="ctr">
            <a:noAutofit/>
          </a:bodyPr>
          <a:lstStyle/>
          <a:p>
            <a:pPr algn="ctr"/>
            <a:r>
              <a:rPr lang="en-US" sz="2400" b="1"/>
              <a:t>Los Alamos National Laboratory </a:t>
            </a:r>
            <a:br>
              <a:rPr lang="en-US" sz="2400" b="1"/>
            </a:br>
            <a:r>
              <a:rPr lang="en-US" sz="2400" b="1"/>
              <a:t>2016 Consent Order</a:t>
            </a:r>
            <a:endParaRPr lang="en-US" sz="2400"/>
          </a:p>
        </p:txBody>
      </p:sp>
      <p:pic>
        <p:nvPicPr>
          <p:cNvPr id="11" name="Picture 2" descr="Los Alamos National Laboratory begins pumping tests on chromium plume">
            <a:extLst>
              <a:ext uri="{FF2B5EF4-FFF2-40B4-BE49-F238E27FC236}">
                <a16:creationId xmlns:a16="http://schemas.microsoft.com/office/drawing/2014/main" id="{E2BB322C-3A70-481E-BA4D-18D83F513B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203" y="2755187"/>
            <a:ext cx="2766303" cy="1857375"/>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3">
            <a:extLst>
              <a:ext uri="{FF2B5EF4-FFF2-40B4-BE49-F238E27FC236}">
                <a16:creationId xmlns:a16="http://schemas.microsoft.com/office/drawing/2014/main" id="{54ECBDAB-D66C-4F42-94E7-2B787B0D5C9C}"/>
              </a:ext>
            </a:extLst>
          </p:cNvPr>
          <p:cNvSpPr txBox="1">
            <a:spLocks/>
          </p:cNvSpPr>
          <p:nvPr/>
        </p:nvSpPr>
        <p:spPr>
          <a:xfrm>
            <a:off x="1926" y="4630427"/>
            <a:ext cx="9140445" cy="2218791"/>
          </a:xfrm>
          <a:prstGeom prst="rect">
            <a:avLst/>
          </a:prstGeom>
        </p:spPr>
        <p:txBody>
          <a:bodyPr vert="horz" lIns="91440" tIns="45720" rIns="91440" bIns="45720" anchor="t">
            <a:noAutofit/>
          </a:bodyPr>
          <a:lstStyle>
            <a:lvl1pPr marL="320040" indent="-320040" algn="l" rtl="0" eaLnBrk="1" latinLnBrk="0" hangingPunct="1">
              <a:spcBef>
                <a:spcPts val="700"/>
              </a:spcBef>
              <a:buClr>
                <a:srgbClr val="199755"/>
              </a:buClr>
              <a:buSzPct val="60000"/>
              <a:buFont typeface="Wingdings"/>
              <a:buChar char=""/>
              <a:defRPr kumimoji="0" sz="2900" kern="1200">
                <a:solidFill>
                  <a:schemeClr val="tx1"/>
                </a:solidFill>
                <a:latin typeface="Calibri" panose="020F0502020204030204" pitchFamily="34" charset="0"/>
                <a:ea typeface="+mn-ea"/>
                <a:cs typeface="+mn-cs"/>
              </a:defRPr>
            </a:lvl1pPr>
            <a:lvl2pPr marL="640080" indent="-274320" algn="l" rtl="0" eaLnBrk="1" latinLnBrk="0" hangingPunct="1">
              <a:spcBef>
                <a:spcPts val="550"/>
              </a:spcBef>
              <a:buClr>
                <a:srgbClr val="0070C0"/>
              </a:buClr>
              <a:buSzPct val="70000"/>
              <a:buFont typeface="Wingdings 2"/>
              <a:buChar char=""/>
              <a:defRPr kumimoji="0" sz="2600" kern="1200">
                <a:solidFill>
                  <a:schemeClr val="tx1"/>
                </a:solidFill>
                <a:latin typeface="Calibri" panose="020F0502020204030204" pitchFamily="34" charset="0"/>
                <a:ea typeface="+mn-ea"/>
                <a:cs typeface="+mn-cs"/>
              </a:defRPr>
            </a:lvl2pPr>
            <a:lvl3pPr marL="914400" indent="-228600" algn="l" rtl="0" eaLnBrk="1" latinLnBrk="0" hangingPunct="1">
              <a:spcBef>
                <a:spcPts val="500"/>
              </a:spcBef>
              <a:buClrTx/>
              <a:buSzPct val="75000"/>
              <a:buFont typeface="Wingdings"/>
              <a:buChar char=""/>
              <a:defRPr kumimoji="0" sz="2300" kern="1200">
                <a:solidFill>
                  <a:schemeClr val="tx1"/>
                </a:solidFill>
                <a:latin typeface="Calibri" panose="020F0502020204030204" pitchFamily="34" charset="0"/>
                <a:ea typeface="+mn-ea"/>
                <a:cs typeface="+mn-cs"/>
              </a:defRPr>
            </a:lvl3pPr>
            <a:lvl4pPr marL="1371600" indent="-228600" algn="l" rtl="0" eaLnBrk="1" latinLnBrk="0" hangingPunct="1">
              <a:spcBef>
                <a:spcPts val="400"/>
              </a:spcBef>
              <a:buClr>
                <a:srgbClr val="00B050"/>
              </a:buClr>
              <a:buSzPct val="75000"/>
              <a:buFont typeface="Wingdings"/>
              <a:buChar char=""/>
              <a:defRPr kumimoji="0" sz="2000" kern="1200">
                <a:solidFill>
                  <a:schemeClr val="tx1"/>
                </a:solidFill>
                <a:latin typeface="Calibri" panose="020F0502020204030204" pitchFamily="34" charset="0"/>
                <a:ea typeface="+mn-ea"/>
                <a:cs typeface="+mn-cs"/>
              </a:defRPr>
            </a:lvl4pPr>
            <a:lvl5pPr marL="1828800" indent="-228600" algn="l" rtl="0" eaLnBrk="1" latinLnBrk="0" hangingPunct="1">
              <a:spcBef>
                <a:spcPts val="400"/>
              </a:spcBef>
              <a:buClr>
                <a:schemeClr val="accent1"/>
              </a:buClr>
              <a:buSzPct val="65000"/>
              <a:buFont typeface="Wingdings"/>
              <a:buChar char=""/>
              <a:defRPr kumimoji="0" sz="2000" kern="1200">
                <a:solidFill>
                  <a:schemeClr val="tx1"/>
                </a:solidFill>
                <a:latin typeface="Calibri" panose="020F0502020204030204"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2900" lvl="1" indent="-342900">
              <a:buFont typeface="Arial"/>
              <a:buChar char="•"/>
            </a:pPr>
            <a:endParaRPr lang="en-US" sz="1600">
              <a:ea typeface="Calibri"/>
              <a:cs typeface="Calibri" panose="020F0502020204030204" pitchFamily="34" charset="0"/>
            </a:endParaRPr>
          </a:p>
          <a:p>
            <a:pPr marL="651510" indent="-285750">
              <a:buFont typeface="Arial"/>
              <a:buChar char="•"/>
            </a:pPr>
            <a:r>
              <a:rPr lang="en-US" sz="1600" b="1">
                <a:latin typeface="Calibri"/>
                <a:cs typeface="Calibri"/>
              </a:rPr>
              <a:t>In March 2021, DOE moved this action to the United States District Court.</a:t>
            </a:r>
            <a:endParaRPr lang="en-US" sz="1600" b="1">
              <a:latin typeface="Calibri"/>
              <a:ea typeface="Calibri"/>
              <a:cs typeface="Calibri"/>
            </a:endParaRPr>
          </a:p>
          <a:p>
            <a:pPr marL="651510" indent="-285750">
              <a:buFont typeface="Arial"/>
              <a:buChar char="•"/>
            </a:pPr>
            <a:r>
              <a:rPr lang="en-US" sz="1600" b="1">
                <a:latin typeface="Calibri"/>
                <a:cs typeface="Calibri"/>
              </a:rPr>
              <a:t>Negotiations from 2021-2024 resulted in a Settlement Agreement that includes a revised Consent Order, NMED agreement to complete review of COC requests, and a $333,000 remittance to NMED</a:t>
            </a:r>
            <a:endParaRPr lang="en-US" sz="1600" b="1">
              <a:ea typeface="Calibri"/>
              <a:cs typeface="Calibri" panose="020F0502020204030204" pitchFamily="34" charset="0"/>
            </a:endParaRPr>
          </a:p>
          <a:p>
            <a:pPr marL="651510" indent="-285750">
              <a:buFont typeface="Arial"/>
              <a:buChar char="•"/>
            </a:pPr>
            <a:r>
              <a:rPr lang="en-US" sz="1600" b="1">
                <a:latin typeface="Calibri"/>
                <a:ea typeface="Calibri"/>
                <a:cs typeface="Calibri"/>
              </a:rPr>
              <a:t>Modified Consent Order expands both NMED and DOE accountability, revises the ineffective dispute resolution procedures, restructures campaign classification and organization, and increases public participation. </a:t>
            </a:r>
            <a:endParaRPr lang="en-US" sz="1600" b="1">
              <a:ea typeface="Calibri" panose="020F0502020204030204" pitchFamily="34" charset="0"/>
              <a:cs typeface="Calibri" panose="020F0502020204030204" pitchFamily="34" charset="0"/>
            </a:endParaRPr>
          </a:p>
          <a:p>
            <a:pPr marL="365760" lvl="1" indent="0">
              <a:buNone/>
            </a:pPr>
            <a:endParaRPr lang="en-US" sz="1800" b="1">
              <a:ea typeface="Calibri" panose="020F0502020204030204" pitchFamily="34" charset="0"/>
              <a:cs typeface="Calibri" panose="020F0502020204030204" pitchFamily="34" charset="0"/>
            </a:endParaRPr>
          </a:p>
          <a:p>
            <a:pPr marL="342900" lvl="1" indent="-342900">
              <a:buFont typeface="Arial" panose="020B0604020202020204" pitchFamily="34" charset="0"/>
              <a:buChar char="•"/>
            </a:pPr>
            <a:endParaRPr lang="en-US" sz="1800" b="1">
              <a:ea typeface="Calibri" panose="020F0502020204030204" pitchFamily="34" charset="0"/>
              <a:cs typeface="Calibri"/>
            </a:endParaRPr>
          </a:p>
        </p:txBody>
      </p:sp>
    </p:spTree>
    <p:extLst>
      <p:ext uri="{BB962C8B-B14F-4D97-AF65-F5344CB8AC3E}">
        <p14:creationId xmlns:p14="http://schemas.microsoft.com/office/powerpoint/2010/main" val="322093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A46C01-2269-3D21-1CC0-7878F5833CBF}"/>
              </a:ext>
            </a:extLst>
          </p:cNvPr>
          <p:cNvSpPr>
            <a:spLocks noGrp="1"/>
          </p:cNvSpPr>
          <p:nvPr>
            <p:ph type="sldNum" sz="quarter" idx="12"/>
          </p:nvPr>
        </p:nvSpPr>
        <p:spPr/>
        <p:txBody>
          <a:bodyPr/>
          <a:lstStyle/>
          <a:p>
            <a:fld id="{0255DE44-24D9-468F-ACC9-DDC431174CCA}" type="slidenum">
              <a:rPr lang="en-US" smtClean="0"/>
              <a:pPr/>
              <a:t>6</a:t>
            </a:fld>
            <a:endParaRPr lang="en-US"/>
          </a:p>
        </p:txBody>
      </p:sp>
      <p:sp>
        <p:nvSpPr>
          <p:cNvPr id="4" name="Title 3">
            <a:extLst>
              <a:ext uri="{FF2B5EF4-FFF2-40B4-BE49-F238E27FC236}">
                <a16:creationId xmlns:a16="http://schemas.microsoft.com/office/drawing/2014/main" id="{BF977533-F403-374A-035A-456C3F0FF6F6}"/>
              </a:ext>
            </a:extLst>
          </p:cNvPr>
          <p:cNvSpPr>
            <a:spLocks noGrp="1"/>
          </p:cNvSpPr>
          <p:nvPr>
            <p:ph type="title"/>
          </p:nvPr>
        </p:nvSpPr>
        <p:spPr/>
        <p:txBody>
          <a:bodyPr vert="horz" lIns="91440" tIns="45720" rIns="91440" bIns="45720" anchor="ctr">
            <a:normAutofit/>
          </a:bodyPr>
          <a:lstStyle/>
          <a:p>
            <a:pPr algn="ctr"/>
            <a:r>
              <a:rPr lang="en-US" sz="2400" b="1">
                <a:latin typeface="Calibri"/>
                <a:cs typeface="Calibri"/>
              </a:rPr>
              <a:t>Los Alamos National Laboratory</a:t>
            </a:r>
            <a:br>
              <a:rPr lang="en-US" sz="2400" b="1">
                <a:latin typeface="Calibri"/>
                <a:cs typeface="Calibri"/>
              </a:rPr>
            </a:br>
            <a:r>
              <a:rPr lang="en-US" sz="2400" b="1">
                <a:latin typeface="Calibri"/>
                <a:cs typeface="Calibri"/>
              </a:rPr>
              <a:t>Hexavalent Chromium Interim Measure Update</a:t>
            </a:r>
            <a:endParaRPr lang="en-US" sz="2400" b="1">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9807B91-516D-4356-3EF9-EFBB8EC0A626}"/>
              </a:ext>
            </a:extLst>
          </p:cNvPr>
          <p:cNvSpPr txBox="1"/>
          <p:nvPr/>
        </p:nvSpPr>
        <p:spPr>
          <a:xfrm>
            <a:off x="5473987" y="1494175"/>
            <a:ext cx="34212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TextBox 7">
            <a:extLst>
              <a:ext uri="{FF2B5EF4-FFF2-40B4-BE49-F238E27FC236}">
                <a16:creationId xmlns:a16="http://schemas.microsoft.com/office/drawing/2014/main" id="{77016DA5-269B-E145-622C-FF1C3D649A1D}"/>
              </a:ext>
            </a:extLst>
          </p:cNvPr>
          <p:cNvSpPr txBox="1"/>
          <p:nvPr/>
        </p:nvSpPr>
        <p:spPr>
          <a:xfrm>
            <a:off x="24308" y="1350912"/>
            <a:ext cx="9116070" cy="14439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20040" indent="-320040">
              <a:spcBef>
                <a:spcPts val="700"/>
              </a:spcBef>
              <a:buClr>
                <a:srgbClr val="199755"/>
              </a:buClr>
              <a:buSzPct val="60000"/>
              <a:buFont typeface="Arial" panose="020B0604020202020204" pitchFamily="34" charset="0"/>
              <a:buChar char="•"/>
            </a:pPr>
            <a:r>
              <a:rPr lang="en-US" sz="1600" b="1">
                <a:latin typeface="Calibri"/>
                <a:cs typeface="Calibri"/>
              </a:rPr>
              <a:t>Following the recommendations of this Committee, NMED and DOE participated in an expert, independent, technical review team (IRT) of the hexavalent chromium project. The goal was to reach resolution on the impasse caused by differing technical opinions.</a:t>
            </a:r>
            <a:endParaRPr lang="en-US" sz="1600" b="1">
              <a:latin typeface="Calibri"/>
              <a:ea typeface="Calibri"/>
              <a:cs typeface="Calibri"/>
            </a:endParaRPr>
          </a:p>
          <a:p>
            <a:pPr marL="320040" indent="-320040">
              <a:spcBef>
                <a:spcPts val="700"/>
              </a:spcBef>
              <a:buClr>
                <a:srgbClr val="199755"/>
              </a:buClr>
              <a:buSzPct val="60000"/>
              <a:buFont typeface="Arial" panose="020B0604020202020204" pitchFamily="34" charset="0"/>
              <a:buChar char="•"/>
            </a:pPr>
            <a:r>
              <a:rPr lang="en-US" sz="1600" b="1">
                <a:latin typeface="Calibri"/>
                <a:ea typeface="Calibri"/>
                <a:cs typeface="Calibri"/>
              </a:rPr>
              <a:t>After six months of review and analysis, the IRT supported many of NMED's regulatory requirements.</a:t>
            </a:r>
          </a:p>
          <a:p>
            <a:endParaRPr lang="en-US"/>
          </a:p>
        </p:txBody>
      </p:sp>
      <p:sp>
        <p:nvSpPr>
          <p:cNvPr id="9" name="TextBox 8">
            <a:extLst>
              <a:ext uri="{FF2B5EF4-FFF2-40B4-BE49-F238E27FC236}">
                <a16:creationId xmlns:a16="http://schemas.microsoft.com/office/drawing/2014/main" id="{F21538C0-00E4-52EF-7EAB-8FAD6370E9B4}"/>
              </a:ext>
            </a:extLst>
          </p:cNvPr>
          <p:cNvSpPr txBox="1"/>
          <p:nvPr/>
        </p:nvSpPr>
        <p:spPr>
          <a:xfrm>
            <a:off x="5560487" y="2680832"/>
            <a:ext cx="3310900" cy="3698448"/>
          </a:xfrm>
          <a:prstGeom prst="rect">
            <a:avLst/>
          </a:prstGeom>
          <a:noFill/>
          <a:ln>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ts val="700"/>
              </a:spcBef>
              <a:buClr>
                <a:srgbClr val="199755"/>
              </a:buClr>
              <a:buSzPct val="60000"/>
            </a:pPr>
            <a:r>
              <a:rPr lang="en-US" sz="1500" b="1">
                <a:latin typeface="Calibri"/>
                <a:ea typeface="Calibri"/>
                <a:cs typeface="Calibri"/>
              </a:rPr>
              <a:t>IRT Recommendations</a:t>
            </a:r>
            <a:endParaRPr lang="en-US"/>
          </a:p>
          <a:p>
            <a:pPr marL="285750" indent="-285750">
              <a:spcBef>
                <a:spcPts val="700"/>
              </a:spcBef>
              <a:buClr>
                <a:srgbClr val="199755"/>
              </a:buClr>
              <a:buSzPct val="60000"/>
              <a:buFont typeface="Arial"/>
              <a:buChar char="•"/>
            </a:pPr>
            <a:r>
              <a:rPr lang="en-US" sz="1500">
                <a:latin typeface="Calibri"/>
                <a:ea typeface="Calibri"/>
                <a:cs typeface="Calibri"/>
              </a:rPr>
              <a:t>Supported the restart of interim measures in a limited capacity with partial, but strategic approach.</a:t>
            </a:r>
            <a:endParaRPr lang="en-US" sz="1500"/>
          </a:p>
          <a:p>
            <a:pPr marL="320040" indent="-320040">
              <a:spcBef>
                <a:spcPts val="700"/>
              </a:spcBef>
              <a:buClr>
                <a:srgbClr val="199755"/>
              </a:buClr>
              <a:buSzPct val="60000"/>
              <a:buFont typeface="Arial" panose="020B0604020202020204" pitchFamily="34" charset="0"/>
              <a:buChar char="•"/>
            </a:pPr>
            <a:r>
              <a:rPr lang="en-US" sz="1500">
                <a:latin typeface="Calibri"/>
                <a:cs typeface="Calibri"/>
              </a:rPr>
              <a:t>Recommended expanding the interim measures pump-and-treat system with alternative high-volume capacity injection well.</a:t>
            </a:r>
            <a:endParaRPr lang="en-US" sz="1500"/>
          </a:p>
          <a:p>
            <a:pPr marL="320040" indent="-320040">
              <a:spcBef>
                <a:spcPts val="700"/>
              </a:spcBef>
              <a:buClr>
                <a:srgbClr val="199755"/>
              </a:buClr>
              <a:buSzPct val="60000"/>
              <a:buFont typeface="Arial" panose="020B0604020202020204" pitchFamily="34" charset="0"/>
              <a:buChar char="•"/>
            </a:pPr>
            <a:r>
              <a:rPr lang="en-US" sz="1500">
                <a:latin typeface="Calibri"/>
                <a:ea typeface="Calibri"/>
                <a:cs typeface="Calibri"/>
              </a:rPr>
              <a:t>Supported conversion of groundwater model to MODFLOW code.</a:t>
            </a:r>
          </a:p>
          <a:p>
            <a:pPr marL="320040" indent="-320040">
              <a:spcBef>
                <a:spcPts val="700"/>
              </a:spcBef>
              <a:buClr>
                <a:srgbClr val="199755"/>
              </a:buClr>
              <a:buSzPct val="60000"/>
              <a:buFont typeface="Arial" panose="020B0604020202020204" pitchFamily="34" charset="0"/>
              <a:buChar char="•"/>
            </a:pPr>
            <a:r>
              <a:rPr lang="en-US" sz="1500">
                <a:latin typeface="Calibri"/>
                <a:ea typeface="Calibri"/>
                <a:cs typeface="Calibri"/>
              </a:rPr>
              <a:t>NMED is negotiating inclusion of these recommendations into the revised Interim Measures Plan</a:t>
            </a:r>
            <a:r>
              <a:rPr lang="en-US" sz="1600">
                <a:latin typeface="Calibri"/>
                <a:ea typeface="Calibri"/>
                <a:cs typeface="Calibri"/>
              </a:rPr>
              <a:t>.</a:t>
            </a:r>
          </a:p>
        </p:txBody>
      </p:sp>
      <p:pic>
        <p:nvPicPr>
          <p:cNvPr id="3" name="Picture 2">
            <a:extLst>
              <a:ext uri="{FF2B5EF4-FFF2-40B4-BE49-F238E27FC236}">
                <a16:creationId xmlns:a16="http://schemas.microsoft.com/office/drawing/2014/main" id="{91148272-D3D3-96B8-0F56-CFD230B4E7FA}"/>
              </a:ext>
            </a:extLst>
          </p:cNvPr>
          <p:cNvPicPr>
            <a:picLocks noChangeAspect="1"/>
          </p:cNvPicPr>
          <p:nvPr/>
        </p:nvPicPr>
        <p:blipFill>
          <a:blip r:embed="rId3"/>
          <a:stretch>
            <a:fillRect/>
          </a:stretch>
        </p:blipFill>
        <p:spPr>
          <a:xfrm>
            <a:off x="83174" y="2648888"/>
            <a:ext cx="5382877" cy="3763593"/>
          </a:xfrm>
          <a:prstGeom prst="rect">
            <a:avLst/>
          </a:prstGeom>
        </p:spPr>
      </p:pic>
      <p:sp>
        <p:nvSpPr>
          <p:cNvPr id="7" name="TextBox 6">
            <a:extLst>
              <a:ext uri="{FF2B5EF4-FFF2-40B4-BE49-F238E27FC236}">
                <a16:creationId xmlns:a16="http://schemas.microsoft.com/office/drawing/2014/main" id="{44BA9C39-5D8B-5FF2-A7F5-41277E138394}"/>
              </a:ext>
            </a:extLst>
          </p:cNvPr>
          <p:cNvSpPr txBox="1"/>
          <p:nvPr/>
        </p:nvSpPr>
        <p:spPr>
          <a:xfrm>
            <a:off x="3251191" y="3612479"/>
            <a:ext cx="2351365"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t>Proposed Future Monitoring Wells</a:t>
            </a:r>
          </a:p>
        </p:txBody>
      </p:sp>
      <p:sp>
        <p:nvSpPr>
          <p:cNvPr id="10" name="Oval 9">
            <a:extLst>
              <a:ext uri="{FF2B5EF4-FFF2-40B4-BE49-F238E27FC236}">
                <a16:creationId xmlns:a16="http://schemas.microsoft.com/office/drawing/2014/main" id="{BA7FAE1D-9DAA-62CD-3D79-70609A9A409B}"/>
              </a:ext>
            </a:extLst>
          </p:cNvPr>
          <p:cNvSpPr/>
          <p:nvPr/>
        </p:nvSpPr>
        <p:spPr>
          <a:xfrm>
            <a:off x="3152146" y="3659088"/>
            <a:ext cx="93095" cy="93095"/>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8031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82A22-E170-4604-9D24-B96AEF76BC09}"/>
              </a:ext>
            </a:extLst>
          </p:cNvPr>
          <p:cNvSpPr>
            <a:spLocks noGrp="1"/>
          </p:cNvSpPr>
          <p:nvPr>
            <p:ph type="sldNum" sz="quarter" idx="12"/>
          </p:nvPr>
        </p:nvSpPr>
        <p:spPr/>
        <p:txBody>
          <a:bodyPr/>
          <a:lstStyle/>
          <a:p>
            <a:fld id="{0255DE44-24D9-468F-ACC9-DDC431174CCA}" type="slidenum">
              <a:rPr lang="en-US" smtClean="0"/>
              <a:pPr/>
              <a:t>7</a:t>
            </a:fld>
            <a:endParaRPr lang="en-US"/>
          </a:p>
        </p:txBody>
      </p:sp>
      <p:sp>
        <p:nvSpPr>
          <p:cNvPr id="6" name="Title 7">
            <a:extLst>
              <a:ext uri="{FF2B5EF4-FFF2-40B4-BE49-F238E27FC236}">
                <a16:creationId xmlns:a16="http://schemas.microsoft.com/office/drawing/2014/main" id="{8B6477FC-C3AF-4F6F-BFCE-A4E9B5B70FC0}"/>
              </a:ext>
            </a:extLst>
          </p:cNvPr>
          <p:cNvSpPr>
            <a:spLocks noGrp="1"/>
          </p:cNvSpPr>
          <p:nvPr>
            <p:ph type="title"/>
          </p:nvPr>
        </p:nvSpPr>
        <p:spPr>
          <a:xfrm>
            <a:off x="1207009" y="39819"/>
            <a:ext cx="7399064" cy="990600"/>
          </a:xfrm>
        </p:spPr>
        <p:txBody>
          <a:bodyPr vert="horz" lIns="91440" tIns="45720" rIns="91440" bIns="45720" anchor="ctr">
            <a:noAutofit/>
          </a:bodyPr>
          <a:lstStyle/>
          <a:p>
            <a:pPr algn="ctr"/>
            <a:r>
              <a:rPr lang="en-US" sz="2400" b="1">
                <a:latin typeface="Calibri"/>
                <a:ea typeface="Calibri"/>
                <a:cs typeface="Calibri"/>
              </a:rPr>
              <a:t>Los Alamos National Laboratory Incorporating Independent Technical Review Recommendations</a:t>
            </a:r>
            <a:endParaRPr lang="en-US" sz="2400" b="1">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9C04236A-3933-4936-A848-D74E57314E71}"/>
              </a:ext>
            </a:extLst>
          </p:cNvPr>
          <p:cNvSpPr txBox="1"/>
          <p:nvPr/>
        </p:nvSpPr>
        <p:spPr>
          <a:xfrm>
            <a:off x="200016" y="1532744"/>
            <a:ext cx="2070945" cy="338554"/>
          </a:xfrm>
          <a:prstGeom prst="rect">
            <a:avLst/>
          </a:prstGeom>
          <a:noFill/>
        </p:spPr>
        <p:txBody>
          <a:bodyPr wrap="square" lIns="91440" tIns="45720" rIns="91440" bIns="45720" anchor="t">
            <a:spAutoFit/>
          </a:bodyPr>
          <a:lstStyle/>
          <a:p>
            <a:pPr algn="ctr"/>
            <a:endParaRPr lang="en-US" sz="1600" b="1">
              <a:highlight>
                <a:srgbClr val="FFFF00"/>
              </a:highlight>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567F9041-7597-9023-2887-D0D49F759E2D}"/>
              </a:ext>
            </a:extLst>
          </p:cNvPr>
          <p:cNvSpPr>
            <a:spLocks noGrp="1"/>
          </p:cNvSpPr>
          <p:nvPr>
            <p:ph sz="quarter" idx="1"/>
          </p:nvPr>
        </p:nvSpPr>
        <p:spPr>
          <a:xfrm>
            <a:off x="-1493" y="1339362"/>
            <a:ext cx="4541549" cy="3582241"/>
          </a:xfrm>
        </p:spPr>
        <p:txBody>
          <a:bodyPr vert="horz" lIns="91440" tIns="45720" rIns="91440" bIns="45720" anchor="t">
            <a:noAutofit/>
          </a:bodyPr>
          <a:lstStyle/>
          <a:p>
            <a:pPr>
              <a:buFont typeface="Arial" panose="020B0604020202020204" pitchFamily="34" charset="0"/>
              <a:buChar char="•"/>
            </a:pPr>
            <a:r>
              <a:rPr lang="en-US" sz="1800" b="1">
                <a:latin typeface="Calibri"/>
                <a:ea typeface="Calibri"/>
                <a:cs typeface="Calibri"/>
              </a:rPr>
              <a:t>Magnitude and complexity of the key recommendations requires further discussion with DOE on implementation and prioritization</a:t>
            </a:r>
            <a:endParaRPr lang="en-US"/>
          </a:p>
          <a:p>
            <a:pPr>
              <a:buFont typeface="Arial" panose="020B0604020202020204" pitchFamily="34" charset="0"/>
              <a:buChar char="•"/>
            </a:pPr>
            <a:r>
              <a:rPr lang="en-US" sz="1800" b="1">
                <a:latin typeface="Calibri"/>
                <a:ea typeface="Calibri"/>
                <a:cs typeface="Calibri"/>
              </a:rPr>
              <a:t>HWB is negotiating to determine a deadline on the revised Interim Measure Work Plan</a:t>
            </a:r>
          </a:p>
          <a:p>
            <a:pPr lvl="1">
              <a:buFont typeface="Arial" panose="020B0604020202020204" pitchFamily="34" charset="0"/>
              <a:buChar char="•"/>
            </a:pPr>
            <a:r>
              <a:rPr lang="en-US" sz="1500" b="1">
                <a:ea typeface="Calibri"/>
                <a:cs typeface="Calibri"/>
              </a:rPr>
              <a:t>Revision will need to include a proposal for an expansion of the interim measures system</a:t>
            </a:r>
            <a:endParaRPr lang="en-US" sz="1500">
              <a:ea typeface="Calibri"/>
              <a:cs typeface="Calibri"/>
            </a:endParaRPr>
          </a:p>
          <a:p>
            <a:pPr lvl="1">
              <a:buFont typeface="Arial" panose="020B0604020202020204" pitchFamily="34" charset="0"/>
              <a:buChar char="•"/>
            </a:pPr>
            <a:r>
              <a:rPr lang="en-US" sz="1500" b="1">
                <a:ea typeface="Calibri"/>
                <a:cs typeface="Calibri"/>
              </a:rPr>
              <a:t>Must satisfy the disapproval comments and include a plan to incorporate recommendations</a:t>
            </a:r>
          </a:p>
        </p:txBody>
      </p:sp>
      <p:sp>
        <p:nvSpPr>
          <p:cNvPr id="9" name="TextBox 8">
            <a:extLst>
              <a:ext uri="{FF2B5EF4-FFF2-40B4-BE49-F238E27FC236}">
                <a16:creationId xmlns:a16="http://schemas.microsoft.com/office/drawing/2014/main" id="{752485B6-6765-5A88-8370-90622761C45B}"/>
              </a:ext>
            </a:extLst>
          </p:cNvPr>
          <p:cNvSpPr txBox="1"/>
          <p:nvPr/>
        </p:nvSpPr>
        <p:spPr>
          <a:xfrm>
            <a:off x="2931115" y="4529692"/>
            <a:ext cx="6209462"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a:latin typeface="Calibri"/>
                <a:ea typeface="Calibri"/>
                <a:cs typeface="Calibri"/>
              </a:rPr>
              <a:t>GWQB is requiring the corrective actions proposed by DOE in response to the non-compliance with the discharge permit conditions</a:t>
            </a:r>
            <a:endParaRPr lang="en-US">
              <a:latin typeface="Tw Cen MT"/>
              <a:ea typeface="Calibri"/>
              <a:cs typeface="Calibri"/>
            </a:endParaRPr>
          </a:p>
          <a:p>
            <a:pPr marL="742950" lvl="1" indent="-285750">
              <a:buFont typeface="Arial"/>
              <a:buChar char="•"/>
            </a:pPr>
            <a:r>
              <a:rPr lang="en-US" sz="1600" b="1">
                <a:latin typeface="Calibri"/>
                <a:ea typeface="Calibri"/>
                <a:cs typeface="Calibri"/>
              </a:rPr>
              <a:t>Installing groundwater monitoring wells R-79 and R-80 to evaluate downgradient impacts from injection</a:t>
            </a:r>
            <a:endParaRPr lang="en-US" sz="1600">
              <a:latin typeface="Tw Cen MT"/>
              <a:ea typeface="Calibri"/>
              <a:cs typeface="Calibri"/>
            </a:endParaRPr>
          </a:p>
          <a:p>
            <a:pPr marL="285750" indent="-285750">
              <a:buFont typeface="Arial"/>
              <a:buChar char="•"/>
            </a:pPr>
            <a:r>
              <a:rPr lang="en-US" b="1">
                <a:latin typeface="Calibri"/>
                <a:ea typeface="Calibri"/>
                <a:cs typeface="Calibri"/>
              </a:rPr>
              <a:t>NMED is negotiating the Consent Order annual planning in Appendix B for Fiscal Year 2026</a:t>
            </a:r>
            <a:endParaRPr lang="en-US"/>
          </a:p>
          <a:p>
            <a:pPr marL="742950" lvl="1" indent="-285750">
              <a:buFont typeface="Arial"/>
              <a:buChar char="•"/>
            </a:pPr>
            <a:r>
              <a:rPr lang="en-US" sz="1600" b="1">
                <a:latin typeface="Calibri"/>
                <a:ea typeface="Calibri"/>
                <a:cs typeface="Calibri"/>
              </a:rPr>
              <a:t>Due by July 31, 2025</a:t>
            </a:r>
          </a:p>
          <a:p>
            <a:endParaRPr lang="en-US">
              <a:latin typeface="Tw Cen MT"/>
              <a:ea typeface="Calibri"/>
              <a:cs typeface="Calibri"/>
            </a:endParaRPr>
          </a:p>
        </p:txBody>
      </p:sp>
      <p:pic>
        <p:nvPicPr>
          <p:cNvPr id="4" name="Picture 3">
            <a:extLst>
              <a:ext uri="{FF2B5EF4-FFF2-40B4-BE49-F238E27FC236}">
                <a16:creationId xmlns:a16="http://schemas.microsoft.com/office/drawing/2014/main" id="{9942CE01-E4C4-B78F-15E1-AD6BC477A35B}"/>
              </a:ext>
            </a:extLst>
          </p:cNvPr>
          <p:cNvPicPr>
            <a:picLocks noChangeAspect="1"/>
          </p:cNvPicPr>
          <p:nvPr/>
        </p:nvPicPr>
        <p:blipFill rotWithShape="1">
          <a:blip r:embed="rId3"/>
          <a:srcRect l="3391" t="26674" r="23116" b="2736"/>
          <a:stretch/>
        </p:blipFill>
        <p:spPr>
          <a:xfrm>
            <a:off x="4379343" y="1533509"/>
            <a:ext cx="4765259" cy="3000490"/>
          </a:xfrm>
          <a:prstGeom prst="rect">
            <a:avLst/>
          </a:prstGeom>
        </p:spPr>
      </p:pic>
      <p:pic>
        <p:nvPicPr>
          <p:cNvPr id="7" name="Picture 6">
            <a:extLst>
              <a:ext uri="{FF2B5EF4-FFF2-40B4-BE49-F238E27FC236}">
                <a16:creationId xmlns:a16="http://schemas.microsoft.com/office/drawing/2014/main" id="{C1553F7C-0800-BDBA-32E5-2E2E3DDDD0A4}"/>
              </a:ext>
            </a:extLst>
          </p:cNvPr>
          <p:cNvPicPr>
            <a:picLocks noChangeAspect="1"/>
          </p:cNvPicPr>
          <p:nvPr/>
        </p:nvPicPr>
        <p:blipFill>
          <a:blip r:embed="rId4"/>
          <a:stretch>
            <a:fillRect/>
          </a:stretch>
        </p:blipFill>
        <p:spPr>
          <a:xfrm>
            <a:off x="203200" y="4785145"/>
            <a:ext cx="2730500" cy="1948611"/>
          </a:xfrm>
          <a:prstGeom prst="rect">
            <a:avLst/>
          </a:prstGeom>
        </p:spPr>
      </p:pic>
    </p:spTree>
    <p:extLst>
      <p:ext uri="{BB962C8B-B14F-4D97-AF65-F5344CB8AC3E}">
        <p14:creationId xmlns:p14="http://schemas.microsoft.com/office/powerpoint/2010/main" val="1722827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AC37E6-1722-4097-9AEE-CAE23FCD86C6}"/>
              </a:ext>
            </a:extLst>
          </p:cNvPr>
          <p:cNvSpPr>
            <a:spLocks noGrp="1"/>
          </p:cNvSpPr>
          <p:nvPr>
            <p:ph type="sldNum" sz="quarter" idx="12"/>
          </p:nvPr>
        </p:nvSpPr>
        <p:spPr/>
        <p:txBody>
          <a:bodyPr/>
          <a:lstStyle/>
          <a:p>
            <a:fld id="{0255DE44-24D9-468F-ACC9-DDC431174CCA}" type="slidenum">
              <a:rPr lang="en-US" smtClean="0"/>
              <a:pPr/>
              <a:t>8</a:t>
            </a:fld>
            <a:endParaRPr lang="en-US"/>
          </a:p>
        </p:txBody>
      </p:sp>
      <p:sp>
        <p:nvSpPr>
          <p:cNvPr id="4" name="Content Placeholder 3">
            <a:extLst>
              <a:ext uri="{FF2B5EF4-FFF2-40B4-BE49-F238E27FC236}">
                <a16:creationId xmlns:a16="http://schemas.microsoft.com/office/drawing/2014/main" id="{47A220B8-1ED1-40D6-AA9F-29A2AC8A3254}"/>
              </a:ext>
            </a:extLst>
          </p:cNvPr>
          <p:cNvSpPr>
            <a:spLocks noGrp="1"/>
          </p:cNvSpPr>
          <p:nvPr>
            <p:ph sz="quarter" idx="1"/>
          </p:nvPr>
        </p:nvSpPr>
        <p:spPr>
          <a:xfrm>
            <a:off x="0" y="1322818"/>
            <a:ext cx="5002823" cy="5377334"/>
          </a:xfrm>
        </p:spPr>
        <p:txBody>
          <a:bodyPr vert="horz" lIns="91440" tIns="45720" rIns="91440" bIns="45720" anchor="t">
            <a:noAutofit/>
          </a:bodyPr>
          <a:lstStyle/>
          <a:p>
            <a:pPr marL="285750" indent="-285750">
              <a:buFont typeface="Arial"/>
              <a:buChar char="•"/>
              <a:defRPr/>
            </a:pPr>
            <a:r>
              <a:rPr lang="en-US" sz="2000" b="1">
                <a:latin typeface="Calibri"/>
                <a:ea typeface="+mn-lt"/>
                <a:cs typeface="Calibri"/>
              </a:rPr>
              <a:t>NMED has been focused on ensuring compliance with new renewal permit conditions over the past year and a half including:</a:t>
            </a:r>
          </a:p>
          <a:p>
            <a:pPr>
              <a:buFont typeface="Courier New" panose="02070309020205020404" pitchFamily="49" charset="0"/>
              <a:buChar char="o"/>
              <a:defRPr/>
            </a:pPr>
            <a:r>
              <a:rPr lang="en-US" sz="1800" b="1">
                <a:latin typeface="Calibri"/>
                <a:ea typeface="+mn-lt"/>
                <a:cs typeface="Calibri"/>
              </a:rPr>
              <a:t>The Legacy TRU Waste Disposal Plan – NMED requested an updated Plan to be submitted Nov. 17, 2025.</a:t>
            </a:r>
          </a:p>
          <a:p>
            <a:pPr>
              <a:buFont typeface="Courier New" panose="02070309020205020404" pitchFamily="49" charset="0"/>
              <a:buChar char="o"/>
              <a:defRPr/>
            </a:pPr>
            <a:r>
              <a:rPr lang="en-US" sz="1800" b="1">
                <a:latin typeface="Calibri"/>
                <a:ea typeface="+mn-lt"/>
                <a:cs typeface="Calibri"/>
              </a:rPr>
              <a:t>The Annual Repository Siting Report – NMED is in the process of drafting recommendations for improvements to future submittals.</a:t>
            </a:r>
          </a:p>
          <a:p>
            <a:pPr>
              <a:buFont typeface="Courier New" panose="02070309020205020404" pitchFamily="49" charset="0"/>
              <a:buChar char="o"/>
              <a:defRPr/>
            </a:pPr>
            <a:r>
              <a:rPr lang="en-US" sz="1800" b="1">
                <a:latin typeface="Calibri"/>
                <a:ea typeface="+mn-lt"/>
                <a:cs typeface="Calibri"/>
              </a:rPr>
              <a:t>WIPP Community Forums – Three held in 2024 per the new permit condition; the first of three for 2025 was held in Carlsbad on Apr. 30.</a:t>
            </a:r>
          </a:p>
          <a:p>
            <a:pPr>
              <a:buFont typeface="Courier New" panose="02070309020205020404" pitchFamily="49" charset="0"/>
              <a:buChar char="o"/>
              <a:defRPr/>
            </a:pPr>
            <a:r>
              <a:rPr lang="en-US" sz="1800" b="1">
                <a:latin typeface="Calibri"/>
                <a:ea typeface="+mn-lt"/>
                <a:cs typeface="Calibri"/>
              </a:rPr>
              <a:t>2024 &amp; 2025 certifications have been received demonstrating sufficient capacity for NM generator/storage site waste in the WIPP underground.</a:t>
            </a:r>
            <a:endParaRPr lang="en-US" sz="1800">
              <a:latin typeface="Calibri"/>
              <a:cs typeface="Calibri"/>
            </a:endParaRPr>
          </a:p>
          <a:p>
            <a:pPr marL="0" indent="0">
              <a:buNone/>
              <a:defRPr/>
            </a:pPr>
            <a:r>
              <a:rPr lang="en-US" sz="1600" b="1">
                <a:solidFill>
                  <a:srgbClr val="0070C0"/>
                </a:solidFill>
                <a:latin typeface="Calibri"/>
                <a:cs typeface="Calibri"/>
              </a:rPr>
              <a:t> </a:t>
            </a:r>
          </a:p>
          <a:p>
            <a:pPr marL="285750" indent="-285750">
              <a:buFont typeface="Arial" panose="020B0604020202020204" pitchFamily="34" charset="0"/>
              <a:buChar char="•"/>
              <a:defRPr/>
            </a:pPr>
            <a:endParaRPr lang="en-US" sz="2000" b="1">
              <a:cs typeface="Calibri" panose="020F0502020204030204" pitchFamily="34" charset="0"/>
            </a:endParaRPr>
          </a:p>
          <a:p>
            <a:pPr marL="285750" indent="-285750">
              <a:spcBef>
                <a:spcPts val="450"/>
              </a:spcBef>
              <a:buFont typeface="Arial" panose="020B0604020202020204" pitchFamily="34" charset="0"/>
              <a:buChar char="•"/>
              <a:defRPr/>
            </a:pPr>
            <a:endParaRPr lang="en-US" sz="3200">
              <a:cs typeface="Calibri" panose="020F0502020204030204" pitchFamily="34" charset="0"/>
            </a:endParaRPr>
          </a:p>
          <a:p>
            <a:pPr marL="285750" indent="-285750">
              <a:lnSpc>
                <a:spcPct val="90000"/>
              </a:lnSpc>
              <a:spcBef>
                <a:spcPts val="450"/>
              </a:spcBef>
              <a:buSzTx/>
              <a:buFont typeface="Arial" panose="020B0604020202020204" pitchFamily="34" charset="0"/>
              <a:buChar char="•"/>
              <a:defRPr/>
            </a:pPr>
            <a:endParaRPr lang="en-US" sz="3200">
              <a:ea typeface="+mn-lt"/>
              <a:cs typeface="+mn-lt"/>
            </a:endParaRPr>
          </a:p>
          <a:p>
            <a:pPr marL="134620" lvl="0" indent="-134620" defTabSz="685800">
              <a:lnSpc>
                <a:spcPct val="90000"/>
              </a:lnSpc>
              <a:spcBef>
                <a:spcPts val="450"/>
              </a:spcBef>
              <a:buClr>
                <a:srgbClr val="DDDDDD"/>
              </a:buClr>
              <a:buSzTx/>
              <a:buFont typeface="Arial" panose="020B0604020202020204" pitchFamily="34" charset="0"/>
              <a:buChar char="•"/>
              <a:defRPr/>
            </a:pPr>
            <a:endParaRPr lang="en-US" sz="3200">
              <a:latin typeface="Corbel" panose="020B0503020204020204"/>
              <a:ea typeface="+mn-lt"/>
              <a:cs typeface="Calibri" panose="020F0502020204030204" pitchFamily="34" charset="0"/>
            </a:endParaRPr>
          </a:p>
          <a:p>
            <a:pPr lvl="0" defTabSz="685800">
              <a:defRPr/>
            </a:pPr>
            <a:endParaRPr lang="en-US">
              <a:cs typeface="Calibri" panose="020F0502020204030204" pitchFamily="34" charset="0"/>
            </a:endParaRPr>
          </a:p>
        </p:txBody>
      </p:sp>
      <p:sp>
        <p:nvSpPr>
          <p:cNvPr id="5" name="Title 4">
            <a:extLst>
              <a:ext uri="{FF2B5EF4-FFF2-40B4-BE49-F238E27FC236}">
                <a16:creationId xmlns:a16="http://schemas.microsoft.com/office/drawing/2014/main" id="{5D642DD4-4841-4453-8140-6C0FF9C0A04D}"/>
              </a:ext>
            </a:extLst>
          </p:cNvPr>
          <p:cNvSpPr>
            <a:spLocks noGrp="1"/>
          </p:cNvSpPr>
          <p:nvPr>
            <p:ph type="title"/>
          </p:nvPr>
        </p:nvSpPr>
        <p:spPr>
          <a:xfrm>
            <a:off x="1085089" y="39999"/>
            <a:ext cx="7520984" cy="990600"/>
          </a:xfrm>
        </p:spPr>
        <p:txBody>
          <a:bodyPr vert="horz" lIns="91440" tIns="45720" rIns="91440" bIns="45720" anchor="ctr">
            <a:noAutofit/>
          </a:bodyPr>
          <a:lstStyle/>
          <a:p>
            <a:pPr algn="ctr"/>
            <a:r>
              <a:rPr lang="en-US" sz="2400" b="1">
                <a:latin typeface="Calibri"/>
                <a:ea typeface="+mj-lt"/>
                <a:cs typeface="+mj-lt"/>
              </a:rPr>
              <a:t>Waste Isolation Pilot Plant - Operating Permit</a:t>
            </a:r>
            <a:endParaRPr lang="en-US" sz="2400" b="1">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5E4326A3-4127-4EFC-9EE7-94EE1966FF24}"/>
              </a:ext>
            </a:extLst>
          </p:cNvPr>
          <p:cNvSpPr txBox="1"/>
          <p:nvPr/>
        </p:nvSpPr>
        <p:spPr>
          <a:xfrm>
            <a:off x="5908695" y="6007415"/>
            <a:ext cx="2772262" cy="338554"/>
          </a:xfrm>
          <a:prstGeom prst="rect">
            <a:avLst/>
          </a:prstGeom>
          <a:noFill/>
        </p:spPr>
        <p:txBody>
          <a:bodyPr wrap="square">
            <a:spAutoFit/>
          </a:bodyPr>
          <a:lstStyle/>
          <a:p>
            <a:r>
              <a:rPr lang="en-US" sz="1600">
                <a:solidFill>
                  <a:schemeClr val="bg1"/>
                </a:solidFill>
                <a:latin typeface="Calibri" panose="020F0502020204030204" pitchFamily="34" charset="0"/>
                <a:cs typeface="Calibri" panose="020F0502020204030204" pitchFamily="34" charset="0"/>
              </a:rPr>
              <a:t>Spanish interpretation options</a:t>
            </a:r>
          </a:p>
        </p:txBody>
      </p:sp>
      <p:sp>
        <p:nvSpPr>
          <p:cNvPr id="11" name="TextBox 10">
            <a:extLst>
              <a:ext uri="{FF2B5EF4-FFF2-40B4-BE49-F238E27FC236}">
                <a16:creationId xmlns:a16="http://schemas.microsoft.com/office/drawing/2014/main" id="{E490BC8A-B52A-4FB9-A9D9-A6C62A351C42}"/>
              </a:ext>
            </a:extLst>
          </p:cNvPr>
          <p:cNvSpPr txBox="1"/>
          <p:nvPr/>
        </p:nvSpPr>
        <p:spPr>
          <a:xfrm>
            <a:off x="6509274" y="3516200"/>
            <a:ext cx="1483356" cy="338554"/>
          </a:xfrm>
          <a:prstGeom prst="rect">
            <a:avLst/>
          </a:prstGeom>
          <a:noFill/>
        </p:spPr>
        <p:txBody>
          <a:bodyPr wrap="square">
            <a:spAutoFit/>
          </a:bodyPr>
          <a:lstStyle/>
          <a:p>
            <a:r>
              <a:rPr lang="en-US" sz="1600">
                <a:solidFill>
                  <a:schemeClr val="bg1"/>
                </a:solidFill>
                <a:latin typeface="Calibri" panose="020F0502020204030204" pitchFamily="34" charset="0"/>
                <a:cs typeface="Calibri" panose="020F0502020204030204" pitchFamily="34" charset="0"/>
              </a:rPr>
              <a:t>Zoom platform</a:t>
            </a:r>
          </a:p>
        </p:txBody>
      </p:sp>
      <p:pic>
        <p:nvPicPr>
          <p:cNvPr id="6" name="Picture 6" descr="New Mexico weighs changes to permit for nuclear waste dump | AP News">
            <a:extLst>
              <a:ext uri="{FF2B5EF4-FFF2-40B4-BE49-F238E27FC236}">
                <a16:creationId xmlns:a16="http://schemas.microsoft.com/office/drawing/2014/main" id="{F1DBF9EA-E8A6-8803-ED7F-1708F03BF6B4}"/>
              </a:ext>
            </a:extLst>
          </p:cNvPr>
          <p:cNvPicPr>
            <a:picLocks noChangeAspect="1"/>
          </p:cNvPicPr>
          <p:nvPr/>
        </p:nvPicPr>
        <p:blipFill>
          <a:blip r:embed="rId3"/>
          <a:stretch>
            <a:fillRect/>
          </a:stretch>
        </p:blipFill>
        <p:spPr>
          <a:xfrm>
            <a:off x="5046786" y="2623450"/>
            <a:ext cx="3789483" cy="2446371"/>
          </a:xfrm>
          <a:prstGeom prst="rect">
            <a:avLst/>
          </a:prstGeom>
        </p:spPr>
      </p:pic>
      <p:sp>
        <p:nvSpPr>
          <p:cNvPr id="7" name="TextBox 6">
            <a:extLst>
              <a:ext uri="{FF2B5EF4-FFF2-40B4-BE49-F238E27FC236}">
                <a16:creationId xmlns:a16="http://schemas.microsoft.com/office/drawing/2014/main" id="{95811E3F-EC8F-8A8B-404E-DEFAA50D6B1D}"/>
              </a:ext>
            </a:extLst>
          </p:cNvPr>
          <p:cNvSpPr txBox="1"/>
          <p:nvPr/>
        </p:nvSpPr>
        <p:spPr>
          <a:xfrm>
            <a:off x="5002823" y="5073162"/>
            <a:ext cx="2743200"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Calibri"/>
                <a:cs typeface="Calibri"/>
              </a:rPr>
              <a:t>Image credit: Associated Press News</a:t>
            </a:r>
            <a:r>
              <a:rPr lang="en-US" sz="1050">
                <a:latin typeface="Calibri"/>
                <a:cs typeface="Calibri"/>
              </a:rPr>
              <a:t> </a:t>
            </a:r>
            <a:endParaRPr lang="en-US">
              <a:latin typeface="Calibri"/>
              <a:cs typeface="Calibri"/>
            </a:endParaRPr>
          </a:p>
        </p:txBody>
      </p:sp>
      <p:sp>
        <p:nvSpPr>
          <p:cNvPr id="3" name="TextBox 2">
            <a:extLst>
              <a:ext uri="{FF2B5EF4-FFF2-40B4-BE49-F238E27FC236}">
                <a16:creationId xmlns:a16="http://schemas.microsoft.com/office/drawing/2014/main" id="{EBE8A4A0-A537-0B9A-80B9-B9017A017A35}"/>
              </a:ext>
            </a:extLst>
          </p:cNvPr>
          <p:cNvSpPr txBox="1"/>
          <p:nvPr/>
        </p:nvSpPr>
        <p:spPr>
          <a:xfrm>
            <a:off x="5002823" y="5500906"/>
            <a:ext cx="4054550" cy="861774"/>
          </a:xfrm>
          <a:prstGeom prst="rect">
            <a:avLst/>
          </a:prstGeom>
          <a:noFill/>
        </p:spPr>
        <p:txBody>
          <a:bodyPr wrap="square" rtlCol="0">
            <a:spAutoFit/>
          </a:bodyPr>
          <a:lstStyle/>
          <a:p>
            <a:pPr>
              <a:defRPr/>
            </a:pPr>
            <a:r>
              <a:rPr lang="en-US" sz="1800" b="1">
                <a:latin typeface="Calibri"/>
                <a:cs typeface="Calibri"/>
              </a:rPr>
              <a:t>More information can be found on the HWB WIPP News webpage: </a:t>
            </a:r>
          </a:p>
          <a:p>
            <a:pPr marL="0" indent="0">
              <a:buNone/>
              <a:defRPr/>
            </a:pPr>
            <a:r>
              <a:rPr lang="en-US" sz="1400" b="1">
                <a:solidFill>
                  <a:srgbClr val="0070C0"/>
                </a:solidFill>
                <a:latin typeface="Calibri"/>
                <a:cs typeface="Calibri"/>
                <a:hlinkClick r:id="rId4">
                  <a:extLst>
                    <a:ext uri="{A12FA001-AC4F-418D-AE19-62706E023703}">
                      <ahyp:hlinkClr xmlns:ahyp="http://schemas.microsoft.com/office/drawing/2018/hyperlinkcolor" val="tx"/>
                    </a:ext>
                  </a:extLst>
                </a:hlinkClick>
              </a:rPr>
              <a:t>https://www.env.nm.gov/hazardous-waste/wipp/</a:t>
            </a:r>
            <a:r>
              <a:rPr lang="en-US" sz="1400" b="1">
                <a:solidFill>
                  <a:srgbClr val="0070C0"/>
                </a:solidFill>
                <a:latin typeface="Calibri"/>
                <a:cs typeface="Calibri"/>
              </a:rPr>
              <a:t> </a:t>
            </a:r>
          </a:p>
        </p:txBody>
      </p:sp>
    </p:spTree>
    <p:extLst>
      <p:ext uri="{BB962C8B-B14F-4D97-AF65-F5344CB8AC3E}">
        <p14:creationId xmlns:p14="http://schemas.microsoft.com/office/powerpoint/2010/main" val="1198870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77EBE65-9323-082F-F11A-E1EF019959A3}"/>
              </a:ext>
            </a:extLst>
          </p:cNvPr>
          <p:cNvSpPr>
            <a:spLocks noGrp="1"/>
          </p:cNvSpPr>
          <p:nvPr>
            <p:ph sz="quarter" idx="2"/>
          </p:nvPr>
        </p:nvSpPr>
        <p:spPr>
          <a:xfrm>
            <a:off x="546980" y="2156884"/>
            <a:ext cx="3886200" cy="4311649"/>
          </a:xfrm>
        </p:spPr>
        <p:txBody>
          <a:bodyPr vert="horz" lIns="91440" tIns="45720" rIns="91440" bIns="45720" anchor="t">
            <a:noAutofit/>
          </a:bodyPr>
          <a:lstStyle/>
          <a:p>
            <a:pPr marL="0" indent="0">
              <a:buNone/>
            </a:pPr>
            <a:r>
              <a:rPr lang="en-US" sz="1800" b="1">
                <a:latin typeface="Calibri"/>
                <a:ea typeface="Calibri"/>
                <a:cs typeface="Calibri"/>
              </a:rPr>
              <a:t>Regulate as individual contaminants:</a:t>
            </a:r>
            <a:endParaRPr lang="en-US"/>
          </a:p>
          <a:p>
            <a:r>
              <a:rPr lang="en-US" sz="1800" b="1">
                <a:latin typeface="Calibri"/>
                <a:ea typeface="Calibri"/>
                <a:cs typeface="Calibri"/>
              </a:rPr>
              <a:t>PFOA, PFOS</a:t>
            </a:r>
            <a:endParaRPr lang="en-US" sz="1800">
              <a:latin typeface="Calibri"/>
              <a:ea typeface="Calibri"/>
              <a:cs typeface="Calibri"/>
            </a:endParaRPr>
          </a:p>
          <a:p>
            <a:pPr lvl="1"/>
            <a:r>
              <a:rPr lang="en-US" sz="1700" b="1">
                <a:latin typeface="Calibri"/>
                <a:ea typeface="Calibri"/>
                <a:cs typeface="Calibri"/>
              </a:rPr>
              <a:t>MCL = 4.0 ppt</a:t>
            </a:r>
            <a:endParaRPr lang="en-US" sz="1700">
              <a:latin typeface="Calibri"/>
              <a:ea typeface="Calibri"/>
              <a:cs typeface="Calibri"/>
            </a:endParaRPr>
          </a:p>
          <a:p>
            <a:r>
              <a:rPr lang="en-US" sz="1800" b="1">
                <a:latin typeface="Calibri"/>
                <a:ea typeface="Calibri"/>
                <a:cs typeface="Calibri"/>
              </a:rPr>
              <a:t>PFNA, </a:t>
            </a:r>
            <a:r>
              <a:rPr lang="en-US" sz="1800" b="1" err="1">
                <a:latin typeface="Calibri"/>
                <a:ea typeface="Calibri"/>
                <a:cs typeface="Calibri"/>
              </a:rPr>
              <a:t>PFHxS</a:t>
            </a:r>
            <a:r>
              <a:rPr lang="en-US" sz="1800" b="1">
                <a:latin typeface="Calibri"/>
                <a:ea typeface="Calibri"/>
                <a:cs typeface="Calibri"/>
              </a:rPr>
              <a:t>, HFPO-DA (GenX)</a:t>
            </a:r>
            <a:endParaRPr lang="en-US" sz="1800">
              <a:latin typeface="Calibri"/>
              <a:ea typeface="Calibri"/>
              <a:cs typeface="Calibri"/>
            </a:endParaRPr>
          </a:p>
          <a:p>
            <a:pPr lvl="1"/>
            <a:r>
              <a:rPr lang="en-US" sz="1700" b="1">
                <a:latin typeface="Calibri"/>
                <a:ea typeface="Calibri"/>
                <a:cs typeface="Calibri"/>
              </a:rPr>
              <a:t>MCL = 10 ppt</a:t>
            </a:r>
          </a:p>
          <a:p>
            <a:pPr lvl="1"/>
            <a:r>
              <a:rPr lang="en-US" sz="1700" b="1">
                <a:latin typeface="Calibri"/>
                <a:ea typeface="Calibri"/>
                <a:cs typeface="Calibri"/>
              </a:rPr>
              <a:t>EPA will re-evaluate Fall 2025</a:t>
            </a:r>
          </a:p>
          <a:p>
            <a:pPr marL="0" indent="0">
              <a:buNone/>
            </a:pPr>
            <a:endParaRPr lang="en-US" sz="1800" b="1">
              <a:latin typeface="Calibri"/>
              <a:cs typeface="Calibri"/>
            </a:endParaRPr>
          </a:p>
          <a:p>
            <a:pPr marL="0" indent="0">
              <a:buNone/>
            </a:pPr>
            <a:r>
              <a:rPr lang="en-US" sz="1800" b="1">
                <a:latin typeface="Calibri"/>
                <a:cs typeface="Calibri"/>
              </a:rPr>
              <a:t>Regulate as a mixture:</a:t>
            </a:r>
            <a:endParaRPr lang="en-US" sz="1800">
              <a:latin typeface="Calibri"/>
              <a:ea typeface="Calibri"/>
              <a:cs typeface="Calibri"/>
            </a:endParaRPr>
          </a:p>
          <a:p>
            <a:r>
              <a:rPr lang="en-US" sz="1800" b="1">
                <a:latin typeface="Calibri"/>
                <a:cs typeface="Calibri"/>
              </a:rPr>
              <a:t>PFNA, PFBS, </a:t>
            </a:r>
            <a:r>
              <a:rPr lang="en-US" sz="1800" b="1" err="1">
                <a:latin typeface="Calibri"/>
                <a:cs typeface="Calibri"/>
              </a:rPr>
              <a:t>PFHxS</a:t>
            </a:r>
            <a:r>
              <a:rPr lang="en-US" sz="1800" b="1">
                <a:latin typeface="Calibri"/>
                <a:cs typeface="Calibri"/>
              </a:rPr>
              <a:t>, and HFPO-DA (GenX)</a:t>
            </a:r>
            <a:endParaRPr lang="en-US" sz="1800" b="1">
              <a:latin typeface="Calibri"/>
              <a:ea typeface="Calibri"/>
              <a:cs typeface="Calibri"/>
            </a:endParaRPr>
          </a:p>
          <a:p>
            <a:pPr lvl="1"/>
            <a:r>
              <a:rPr lang="en-US" sz="1700" b="1">
                <a:latin typeface="Calibri"/>
                <a:ea typeface="Calibri"/>
                <a:cs typeface="Calibri"/>
              </a:rPr>
              <a:t>At least 2 must be present</a:t>
            </a:r>
          </a:p>
          <a:p>
            <a:pPr lvl="1"/>
            <a:r>
              <a:rPr lang="en-US" sz="1700" b="1">
                <a:latin typeface="Calibri"/>
                <a:ea typeface="Calibri"/>
                <a:cs typeface="Calibri"/>
              </a:rPr>
              <a:t>Hazard Index MCL = 1.0 (unitless)</a:t>
            </a:r>
          </a:p>
          <a:p>
            <a:pPr lvl="1"/>
            <a:r>
              <a:rPr lang="en-US" sz="1700" b="1">
                <a:latin typeface="Calibri"/>
                <a:ea typeface="Calibri"/>
                <a:cs typeface="Calibri"/>
              </a:rPr>
              <a:t>EPA will re-evaluate Fall 2025</a:t>
            </a:r>
          </a:p>
          <a:p>
            <a:endParaRPr lang="en-US" sz="2000" b="1">
              <a:ea typeface="Calibri"/>
              <a:cs typeface="Calibri"/>
            </a:endParaRPr>
          </a:p>
          <a:p>
            <a:pPr marL="0" indent="0">
              <a:buNone/>
            </a:pPr>
            <a:endParaRPr lang="en-US" sz="1800" b="1">
              <a:ea typeface="Calibri"/>
              <a:cs typeface="Calibri"/>
            </a:endParaRPr>
          </a:p>
        </p:txBody>
      </p:sp>
      <p:sp>
        <p:nvSpPr>
          <p:cNvPr id="6" name="Content Placeholder 5">
            <a:extLst>
              <a:ext uri="{FF2B5EF4-FFF2-40B4-BE49-F238E27FC236}">
                <a16:creationId xmlns:a16="http://schemas.microsoft.com/office/drawing/2014/main" id="{7821ED9E-520F-547D-48D0-08B7AD4189C2}"/>
              </a:ext>
            </a:extLst>
          </p:cNvPr>
          <p:cNvSpPr>
            <a:spLocks noGrp="1"/>
          </p:cNvSpPr>
          <p:nvPr>
            <p:ph sz="quarter" idx="4"/>
          </p:nvPr>
        </p:nvSpPr>
        <p:spPr>
          <a:xfrm>
            <a:off x="4716814" y="2156883"/>
            <a:ext cx="4066116" cy="4311649"/>
          </a:xfrm>
        </p:spPr>
        <p:txBody>
          <a:bodyPr vert="horz" lIns="91440" tIns="45720" rIns="91440" bIns="45720" anchor="t">
            <a:noAutofit/>
          </a:bodyPr>
          <a:lstStyle/>
          <a:p>
            <a:pPr marL="0" indent="0">
              <a:buNone/>
            </a:pPr>
            <a:r>
              <a:rPr lang="en-US" sz="1800" b="1">
                <a:latin typeface="Calibri"/>
                <a:cs typeface="Calibri"/>
              </a:rPr>
              <a:t>CERCLA </a:t>
            </a:r>
          </a:p>
          <a:p>
            <a:r>
              <a:rPr lang="en-US" sz="1800" b="1">
                <a:latin typeface="Calibri"/>
                <a:cs typeface="Calibri"/>
              </a:rPr>
              <a:t>On April 19, 2024, the EPA issued Final Rule designating PFOA and PFOS as CERCLA Hazardous Substances.</a:t>
            </a:r>
            <a:endParaRPr lang="en-US" sz="1800" b="1">
              <a:latin typeface="Calibri"/>
              <a:ea typeface="Calibri"/>
              <a:cs typeface="Calibri"/>
            </a:endParaRPr>
          </a:p>
          <a:p>
            <a:pPr marL="0" indent="0">
              <a:buNone/>
            </a:pPr>
            <a:r>
              <a:rPr lang="en-US" sz="1800" b="1">
                <a:latin typeface="Calibri"/>
                <a:cs typeface="Calibri"/>
              </a:rPr>
              <a:t>RCRA</a:t>
            </a:r>
            <a:endParaRPr lang="en-US" sz="1800" b="1">
              <a:latin typeface="Calibri"/>
              <a:ea typeface="Calibri"/>
              <a:cs typeface="Calibri"/>
            </a:endParaRPr>
          </a:p>
          <a:p>
            <a:r>
              <a:rPr lang="en-US" sz="1800" b="1">
                <a:latin typeface="Calibri"/>
                <a:cs typeface="Calibri"/>
              </a:rPr>
              <a:t>NM-led efforts to have the EPA include PFAS/PFOS as hazardous constituents and wastes resulted in the EPA proposing two rules that list nine PFAS / PFOS in the "Appendix VIII"  hazardous constituents list and clarify a state's authority over these contaminants in corrective action activities.</a:t>
            </a:r>
            <a:endParaRPr lang="en-US" sz="1800" b="1">
              <a:latin typeface="Calibri"/>
              <a:ea typeface="Calibri"/>
              <a:cs typeface="Calibri"/>
            </a:endParaRPr>
          </a:p>
        </p:txBody>
      </p:sp>
      <p:sp>
        <p:nvSpPr>
          <p:cNvPr id="2" name="Slide Number Placeholder 1">
            <a:extLst>
              <a:ext uri="{FF2B5EF4-FFF2-40B4-BE49-F238E27FC236}">
                <a16:creationId xmlns:a16="http://schemas.microsoft.com/office/drawing/2014/main" id="{0C9FA7C5-2FDF-FAB2-36EB-B16C06BF6191}"/>
              </a:ext>
            </a:extLst>
          </p:cNvPr>
          <p:cNvSpPr>
            <a:spLocks noGrp="1"/>
          </p:cNvSpPr>
          <p:nvPr>
            <p:ph type="sldNum" sz="quarter" idx="16"/>
          </p:nvPr>
        </p:nvSpPr>
        <p:spPr/>
        <p:txBody>
          <a:bodyPr/>
          <a:lstStyle/>
          <a:p>
            <a:fld id="{0255DE44-24D9-468F-ACC9-DDC431174CCA}" type="slidenum">
              <a:rPr lang="en-US" smtClean="0"/>
              <a:pPr/>
              <a:t>9</a:t>
            </a:fld>
            <a:endParaRPr lang="en-US"/>
          </a:p>
        </p:txBody>
      </p:sp>
      <p:sp>
        <p:nvSpPr>
          <p:cNvPr id="3" name="Text Placeholder 2">
            <a:extLst>
              <a:ext uri="{FF2B5EF4-FFF2-40B4-BE49-F238E27FC236}">
                <a16:creationId xmlns:a16="http://schemas.microsoft.com/office/drawing/2014/main" id="{894134B2-8BA9-1106-3EE9-78EAC8EFD5D7}"/>
              </a:ext>
            </a:extLst>
          </p:cNvPr>
          <p:cNvSpPr>
            <a:spLocks noGrp="1"/>
          </p:cNvSpPr>
          <p:nvPr>
            <p:ph type="body" sz="quarter" idx="1"/>
          </p:nvPr>
        </p:nvSpPr>
        <p:spPr/>
        <p:txBody>
          <a:bodyPr vert="horz" lIns="91440" tIns="45720" rIns="91440" bIns="45720" rtlCol="0" anchor="ctr">
            <a:normAutofit/>
          </a:bodyPr>
          <a:lstStyle/>
          <a:p>
            <a:r>
              <a:rPr lang="en-US">
                <a:latin typeface="Calibri"/>
                <a:cs typeface="Calibri"/>
              </a:rPr>
              <a:t>Safe Drinking Water Act</a:t>
            </a:r>
            <a:endParaRPr lang="en-US"/>
          </a:p>
        </p:txBody>
      </p:sp>
      <p:sp>
        <p:nvSpPr>
          <p:cNvPr id="5" name="Text Placeholder 4">
            <a:extLst>
              <a:ext uri="{FF2B5EF4-FFF2-40B4-BE49-F238E27FC236}">
                <a16:creationId xmlns:a16="http://schemas.microsoft.com/office/drawing/2014/main" id="{45DEF300-B990-B789-D010-15BFE79A30CF}"/>
              </a:ext>
            </a:extLst>
          </p:cNvPr>
          <p:cNvSpPr>
            <a:spLocks noGrp="1"/>
          </p:cNvSpPr>
          <p:nvPr>
            <p:ph type="body" sz="quarter" idx="3"/>
          </p:nvPr>
        </p:nvSpPr>
        <p:spPr/>
        <p:txBody>
          <a:bodyPr vert="horz" lIns="91440" tIns="45720" rIns="91440" bIns="45720" rtlCol="0" anchor="ctr">
            <a:normAutofit/>
          </a:bodyPr>
          <a:lstStyle/>
          <a:p>
            <a:r>
              <a:rPr lang="en-US">
                <a:latin typeface="Calibri"/>
                <a:cs typeface="Calibri"/>
              </a:rPr>
              <a:t>CERCLA/RCRA</a:t>
            </a:r>
            <a:endParaRPr lang="en-US"/>
          </a:p>
        </p:txBody>
      </p:sp>
      <p:sp>
        <p:nvSpPr>
          <p:cNvPr id="11" name="Title 4">
            <a:extLst>
              <a:ext uri="{FF2B5EF4-FFF2-40B4-BE49-F238E27FC236}">
                <a16:creationId xmlns:a16="http://schemas.microsoft.com/office/drawing/2014/main" id="{55EFDF96-1446-8948-FF30-E32D55C1A0D8}"/>
              </a:ext>
            </a:extLst>
          </p:cNvPr>
          <p:cNvSpPr>
            <a:spLocks noGrp="1"/>
          </p:cNvSpPr>
          <p:nvPr>
            <p:ph type="title"/>
          </p:nvPr>
        </p:nvSpPr>
        <p:spPr>
          <a:xfrm>
            <a:off x="1069847" y="13254"/>
            <a:ext cx="8080090" cy="1010392"/>
          </a:xfrm>
        </p:spPr>
        <p:txBody>
          <a:bodyPr vert="horz" lIns="91440" tIns="45720" rIns="91440" bIns="45720" anchor="ctr">
            <a:noAutofit/>
          </a:bodyPr>
          <a:lstStyle/>
          <a:p>
            <a:pPr algn="ctr"/>
            <a:r>
              <a:rPr lang="en-US" sz="2400" b="1">
                <a:latin typeface="Calibri"/>
                <a:ea typeface="+mj-lt"/>
                <a:cs typeface="+mj-lt"/>
              </a:rPr>
              <a:t>Emerging Contaminants: PFAS</a:t>
            </a:r>
            <a:endParaRPr lang="en-US" sz="2400" b="1">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994748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73A5C7294ED9409880352C4720B645" ma:contentTypeVersion="17" ma:contentTypeDescription="Create a new document." ma:contentTypeScope="" ma:versionID="4a903477caccb1dae0416911e73cddf3">
  <xsd:schema xmlns:xsd="http://www.w3.org/2001/XMLSchema" xmlns:xs="http://www.w3.org/2001/XMLSchema" xmlns:p="http://schemas.microsoft.com/office/2006/metadata/properties" xmlns:ns2="e40d2fb2-d8e7-43d2-8548-b381667f96fb" xmlns:ns3="ba2aea7b-5d99-4948-8324-e942f27f7246" targetNamespace="http://schemas.microsoft.com/office/2006/metadata/properties" ma:root="true" ma:fieldsID="dab98238c1d0f6113209c9f4b135c330" ns2:_="" ns3:_="">
    <xsd:import namespace="e40d2fb2-d8e7-43d2-8548-b381667f96fb"/>
    <xsd:import namespace="ba2aea7b-5d99-4948-8324-e942f27f724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0d2fb2-d8e7-43d2-8548-b381667f96f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8cd08f1-22ed-46b3-8ffa-11a64f11a0b1}" ma:internalName="TaxCatchAll" ma:showField="CatchAllData" ma:web="e40d2fb2-d8e7-43d2-8548-b381667f96f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a2aea7b-5d99-4948-8324-e942f27f724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fdcca1d-aa7a-4aa4-88bd-88f0d812d4a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a2aea7b-5d99-4948-8324-e942f27f7246">
      <Terms xmlns="http://schemas.microsoft.com/office/infopath/2007/PartnerControls"/>
    </lcf76f155ced4ddcb4097134ff3c332f>
    <TaxCatchAll xmlns="e40d2fb2-d8e7-43d2-8548-b381667f96fb" xsi:nil="true"/>
    <SharedWithUsers xmlns="e40d2fb2-d8e7-43d2-8548-b381667f96fb">
      <UserInfo>
        <DisplayName>Dhawan, Neelam, ENV</DisplayName>
        <AccountId>652</AccountId>
        <AccountType/>
      </UserInfo>
      <UserInfo>
        <DisplayName>Martinez, Caitlin, ENV</DisplayName>
        <AccountId>811</AccountId>
        <AccountType/>
      </UserInfo>
      <UserInfo>
        <DisplayName>Briley, Siona, ENV</DisplayName>
        <AccountId>612</AccountId>
        <AccountType/>
      </UserInfo>
      <UserInfo>
        <DisplayName>Andress, Lane, ENV</DisplayName>
        <AccountId>1282</AccountId>
        <AccountType/>
      </UserInfo>
      <UserInfo>
        <DisplayName>Wear, Benjamin, ENV</DisplayName>
        <AccountId>1283</AccountId>
        <AccountType/>
      </UserInfo>
      <UserInfo>
        <DisplayName>Maestas, Ricardo, ENV</DisplayName>
        <AccountId>94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4DEA00-5FCD-408D-ABDE-D9882F983F0F}">
  <ds:schemaRefs>
    <ds:schemaRef ds:uri="ba2aea7b-5d99-4948-8324-e942f27f7246"/>
    <ds:schemaRef ds:uri="e40d2fb2-d8e7-43d2-8548-b381667f96f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B446F3A-2B1E-4135-9080-7715A0AF2A1D}">
  <ds:schemaRefs>
    <ds:schemaRef ds:uri="ba2aea7b-5d99-4948-8324-e942f27f7246"/>
    <ds:schemaRef ds:uri="e40d2fb2-d8e7-43d2-8548-b381667f96f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00EADC0-8E41-476E-AAF3-C6C9627E7E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Nature ecology education photo presentation</Template>
  <TotalTime>2</TotalTime>
  <Words>2159</Words>
  <Application>Microsoft Office PowerPoint</Application>
  <PresentationFormat>On-screen Show (4:3)</PresentationFormat>
  <Paragraphs>183</Paragraphs>
  <Slides>13</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Arial,Sans-Serif</vt:lpstr>
      <vt:lpstr>Calibri</vt:lpstr>
      <vt:lpstr>Corbel</vt:lpstr>
      <vt:lpstr>Courier New</vt:lpstr>
      <vt:lpstr>Segoe UI</vt:lpstr>
      <vt:lpstr>Tw Cen MT</vt:lpstr>
      <vt:lpstr>Wingdings</vt:lpstr>
      <vt:lpstr>Wingdings 2</vt:lpstr>
      <vt:lpstr>Median</vt:lpstr>
      <vt:lpstr>New Mexico Environment Department</vt:lpstr>
      <vt:lpstr>Radioactive and Hazardous Materials Topics</vt:lpstr>
      <vt:lpstr>Los Alamos National Laboratory  Permit Renewal</vt:lpstr>
      <vt:lpstr>Los Alamos National Laboratory  2016 Consent Order</vt:lpstr>
      <vt:lpstr>Los Alamos National Laboratory  2016 Consent Order</vt:lpstr>
      <vt:lpstr>Los Alamos National Laboratory Hexavalent Chromium Interim Measure Update</vt:lpstr>
      <vt:lpstr>Los Alamos National Laboratory Incorporating Independent Technical Review Recommendations</vt:lpstr>
      <vt:lpstr>Waste Isolation Pilot Plant - Operating Permit</vt:lpstr>
      <vt:lpstr>Emerging Contaminants: PFAS</vt:lpstr>
      <vt:lpstr>Kirtland Air Force Base Bulk Fuels Facility Spill</vt:lpstr>
      <vt:lpstr>Neglected Contaminate Sites  and Abandoned Uranium Mine Cleanup</vt:lpstr>
      <vt:lpstr>2025 NMED Legislative 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Mexico  Environment Department</dc:title>
  <dc:creator>Kenney, James, NMENV</dc:creator>
  <cp:lastModifiedBy>Goretzka, Drew, ENV</cp:lastModifiedBy>
  <cp:revision>2</cp:revision>
  <cp:lastPrinted>2019-08-26T16:53:08Z</cp:lastPrinted>
  <dcterms:created xsi:type="dcterms:W3CDTF">2019-05-13T19:10:30Z</dcterms:created>
  <dcterms:modified xsi:type="dcterms:W3CDTF">2025-05-29T20:19:06Z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0x010100D673A5C7294ED9409880352C4720B645</vt:lpwstr>
  </property>
  <property fmtid="{D5CDD505-2E9C-101B-9397-08002B2CF9AE}" pid="3" name="MediaServiceImageTags">
    <vt:lpwstr/>
  </property>
</Properties>
</file>