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Lst>
  <p:notesMasterIdLst>
    <p:notesMasterId r:id="rId15"/>
  </p:notesMasterIdLst>
  <p:sldIdLst>
    <p:sldId id="613" r:id="rId3"/>
    <p:sldId id="614" r:id="rId4"/>
    <p:sldId id="647" r:id="rId5"/>
    <p:sldId id="619" r:id="rId6"/>
    <p:sldId id="649" r:id="rId7"/>
    <p:sldId id="650" r:id="rId8"/>
    <p:sldId id="648" r:id="rId9"/>
    <p:sldId id="651" r:id="rId10"/>
    <p:sldId id="643" r:id="rId11"/>
    <p:sldId id="652" r:id="rId12"/>
    <p:sldId id="655" r:id="rId13"/>
    <p:sldId id="631"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7E6"/>
    <a:srgbClr val="199755"/>
    <a:srgbClr val="FEF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69" autoAdjust="0"/>
  </p:normalViewPr>
  <p:slideViewPr>
    <p:cSldViewPr>
      <p:cViewPr varScale="1">
        <p:scale>
          <a:sx n="54" d="100"/>
          <a:sy n="54" d="100"/>
        </p:scale>
        <p:origin x="186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283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2" rIns="93166" bIns="4658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6" tIns="46582" rIns="93166" bIns="46582" rtlCol="0"/>
          <a:lstStyle>
            <a:lvl1pPr algn="r">
              <a:defRPr sz="1200"/>
            </a:lvl1pPr>
          </a:lstStyle>
          <a:p>
            <a:fld id="{3168853B-60E5-46D8-8698-ED706C3D70C0}" type="datetimeFigureOut">
              <a:rPr lang="en-US" smtClean="0"/>
              <a:pPr/>
              <a:t>1/28/2021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2" rIns="93166" bIns="46582"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66" tIns="46582" rIns="93166"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6" tIns="46582" rIns="93166"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66" tIns="46582" rIns="93166" bIns="46582" rtlCol="0" anchor="b"/>
          <a:lstStyle>
            <a:lvl1pPr algn="r">
              <a:defRPr sz="1200"/>
            </a:lvl1pPr>
          </a:lstStyle>
          <a:p>
            <a:fld id="{CF16A58A-1AE0-4465-90D2-0376F5092297}" type="slidenum">
              <a:rPr lang="en-US" smtClean="0"/>
              <a:pPr/>
              <a:t>‹#›</a:t>
            </a:fld>
            <a:endParaRPr lang="en-US" dirty="0"/>
          </a:p>
        </p:txBody>
      </p:sp>
    </p:spTree>
    <p:extLst>
      <p:ext uri="{BB962C8B-B14F-4D97-AF65-F5344CB8AC3E}">
        <p14:creationId xmlns:p14="http://schemas.microsoft.com/office/powerpoint/2010/main" val="87615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1</a:t>
            </a:fld>
            <a:endParaRPr lang="en-US" dirty="0"/>
          </a:p>
        </p:txBody>
      </p:sp>
    </p:spTree>
    <p:extLst>
      <p:ext uri="{BB962C8B-B14F-4D97-AF65-F5344CB8AC3E}">
        <p14:creationId xmlns:p14="http://schemas.microsoft.com/office/powerpoint/2010/main" val="71918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 you have certified emissions inventory in the past, then you have been automatically GRANDFATHERED in, so you will not have to go through this process.</a:t>
            </a:r>
          </a:p>
        </p:txBody>
      </p:sp>
      <p:sp>
        <p:nvSpPr>
          <p:cNvPr id="4" name="Slide Number Placeholder 3"/>
          <p:cNvSpPr>
            <a:spLocks noGrp="1"/>
          </p:cNvSpPr>
          <p:nvPr>
            <p:ph type="sldNum" sz="quarter" idx="5"/>
          </p:nvPr>
        </p:nvSpPr>
        <p:spPr/>
        <p:txBody>
          <a:bodyPr/>
          <a:lstStyle/>
          <a:p>
            <a:fld id="{CF16A58A-1AE0-4465-90D2-0376F5092297}" type="slidenum">
              <a:rPr lang="en-US" smtClean="0"/>
              <a:pPr/>
              <a:t>2</a:t>
            </a:fld>
            <a:endParaRPr lang="en-US" dirty="0"/>
          </a:p>
        </p:txBody>
      </p:sp>
    </p:spTree>
    <p:extLst>
      <p:ext uri="{BB962C8B-B14F-4D97-AF65-F5344CB8AC3E}">
        <p14:creationId xmlns:p14="http://schemas.microsoft.com/office/powerpoint/2010/main" val="294114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cs typeface="Calibri" panose="020F0502020204030204" pitchFamily="34" charset="0"/>
            </a:endParaRPr>
          </a:p>
          <a:p>
            <a:r>
              <a:rPr lang="en-US" b="0" i="0" dirty="0">
                <a:cs typeface="Calibri" panose="020F0502020204030204" pitchFamily="34" charset="0"/>
              </a:rPr>
              <a:t>The yellow box is the subject line to look for. </a:t>
            </a:r>
          </a:p>
          <a:p>
            <a:r>
              <a:rPr lang="en-US" b="0" i="0" dirty="0">
                <a:cs typeface="Calibri" panose="020F0502020204030204" pitchFamily="34" charset="0"/>
              </a:rPr>
              <a:t>Tell them the email is no-reply@state.nm.us and to check their spam</a:t>
            </a:r>
          </a:p>
          <a:p>
            <a:endParaRPr lang="en-US" b="0" i="0" dirty="0">
              <a:cs typeface="Calibri" panose="020F0502020204030204" pitchFamily="34" charset="0"/>
            </a:endParaRPr>
          </a:p>
          <a:p>
            <a:r>
              <a:rPr lang="en-US" b="0" i="0" dirty="0">
                <a:cs typeface="Calibri" panose="020F0502020204030204" pitchFamily="34" charset="0"/>
              </a:rPr>
              <a:t>Read the agreement. </a:t>
            </a:r>
          </a:p>
          <a:p>
            <a:r>
              <a:rPr lang="en-US" b="0" i="0" dirty="0">
                <a:cs typeface="Calibri" panose="020F0502020204030204" pitchFamily="34" charset="0"/>
              </a:rPr>
              <a:t>Green box is where they go to click. </a:t>
            </a:r>
          </a:p>
          <a:p>
            <a:endParaRPr lang="en-US" b="0" i="0" dirty="0">
              <a:cs typeface="Calibri" panose="020F0502020204030204" pitchFamily="34" charset="0"/>
            </a:endParaRPr>
          </a:p>
          <a:p>
            <a:r>
              <a:rPr lang="en-US" b="0" i="0" dirty="0">
                <a:cs typeface="Calibri" panose="020F0502020204030204" pitchFamily="34" charset="0"/>
              </a:rPr>
              <a:t>They are required to keep this email. </a:t>
            </a:r>
          </a:p>
          <a:p>
            <a:endParaRPr lang="en-US" b="0" i="0" dirty="0">
              <a:cs typeface="Calibri" panose="020F0502020204030204" pitchFamily="34" charset="0"/>
            </a:endParaRPr>
          </a:p>
          <a:p>
            <a:r>
              <a:rPr lang="en-US" b="0" i="0" dirty="0">
                <a:cs typeface="Calibri" panose="020F0502020204030204" pitchFamily="34" charset="0"/>
              </a:rPr>
              <a:t>Links expire after 24 hours and will expire after they are used to send identify verification information (one try)</a:t>
            </a:r>
          </a:p>
        </p:txBody>
      </p:sp>
      <p:sp>
        <p:nvSpPr>
          <p:cNvPr id="4" name="Slide Number Placeholder 3"/>
          <p:cNvSpPr>
            <a:spLocks noGrp="1"/>
          </p:cNvSpPr>
          <p:nvPr>
            <p:ph type="sldNum" sz="quarter" idx="5"/>
          </p:nvPr>
        </p:nvSpPr>
        <p:spPr/>
        <p:txBody>
          <a:bodyPr/>
          <a:lstStyle/>
          <a:p>
            <a:fld id="{CF16A58A-1AE0-4465-90D2-0376F5092297}" type="slidenum">
              <a:rPr lang="en-US" smtClean="0"/>
              <a:pPr/>
              <a:t>4</a:t>
            </a:fld>
            <a:endParaRPr lang="en-US" dirty="0"/>
          </a:p>
        </p:txBody>
      </p:sp>
    </p:spTree>
    <p:extLst>
      <p:ext uri="{BB962C8B-B14F-4D97-AF65-F5344CB8AC3E}">
        <p14:creationId xmlns:p14="http://schemas.microsoft.com/office/powerpoint/2010/main" val="337762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5</a:t>
            </a:fld>
            <a:endParaRPr lang="en-US" dirty="0"/>
          </a:p>
        </p:txBody>
      </p:sp>
    </p:spTree>
    <p:extLst>
      <p:ext uri="{BB962C8B-B14F-4D97-AF65-F5344CB8AC3E}">
        <p14:creationId xmlns:p14="http://schemas.microsoft.com/office/powerpoint/2010/main" val="363159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6</a:t>
            </a:fld>
            <a:endParaRPr lang="en-US" dirty="0"/>
          </a:p>
        </p:txBody>
      </p:sp>
    </p:spTree>
    <p:extLst>
      <p:ext uri="{BB962C8B-B14F-4D97-AF65-F5344CB8AC3E}">
        <p14:creationId xmlns:p14="http://schemas.microsoft.com/office/powerpoint/2010/main" val="296665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panose="020F0502020204030204" pitchFamily="34" charset="0"/>
            </a:endParaRPr>
          </a:p>
          <a:p>
            <a:endParaRPr lang="en-US" b="1" i="1"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F16A58A-1AE0-4465-90D2-0376F5092297}" type="slidenum">
              <a:rPr lang="en-US" smtClean="0"/>
              <a:pPr/>
              <a:t>7</a:t>
            </a:fld>
            <a:endParaRPr lang="en-US" dirty="0"/>
          </a:p>
        </p:txBody>
      </p:sp>
    </p:spTree>
    <p:extLst>
      <p:ext uri="{BB962C8B-B14F-4D97-AF65-F5344CB8AC3E}">
        <p14:creationId xmlns:p14="http://schemas.microsoft.com/office/powerpoint/2010/main" val="427491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 you have certified emissions inventory in the past, then you have been automatically GRANDFATHERED in, so you will not have to go through this process.</a:t>
            </a:r>
          </a:p>
        </p:txBody>
      </p:sp>
      <p:sp>
        <p:nvSpPr>
          <p:cNvPr id="4" name="Slide Number Placeholder 3"/>
          <p:cNvSpPr>
            <a:spLocks noGrp="1"/>
          </p:cNvSpPr>
          <p:nvPr>
            <p:ph type="sldNum" sz="quarter" idx="5"/>
          </p:nvPr>
        </p:nvSpPr>
        <p:spPr/>
        <p:txBody>
          <a:bodyPr/>
          <a:lstStyle/>
          <a:p>
            <a:fld id="{CF16A58A-1AE0-4465-90D2-0376F5092297}" type="slidenum">
              <a:rPr lang="en-US" smtClean="0"/>
              <a:pPr/>
              <a:t>11</a:t>
            </a:fld>
            <a:endParaRPr lang="en-US" dirty="0"/>
          </a:p>
        </p:txBody>
      </p:sp>
    </p:spTree>
    <p:extLst>
      <p:ext uri="{BB962C8B-B14F-4D97-AF65-F5344CB8AC3E}">
        <p14:creationId xmlns:p14="http://schemas.microsoft.com/office/powerpoint/2010/main" val="175961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12</a:t>
            </a:fld>
            <a:endParaRPr lang="en-US" dirty="0"/>
          </a:p>
        </p:txBody>
      </p:sp>
    </p:spTree>
    <p:extLst>
      <p:ext uri="{BB962C8B-B14F-4D97-AF65-F5344CB8AC3E}">
        <p14:creationId xmlns:p14="http://schemas.microsoft.com/office/powerpoint/2010/main" val="138262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600">
                <a:solidFill>
                  <a:schemeClr val="tx1"/>
                </a:solidFill>
                <a:latin typeface="Calibri" panose="020F0502020204030204" pitchFamily="34" charset="0"/>
              </a:defRPr>
            </a:lvl1pPr>
          </a:lstStyle>
          <a:p>
            <a:fld id="{0255DE44-24D9-468F-ACC9-DDC431174CCA}" type="slidenum">
              <a:rPr lang="en-US" smtClean="0"/>
              <a:pPr/>
              <a:t>‹#›</a:t>
            </a:fld>
            <a:endParaRPr lang="en-US" dirty="0"/>
          </a:p>
        </p:txBody>
      </p:sp>
      <p:sp>
        <p:nvSpPr>
          <p:cNvPr id="8" name="Content Placeholder 7"/>
          <p:cNvSpPr>
            <a:spLocks noGrp="1"/>
          </p:cNvSpPr>
          <p:nvPr>
            <p:ph sz="quarter" idx="1"/>
          </p:nvPr>
        </p:nvSpPr>
        <p:spPr>
          <a:xfrm>
            <a:off x="612648" y="1447800"/>
            <a:ext cx="8153400" cy="5105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Title Placeholder 21">
            <a:extLst>
              <a:ext uri="{FF2B5EF4-FFF2-40B4-BE49-F238E27FC236}">
                <a16:creationId xmlns:a16="http://schemas.microsoft.com/office/drawing/2014/main" id="{D6A1DB6E-95C0-41A6-96B4-A8FE0A95412A}"/>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09257" y="21336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00257" y="21336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Slide Number Placeholder 11"/>
          <p:cNvSpPr>
            <a:spLocks noGrp="1"/>
          </p:cNvSpPr>
          <p:nvPr>
            <p:ph type="sldNum" sz="quarter" idx="16"/>
          </p:nvPr>
        </p:nvSpPr>
        <p:spPr/>
        <p:txBody>
          <a:bodyPr rtlCol="0"/>
          <a:lstStyle/>
          <a:p>
            <a:fld id="{0255DE44-24D9-468F-ACC9-DDC431174CCA}" type="slidenum">
              <a:rPr lang="en-US" smtClean="0"/>
              <a:pPr/>
              <a:t>‹#›</a:t>
            </a:fld>
            <a:endParaRPr lang="en-US" dirty="0"/>
          </a:p>
        </p:txBody>
      </p:sp>
      <p:sp>
        <p:nvSpPr>
          <p:cNvPr id="16" name="Text Placeholder 15"/>
          <p:cNvSpPr>
            <a:spLocks noGrp="1"/>
          </p:cNvSpPr>
          <p:nvPr>
            <p:ph type="body" sz="quarter" idx="1"/>
          </p:nvPr>
        </p:nvSpPr>
        <p:spPr>
          <a:xfrm>
            <a:off x="509257" y="1447800"/>
            <a:ext cx="3886200" cy="640080"/>
          </a:xfrm>
          <a:solidFill>
            <a:srgbClr val="00B05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700257" y="1447800"/>
            <a:ext cx="3886200" cy="640080"/>
          </a:xfrm>
          <a:solidFill>
            <a:srgbClr val="0070C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8" name="Title Placeholder 21">
            <a:extLst>
              <a:ext uri="{FF2B5EF4-FFF2-40B4-BE49-F238E27FC236}">
                <a16:creationId xmlns:a16="http://schemas.microsoft.com/office/drawing/2014/main" id="{6BC6286E-7099-480E-B297-58727914DA90}"/>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382668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solidFill>
              </a:defRPr>
            </a:lvl1pPr>
          </a:lstStyle>
          <a:p>
            <a:fld id="{0255DE44-24D9-468F-ACC9-DDC431174CCA}" type="slidenum">
              <a:rPr lang="en-US" smtClean="0"/>
              <a:pPr/>
              <a:t>‹#›</a:t>
            </a:fld>
            <a:endParaRPr lang="en-US" dirty="0"/>
          </a:p>
        </p:txBody>
      </p:sp>
      <p:sp>
        <p:nvSpPr>
          <p:cNvPr id="4" name="Title Placeholder 21">
            <a:extLst>
              <a:ext uri="{FF2B5EF4-FFF2-40B4-BE49-F238E27FC236}">
                <a16:creationId xmlns:a16="http://schemas.microsoft.com/office/drawing/2014/main" id="{2745DC9E-E4C3-4A3B-A615-A5E858BA75C6}"/>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305622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fld id="{0255DE44-24D9-468F-ACC9-DDC431174CCA}" type="slidenum">
              <a:rPr lang="en-US" smtClean="0"/>
              <a:pPr/>
              <a:t>‹#›</a:t>
            </a:fld>
            <a:endParaRPr lang="en-US" dirty="0"/>
          </a:p>
        </p:txBody>
      </p:sp>
      <p:sp>
        <p:nvSpPr>
          <p:cNvPr id="3" name="Text Placeholder 2"/>
          <p:cNvSpPr>
            <a:spLocks noGrp="1"/>
          </p:cNvSpPr>
          <p:nvPr>
            <p:ph type="body" idx="2"/>
          </p:nvPr>
        </p:nvSpPr>
        <p:spPr>
          <a:xfrm>
            <a:off x="609600" y="1524000"/>
            <a:ext cx="1600200" cy="4343400"/>
          </a:xfrm>
          <a:solidFill>
            <a:srgbClr val="0070C0"/>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2362200" y="1524000"/>
            <a:ext cx="6400800" cy="4419600"/>
          </a:xfrm>
        </p:spPr>
        <p:txBody>
          <a:bodyPr/>
          <a:lstStyle>
            <a:lvl5pPr>
              <a:buClr>
                <a:schemeClr val="accent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Placeholder 21">
            <a:extLst>
              <a:ext uri="{FF2B5EF4-FFF2-40B4-BE49-F238E27FC236}">
                <a16:creationId xmlns:a16="http://schemas.microsoft.com/office/drawing/2014/main" id="{93C22B75-02CE-47B0-948D-A1C0A28D49C8}"/>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354556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19975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solidFill>
            <a:srgbClr val="0070C0"/>
          </a:solidFill>
        </p:spPr>
        <p:txBody>
          <a:bodyPr/>
          <a:lstStyle>
            <a:lvl1pPr algn="l">
              <a:buNone/>
              <a:defRPr sz="4400" b="0" cap="none">
                <a:solidFill>
                  <a:srgbClr val="FFFFFF"/>
                </a:solidFill>
              </a:defRPr>
            </a:lvl1pPr>
          </a:lstStyle>
          <a:p>
            <a:r>
              <a:rPr kumimoji="0" lang="en-US" dirty="0"/>
              <a:t>Click to edit Master title style</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255DE44-24D9-468F-ACC9-DDC431174CC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dirty="0"/>
          </a:p>
        </p:txBody>
      </p:sp>
      <p:sp>
        <p:nvSpPr>
          <p:cNvPr id="6" name="Title Placeholder 21">
            <a:extLst>
              <a:ext uri="{FF2B5EF4-FFF2-40B4-BE49-F238E27FC236}">
                <a16:creationId xmlns:a16="http://schemas.microsoft.com/office/drawing/2014/main" id="{AF26200D-C948-4624-B42E-2C05A10E6FFB}"/>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46980" y="22098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37980" y="22098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Slide Number Placeholder 11"/>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dirty="0"/>
          </a:p>
        </p:txBody>
      </p:sp>
      <p:sp>
        <p:nvSpPr>
          <p:cNvPr id="16" name="Text Placeholder 15"/>
          <p:cNvSpPr>
            <a:spLocks noGrp="1"/>
          </p:cNvSpPr>
          <p:nvPr>
            <p:ph type="body" sz="quarter" idx="1"/>
          </p:nvPr>
        </p:nvSpPr>
        <p:spPr>
          <a:xfrm>
            <a:off x="546980" y="1524000"/>
            <a:ext cx="3886200" cy="640080"/>
          </a:xfrm>
          <a:solidFill>
            <a:srgbClr val="199755"/>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737980" y="1524000"/>
            <a:ext cx="3886200" cy="640080"/>
          </a:xfrm>
          <a:solidFill>
            <a:srgbClr val="0070C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8" name="Title Placeholder 21">
            <a:extLst>
              <a:ext uri="{FF2B5EF4-FFF2-40B4-BE49-F238E27FC236}">
                <a16:creationId xmlns:a16="http://schemas.microsoft.com/office/drawing/2014/main" id="{C39CDE41-710F-45D3-AD26-B91DB5AB18A5}"/>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dirty="0"/>
          </a:p>
        </p:txBody>
      </p:sp>
      <p:sp>
        <p:nvSpPr>
          <p:cNvPr id="4" name="Title Placeholder 21">
            <a:extLst>
              <a:ext uri="{FF2B5EF4-FFF2-40B4-BE49-F238E27FC236}">
                <a16:creationId xmlns:a16="http://schemas.microsoft.com/office/drawing/2014/main" id="{A4111FD9-C735-4ED2-B52E-0D754DE028C1}"/>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solidFill>
            <a:srgbClr val="0070C0"/>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5pPr>
              <a:buClr>
                <a:schemeClr val="accent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Placeholder 21">
            <a:extLst>
              <a:ext uri="{FF2B5EF4-FFF2-40B4-BE49-F238E27FC236}">
                <a16:creationId xmlns:a16="http://schemas.microsoft.com/office/drawing/2014/main" id="{190E852D-9DA8-4A61-8C6B-1D7FB4EF88AC}"/>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098" name="Picture 2" descr="Image result for nm tourism bosque">
            <a:extLst>
              <a:ext uri="{FF2B5EF4-FFF2-40B4-BE49-F238E27FC236}">
                <a16:creationId xmlns:a16="http://schemas.microsoft.com/office/drawing/2014/main" id="{006FEE46-B964-4077-B5F6-186CC2BA8D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966"/>
            <a:ext cx="9144000" cy="68839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1001387" y="0"/>
            <a:ext cx="7600604" cy="782638"/>
          </a:xfrm>
        </p:spPr>
        <p:txBody>
          <a:bodyPr/>
          <a:lstStyle>
            <a:lvl1pPr algn="l">
              <a:defRPr sz="3600">
                <a:solidFill>
                  <a:schemeClr val="bg1"/>
                </a:solidFill>
              </a:defRPr>
            </a:lvl1pPr>
          </a:lstStyle>
          <a:p>
            <a:r>
              <a:rPr lang="en-US" noProof="0" dirty="0"/>
              <a:t>New Mexico Environment Department</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996860" y="808604"/>
            <a:ext cx="7600604" cy="1537231"/>
          </a:xfrm>
        </p:spPr>
        <p:txBody>
          <a:bodyPr>
            <a:normAutofit/>
          </a:bodyPr>
          <a:lstStyle>
            <a:lvl1pPr marL="0" indent="0" algn="l">
              <a:spcBef>
                <a:spcPts val="0"/>
              </a:spcBef>
              <a:buNone/>
              <a:defRPr sz="1725">
                <a:solidFill>
                  <a:schemeClr val="bg1"/>
                </a:solidFill>
              </a:defRPr>
            </a:lvl1pPr>
            <a:lvl2pPr>
              <a:defRPr sz="1350"/>
            </a:lvl2pPr>
            <a:lvl3pPr>
              <a:defRPr sz="1350"/>
            </a:lvl3pPr>
            <a:lvl4pPr>
              <a:defRPr sz="1350"/>
            </a:lvl4pPr>
            <a:lvl5pPr>
              <a:defRPr sz="1350"/>
            </a:lvl5pPr>
          </a:lstStyle>
          <a:p>
            <a:pPr lvl="0"/>
            <a:r>
              <a:rPr lang="en-US" noProof="0" dirty="0"/>
              <a:t>Presentation Title</a:t>
            </a:r>
          </a:p>
          <a:p>
            <a:pPr lvl="0"/>
            <a:r>
              <a:rPr lang="en-US" noProof="0" dirty="0"/>
              <a:t>Presenter, Title</a:t>
            </a:r>
          </a:p>
          <a:p>
            <a:pPr lvl="0"/>
            <a:r>
              <a:rPr lang="en-US" noProof="0" dirty="0"/>
              <a:t>Date</a:t>
            </a:r>
          </a:p>
        </p:txBody>
      </p:sp>
      <p:pic>
        <p:nvPicPr>
          <p:cNvPr id="7" name="Picture 2" descr="http://dws/outreach/graphics/images/seal/color/logo_seal72.gif">
            <a:extLst>
              <a:ext uri="{FF2B5EF4-FFF2-40B4-BE49-F238E27FC236}">
                <a16:creationId xmlns:a16="http://schemas.microsoft.com/office/drawing/2014/main" id="{58562F4C-BBAE-4C4F-9139-D06E9C3208C5}"/>
              </a:ext>
            </a:extLst>
          </p:cNvPr>
          <p:cNvPicPr>
            <a:picLocks noChangeAspect="1" noChangeArrowheads="1"/>
          </p:cNvPicPr>
          <p:nvPr userDrawn="1"/>
        </p:nvPicPr>
        <p:blipFill>
          <a:blip r:embed="rId3" cstate="print"/>
          <a:srcRect/>
          <a:stretch>
            <a:fillRect/>
          </a:stretch>
        </p:blipFill>
        <p:spPr bwMode="auto">
          <a:xfrm>
            <a:off x="36131" y="79637"/>
            <a:ext cx="935832" cy="873444"/>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6067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dirty="0"/>
          </a:p>
        </p:txBody>
      </p:sp>
      <p:sp>
        <p:nvSpPr>
          <p:cNvPr id="8" name="Content Placeholder 7"/>
          <p:cNvSpPr>
            <a:spLocks noGrp="1"/>
          </p:cNvSpPr>
          <p:nvPr>
            <p:ph sz="quarter" idx="1"/>
          </p:nvPr>
        </p:nvSpPr>
        <p:spPr>
          <a:xfrm>
            <a:off x="612648" y="1600200"/>
            <a:ext cx="8153400" cy="4953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Title Placeholder 21">
            <a:extLst>
              <a:ext uri="{FF2B5EF4-FFF2-40B4-BE49-F238E27FC236}">
                <a16:creationId xmlns:a16="http://schemas.microsoft.com/office/drawing/2014/main" id="{BD902F76-A89D-461B-996D-ADFBAD0E2B95}"/>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41746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fld id="{0255DE44-24D9-468F-ACC9-DDC431174CCA}" type="slidenum">
              <a:rPr lang="en-US" smtClean="0"/>
              <a:pPr/>
              <a:t>‹#›</a:t>
            </a:fld>
            <a:endParaRPr lang="en-US" dirty="0"/>
          </a:p>
        </p:txBody>
      </p:sp>
      <p:sp>
        <p:nvSpPr>
          <p:cNvPr id="6" name="Title Placeholder 21">
            <a:extLst>
              <a:ext uri="{FF2B5EF4-FFF2-40B4-BE49-F238E27FC236}">
                <a16:creationId xmlns:a16="http://schemas.microsoft.com/office/drawing/2014/main" id="{FE897010-4E88-489F-8EED-C3081493C146}"/>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78282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463040"/>
            <a:ext cx="8378952" cy="51663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0" y="1074534"/>
            <a:ext cx="91440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606073" y="6613524"/>
            <a:ext cx="533400" cy="244476"/>
          </a:xfrm>
          <a:prstGeom prst="rect">
            <a:avLst/>
          </a:prstGeom>
        </p:spPr>
        <p:txBody>
          <a:bodyPr vert="horz" anchor="ctr" anchorCtr="0">
            <a:noAutofit/>
          </a:bodyPr>
          <a:lstStyle>
            <a:lvl1pPr algn="ctr" eaLnBrk="1" latinLnBrk="0" hangingPunct="1">
              <a:defRPr kumimoji="0" sz="2000" b="1">
                <a:solidFill>
                  <a:schemeClr val="tx1"/>
                </a:solidFill>
                <a:latin typeface="Calibri" panose="020F0502020204030204" pitchFamily="34" charset="0"/>
              </a:defRPr>
            </a:lvl1pPr>
          </a:lstStyle>
          <a:p>
            <a:fld id="{0255DE44-24D9-468F-ACC9-DDC431174CCA}" type="slidenum">
              <a:rPr lang="en-US" smtClean="0"/>
              <a:pPr/>
              <a:t>‹#›</a:t>
            </a:fld>
            <a:endParaRPr lang="en-US" dirty="0"/>
          </a:p>
        </p:txBody>
      </p:sp>
      <p:pic>
        <p:nvPicPr>
          <p:cNvPr id="12290" name="Picture 2" descr="http://dws/outreach/graphics/images/seal/color/logo_seal72.gif"/>
          <p:cNvPicPr>
            <a:picLocks noChangeAspect="1" noChangeArrowheads="1"/>
          </p:cNvPicPr>
          <p:nvPr userDrawn="1"/>
        </p:nvPicPr>
        <p:blipFill>
          <a:blip r:embed="rId9" cstate="print"/>
          <a:srcRect/>
          <a:stretch>
            <a:fillRect/>
          </a:stretch>
        </p:blipFill>
        <p:spPr bwMode="auto">
          <a:xfrm>
            <a:off x="43788" y="53479"/>
            <a:ext cx="990600" cy="924561"/>
          </a:xfrm>
          <a:prstGeom prst="rect">
            <a:avLst/>
          </a:prstGeom>
          <a:noFill/>
          <a:effectLst>
            <a:outerShdw blurRad="63500" sx="102000" sy="102000" algn="ctr"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90" r:id="rId7"/>
  </p:sldLayoutIdLst>
  <p:hf hdr="0" ftr="0"/>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600200"/>
            <a:ext cx="8153400" cy="50292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610600" y="6613524"/>
            <a:ext cx="533400" cy="244476"/>
          </a:xfrm>
          <a:prstGeom prst="rect">
            <a:avLst/>
          </a:prstGeom>
        </p:spPr>
        <p:txBody>
          <a:bodyPr vert="horz" anchor="ctr" anchorCtr="0">
            <a:noAutofit/>
          </a:bodyPr>
          <a:lstStyle>
            <a:lvl1pPr algn="ctr" eaLnBrk="1" latinLnBrk="0" hangingPunct="1">
              <a:defRPr kumimoji="0" sz="1600" b="1">
                <a:solidFill>
                  <a:schemeClr val="tx1"/>
                </a:solidFill>
                <a:latin typeface="Calibri" panose="020F0502020204030204" pitchFamily="34" charset="0"/>
              </a:defRPr>
            </a:lvl1pPr>
          </a:lstStyle>
          <a:p>
            <a:fld id="{0255DE44-24D9-468F-ACC9-DDC431174CCA}" type="slidenum">
              <a:rPr lang="en-US" smtClean="0"/>
              <a:pPr/>
              <a:t>‹#›</a:t>
            </a:fld>
            <a:endParaRPr lang="en-US" dirty="0"/>
          </a:p>
        </p:txBody>
      </p:sp>
      <p:sp>
        <p:nvSpPr>
          <p:cNvPr id="10" name="Title Placeholder 21">
            <a:extLst>
              <a:ext uri="{FF2B5EF4-FFF2-40B4-BE49-F238E27FC236}">
                <a16:creationId xmlns:a16="http://schemas.microsoft.com/office/drawing/2014/main" id="{D1AAC78A-89C9-4C9C-BE9B-7627D5012B13}"/>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pic>
        <p:nvPicPr>
          <p:cNvPr id="14" name="Picture 2" descr="http://dws/outreach/graphics/images/seal/color/logo_seal72.gif">
            <a:extLst>
              <a:ext uri="{FF2B5EF4-FFF2-40B4-BE49-F238E27FC236}">
                <a16:creationId xmlns:a16="http://schemas.microsoft.com/office/drawing/2014/main" id="{322EC02F-7EC0-4491-8DDB-F083D9C91F06}"/>
              </a:ext>
            </a:extLst>
          </p:cNvPr>
          <p:cNvPicPr>
            <a:picLocks noChangeAspect="1" noChangeArrowheads="1"/>
          </p:cNvPicPr>
          <p:nvPr userDrawn="1"/>
        </p:nvPicPr>
        <p:blipFill>
          <a:blip r:embed="rId7" cstate="print"/>
          <a:srcRect/>
          <a:stretch>
            <a:fillRect/>
          </a:stretch>
        </p:blipFill>
        <p:spPr bwMode="auto">
          <a:xfrm>
            <a:off x="43788" y="53479"/>
            <a:ext cx="990600" cy="924561"/>
          </a:xfrm>
          <a:prstGeom prst="rect">
            <a:avLst/>
          </a:prstGeom>
          <a:noFill/>
          <a:effectLst>
            <a:outerShdw blurRad="63500" sx="102000" sy="102000" algn="ctr" rotWithShape="0">
              <a:prstClr val="black">
                <a:alpha val="40000"/>
              </a:prstClr>
            </a:outerShdw>
          </a:effectLst>
        </p:spPr>
      </p:pic>
      <p:sp>
        <p:nvSpPr>
          <p:cNvPr id="15" name="Rectangle 14">
            <a:extLst>
              <a:ext uri="{FF2B5EF4-FFF2-40B4-BE49-F238E27FC236}">
                <a16:creationId xmlns:a16="http://schemas.microsoft.com/office/drawing/2014/main" id="{DA71E2E5-2158-47E3-8E68-F746B92F3778}"/>
              </a:ext>
            </a:extLst>
          </p:cNvPr>
          <p:cNvSpPr/>
          <p:nvPr userDrawn="1"/>
        </p:nvSpPr>
        <p:spPr>
          <a:xfrm>
            <a:off x="0" y="1074534"/>
            <a:ext cx="91440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1889007849"/>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 id="2147483689" r:id="rId5"/>
  </p:sldLayoutIdLst>
  <p:hf hdr="0" ftr="0"/>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v.nm.gov/air-quality/manage-electronic-signature/"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mailto:Roslyn.Higgin@state.nm.u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www.env.nm.gov/air-quality/ei-minor-sources/" TargetMode="External"/><Relationship Id="rId4" Type="http://schemas.openxmlformats.org/officeDocument/2006/relationships/hyperlink" Target="mailto:Sufi.Mustafa@state.nm.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env.nm.gov/air-quality/manage-electronic-signatur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79F-0CB5-4E95-B5D2-F914B4CF8EBA}"/>
              </a:ext>
            </a:extLst>
          </p:cNvPr>
          <p:cNvSpPr>
            <a:spLocks noGrp="1"/>
          </p:cNvSpPr>
          <p:nvPr>
            <p:ph type="title"/>
          </p:nvPr>
        </p:nvSpPr>
        <p:spPr/>
        <p:txBody>
          <a:bodyPr>
            <a:noAutofit/>
          </a:bodyPr>
          <a:lstStyle/>
          <a:p>
            <a:r>
              <a:rPr lang="en-US" sz="3600" dirty="0"/>
              <a:t>New Mexico Environment Department</a:t>
            </a:r>
          </a:p>
        </p:txBody>
      </p:sp>
      <p:sp>
        <p:nvSpPr>
          <p:cNvPr id="3" name="Text Placeholder 2">
            <a:extLst>
              <a:ext uri="{FF2B5EF4-FFF2-40B4-BE49-F238E27FC236}">
                <a16:creationId xmlns:a16="http://schemas.microsoft.com/office/drawing/2014/main" id="{D9FC4717-577E-4F01-8693-933BEE005E80}"/>
              </a:ext>
            </a:extLst>
          </p:cNvPr>
          <p:cNvSpPr>
            <a:spLocks noGrp="1"/>
          </p:cNvSpPr>
          <p:nvPr>
            <p:ph type="body" sz="quarter" idx="13"/>
          </p:nvPr>
        </p:nvSpPr>
        <p:spPr>
          <a:xfrm>
            <a:off x="982997" y="762000"/>
            <a:ext cx="7322803" cy="1537231"/>
          </a:xfrm>
        </p:spPr>
        <p:txBody>
          <a:bodyPr/>
          <a:lstStyle/>
          <a:p>
            <a:pPr algn="r">
              <a:spcBef>
                <a:spcPts val="0"/>
              </a:spcBef>
            </a:pPr>
            <a:r>
              <a:rPr lang="en-US" sz="2000" b="1" dirty="0"/>
              <a:t>2020 Minor Source Emissions Inventory  Manage E-Sign </a:t>
            </a:r>
          </a:p>
          <a:p>
            <a:pPr algn="r">
              <a:spcBef>
                <a:spcPts val="0"/>
              </a:spcBef>
            </a:pPr>
            <a:r>
              <a:rPr lang="en-US" sz="1800" b="1" dirty="0"/>
              <a:t>Roslyn Higgin, Emissions Inventory Specialist</a:t>
            </a:r>
          </a:p>
          <a:p>
            <a:pPr algn="r">
              <a:spcBef>
                <a:spcPts val="0"/>
              </a:spcBef>
            </a:pPr>
            <a:r>
              <a:rPr lang="en-US" sz="1800" b="1" dirty="0"/>
              <a:t>January 21, 2021</a:t>
            </a:r>
          </a:p>
          <a:p>
            <a:endParaRPr lang="en-US" dirty="0"/>
          </a:p>
        </p:txBody>
      </p:sp>
    </p:spTree>
    <p:extLst>
      <p:ext uri="{BB962C8B-B14F-4D97-AF65-F5344CB8AC3E}">
        <p14:creationId xmlns:p14="http://schemas.microsoft.com/office/powerpoint/2010/main" val="213924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AC63AF9-80C5-40F8-B3B6-54437ED7272A}"/>
              </a:ext>
            </a:extLst>
          </p:cNvPr>
          <p:cNvPicPr>
            <a:picLocks noGrp="1" noChangeAspect="1"/>
          </p:cNvPicPr>
          <p:nvPr>
            <p:ph sz="quarter" idx="1"/>
          </p:nvPr>
        </p:nvPicPr>
        <p:blipFill>
          <a:blip r:embed="rId2"/>
          <a:stretch>
            <a:fillRect/>
          </a:stretch>
        </p:blipFill>
        <p:spPr>
          <a:xfrm>
            <a:off x="0" y="1524000"/>
            <a:ext cx="9144000" cy="2091821"/>
          </a:xfrm>
          <a:prstGeom prst="rect">
            <a:avLst/>
          </a:prstGeom>
          <a:ln w="12700">
            <a:solidFill>
              <a:schemeClr val="tx1"/>
            </a:solidFill>
          </a:ln>
        </p:spPr>
      </p:pic>
      <p:sp>
        <p:nvSpPr>
          <p:cNvPr id="10" name="Content Placeholder 9">
            <a:extLst>
              <a:ext uri="{FF2B5EF4-FFF2-40B4-BE49-F238E27FC236}">
                <a16:creationId xmlns:a16="http://schemas.microsoft.com/office/drawing/2014/main" id="{4FB77F45-C3D5-424B-9CB5-2F0ECBACB8FC}"/>
              </a:ext>
            </a:extLst>
          </p:cNvPr>
          <p:cNvSpPr>
            <a:spLocks noGrp="1"/>
          </p:cNvSpPr>
          <p:nvPr>
            <p:ph sz="quarter" idx="2"/>
          </p:nvPr>
        </p:nvSpPr>
        <p:spPr>
          <a:xfrm>
            <a:off x="0" y="4021349"/>
            <a:ext cx="9144000" cy="1769851"/>
          </a:xfrm>
        </p:spPr>
        <p:txBody>
          <a:bodyPr>
            <a:normAutofit fontScale="92500"/>
          </a:bodyPr>
          <a:lstStyle/>
          <a:p>
            <a:r>
              <a:rPr lang="en-US" dirty="0">
                <a:hlinkClick r:id="rId3"/>
              </a:rPr>
              <a:t>www.env.nm.gov/air-quality/manage-electronic-signature/</a:t>
            </a:r>
            <a:endParaRPr lang="en-US" dirty="0"/>
          </a:p>
          <a:p>
            <a:r>
              <a:rPr lang="en-US" dirty="0"/>
              <a:t>Print, complete, notarize, mail. </a:t>
            </a:r>
          </a:p>
          <a:p>
            <a:r>
              <a:rPr lang="en-US" dirty="0"/>
              <a:t>Wait for email. </a:t>
            </a:r>
          </a:p>
        </p:txBody>
      </p:sp>
      <p:sp>
        <p:nvSpPr>
          <p:cNvPr id="4" name="Slide Number Placeholder 3">
            <a:extLst>
              <a:ext uri="{FF2B5EF4-FFF2-40B4-BE49-F238E27FC236}">
                <a16:creationId xmlns:a16="http://schemas.microsoft.com/office/drawing/2014/main" id="{DF872F94-808F-415B-9EF8-5B2E87189836}"/>
              </a:ext>
            </a:extLst>
          </p:cNvPr>
          <p:cNvSpPr>
            <a:spLocks noGrp="1"/>
          </p:cNvSpPr>
          <p:nvPr>
            <p:ph type="sldNum" sz="quarter" idx="16"/>
          </p:nvPr>
        </p:nvSpPr>
        <p:spPr/>
        <p:txBody>
          <a:bodyPr/>
          <a:lstStyle/>
          <a:p>
            <a:fld id="{0255DE44-24D9-468F-ACC9-DDC431174CCA}" type="slidenum">
              <a:rPr lang="en-US" smtClean="0"/>
              <a:pPr/>
              <a:t>10</a:t>
            </a:fld>
            <a:endParaRPr lang="en-US" dirty="0"/>
          </a:p>
        </p:txBody>
      </p:sp>
      <p:sp>
        <p:nvSpPr>
          <p:cNvPr id="6" name="Title 5">
            <a:extLst>
              <a:ext uri="{FF2B5EF4-FFF2-40B4-BE49-F238E27FC236}">
                <a16:creationId xmlns:a16="http://schemas.microsoft.com/office/drawing/2014/main" id="{C46B337F-55F9-4937-A944-82CC5F6AB8D1}"/>
              </a:ext>
            </a:extLst>
          </p:cNvPr>
          <p:cNvSpPr>
            <a:spLocks noGrp="1"/>
          </p:cNvSpPr>
          <p:nvPr>
            <p:ph type="title"/>
          </p:nvPr>
        </p:nvSpPr>
        <p:spPr/>
        <p:txBody>
          <a:bodyPr>
            <a:normAutofit/>
          </a:bodyPr>
          <a:lstStyle/>
          <a:p>
            <a:r>
              <a:rPr lang="en-US" sz="3600" dirty="0"/>
              <a:t>Complete the ESAA Form</a:t>
            </a:r>
          </a:p>
        </p:txBody>
      </p:sp>
    </p:spTree>
    <p:extLst>
      <p:ext uri="{BB962C8B-B14F-4D97-AF65-F5344CB8AC3E}">
        <p14:creationId xmlns:p14="http://schemas.microsoft.com/office/powerpoint/2010/main" val="52903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11</a:t>
            </a:fld>
            <a:endParaRPr lang="en-US" dirty="0"/>
          </a:p>
        </p:txBody>
      </p:sp>
      <p:sp>
        <p:nvSpPr>
          <p:cNvPr id="6" name="Content Placeholder 5">
            <a:extLst>
              <a:ext uri="{FF2B5EF4-FFF2-40B4-BE49-F238E27FC236}">
                <a16:creationId xmlns:a16="http://schemas.microsoft.com/office/drawing/2014/main" id="{1D1841E0-9BF4-463C-A4C7-266FD1FD7C01}"/>
              </a:ext>
            </a:extLst>
          </p:cNvPr>
          <p:cNvSpPr>
            <a:spLocks noGrp="1"/>
          </p:cNvSpPr>
          <p:nvPr>
            <p:ph sz="quarter" idx="1"/>
          </p:nvPr>
        </p:nvSpPr>
        <p:spPr>
          <a:xfrm>
            <a:off x="691140" y="2971800"/>
            <a:ext cx="7761720" cy="4006079"/>
          </a:xfrm>
        </p:spPr>
        <p:txBody>
          <a:bodyPr/>
          <a:lstStyle/>
          <a:p>
            <a:r>
              <a:rPr lang="en-US" dirty="0"/>
              <a:t>Need to reset your password?</a:t>
            </a:r>
          </a:p>
          <a:p>
            <a:pPr lvl="1"/>
            <a:r>
              <a:rPr lang="en-US" dirty="0"/>
              <a:t>Use the Manage E-Sign link! </a:t>
            </a:r>
          </a:p>
          <a:p>
            <a:r>
              <a:rPr lang="en-US" dirty="0"/>
              <a:t>Forgot the answer to your challenge questions?</a:t>
            </a:r>
          </a:p>
          <a:p>
            <a:pPr lvl="1"/>
            <a:r>
              <a:rPr lang="en-US" dirty="0"/>
              <a:t>Use the Manage E-Sign link!</a:t>
            </a:r>
          </a:p>
          <a:p>
            <a:r>
              <a:rPr lang="en-US" dirty="0"/>
              <a:t>Existing Certifier (AEIR or AQBCR)?</a:t>
            </a:r>
          </a:p>
          <a:p>
            <a:pPr lvl="1"/>
            <a:r>
              <a:rPr lang="en-US" dirty="0"/>
              <a:t>Use the Manage E-Sign link to set up password and challenge questions!</a:t>
            </a:r>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sz="3600" dirty="0">
                <a:cs typeface="Calibri" panose="020F0502020204030204" pitchFamily="34" charset="0"/>
              </a:rPr>
              <a:t>Manage E-Sign - Existing Users</a:t>
            </a:r>
          </a:p>
        </p:txBody>
      </p:sp>
      <p:grpSp>
        <p:nvGrpSpPr>
          <p:cNvPr id="7" name="Group 6">
            <a:extLst>
              <a:ext uri="{FF2B5EF4-FFF2-40B4-BE49-F238E27FC236}">
                <a16:creationId xmlns:a16="http://schemas.microsoft.com/office/drawing/2014/main" id="{A8BD3C14-E11E-4F6B-94CD-357C1BDE4147}"/>
              </a:ext>
            </a:extLst>
          </p:cNvPr>
          <p:cNvGrpSpPr/>
          <p:nvPr/>
        </p:nvGrpSpPr>
        <p:grpSpPr>
          <a:xfrm>
            <a:off x="131308" y="1295662"/>
            <a:ext cx="8996127" cy="1404121"/>
            <a:chOff x="73936" y="4495800"/>
            <a:chExt cx="8996127" cy="1404121"/>
          </a:xfrm>
        </p:grpSpPr>
        <p:pic>
          <p:nvPicPr>
            <p:cNvPr id="5" name="Picture 4">
              <a:extLst>
                <a:ext uri="{FF2B5EF4-FFF2-40B4-BE49-F238E27FC236}">
                  <a16:creationId xmlns:a16="http://schemas.microsoft.com/office/drawing/2014/main" id="{FED296BD-5AF0-486A-93A9-C7C261D9CB70}"/>
                </a:ext>
              </a:extLst>
            </p:cNvPr>
            <p:cNvPicPr>
              <a:picLocks noChangeAspect="1"/>
            </p:cNvPicPr>
            <p:nvPr/>
          </p:nvPicPr>
          <p:blipFill rotWithShape="1">
            <a:blip r:embed="rId3"/>
            <a:srcRect l="858" t="12958" r="760" b="17936"/>
            <a:stretch/>
          </p:blipFill>
          <p:spPr>
            <a:xfrm>
              <a:off x="73936" y="4680721"/>
              <a:ext cx="8996127" cy="1219200"/>
            </a:xfrm>
            <a:prstGeom prst="rect">
              <a:avLst/>
            </a:prstGeom>
            <a:ln>
              <a:solidFill>
                <a:schemeClr val="tx1"/>
              </a:solidFill>
            </a:ln>
          </p:spPr>
        </p:pic>
        <p:sp>
          <p:nvSpPr>
            <p:cNvPr id="9" name="Rectangle 8">
              <a:extLst>
                <a:ext uri="{FF2B5EF4-FFF2-40B4-BE49-F238E27FC236}">
                  <a16:creationId xmlns:a16="http://schemas.microsoft.com/office/drawing/2014/main" id="{DBFA17F3-32C9-4537-98C2-4E09601058F9}"/>
                </a:ext>
              </a:extLst>
            </p:cNvPr>
            <p:cNvSpPr/>
            <p:nvPr/>
          </p:nvSpPr>
          <p:spPr>
            <a:xfrm>
              <a:off x="6248400" y="4495800"/>
              <a:ext cx="1600200" cy="642121"/>
            </a:xfrm>
            <a:prstGeom prst="rect">
              <a:avLst/>
            </a:prstGeom>
            <a:noFill/>
            <a:ln w="38100">
              <a:solidFill>
                <a:srgbClr val="00B05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224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D93532-E07B-4FF6-939E-665A8901B958}"/>
              </a:ext>
            </a:extLst>
          </p:cNvPr>
          <p:cNvSpPr>
            <a:spLocks noGrp="1"/>
          </p:cNvSpPr>
          <p:nvPr>
            <p:ph type="sldNum" sz="quarter" idx="12"/>
          </p:nvPr>
        </p:nvSpPr>
        <p:spPr/>
        <p:txBody>
          <a:bodyPr/>
          <a:lstStyle/>
          <a:p>
            <a:fld id="{0255DE44-24D9-468F-ACC9-DDC431174CCA}" type="slidenum">
              <a:rPr lang="en-US" smtClean="0"/>
              <a:pPr/>
              <a:t>12</a:t>
            </a:fld>
            <a:endParaRPr lang="en-US" dirty="0"/>
          </a:p>
        </p:txBody>
      </p:sp>
      <p:sp>
        <p:nvSpPr>
          <p:cNvPr id="3" name="Text Placeholder 2">
            <a:extLst>
              <a:ext uri="{FF2B5EF4-FFF2-40B4-BE49-F238E27FC236}">
                <a16:creationId xmlns:a16="http://schemas.microsoft.com/office/drawing/2014/main" id="{56BF270C-FEBD-4554-83DC-B3A20522F95E}"/>
              </a:ext>
            </a:extLst>
          </p:cNvPr>
          <p:cNvSpPr>
            <a:spLocks noGrp="1"/>
          </p:cNvSpPr>
          <p:nvPr>
            <p:ph type="body" idx="2"/>
          </p:nvPr>
        </p:nvSpPr>
        <p:spPr/>
        <p:txBody>
          <a:bodyPr/>
          <a:lstStyle/>
          <a:p>
            <a:pPr algn="ctr"/>
            <a:r>
              <a:rPr lang="en-US" b="1" dirty="0"/>
              <a:t>Our mission is to protect the inhabitants and natural beauty of New Mexico by preventing the deterioration of air quality.</a:t>
            </a:r>
            <a:endParaRPr lang="en-US" dirty="0"/>
          </a:p>
        </p:txBody>
      </p:sp>
      <p:sp>
        <p:nvSpPr>
          <p:cNvPr id="4" name="Content Placeholder 3">
            <a:extLst>
              <a:ext uri="{FF2B5EF4-FFF2-40B4-BE49-F238E27FC236}">
                <a16:creationId xmlns:a16="http://schemas.microsoft.com/office/drawing/2014/main" id="{A766DED1-279B-4B4F-8B77-AD2959077C81}"/>
              </a:ext>
            </a:extLst>
          </p:cNvPr>
          <p:cNvSpPr>
            <a:spLocks noGrp="1"/>
          </p:cNvSpPr>
          <p:nvPr>
            <p:ph sz="quarter" idx="1"/>
          </p:nvPr>
        </p:nvSpPr>
        <p:spPr>
          <a:xfrm>
            <a:off x="2362200" y="1295400"/>
            <a:ext cx="6400800" cy="4876800"/>
          </a:xfrm>
        </p:spPr>
        <p:txBody>
          <a:bodyPr>
            <a:normAutofit fontScale="77500" lnSpcReduction="20000"/>
          </a:bodyPr>
          <a:lstStyle/>
          <a:p>
            <a:pPr marL="0" indent="0" algn="ctr">
              <a:buNone/>
            </a:pPr>
            <a:endParaRPr lang="en-US" dirty="0"/>
          </a:p>
          <a:p>
            <a:pPr marL="0" indent="0" algn="ctr">
              <a:buNone/>
            </a:pPr>
            <a:r>
              <a:rPr lang="en-US" dirty="0"/>
              <a:t>Roslyn Higgin</a:t>
            </a:r>
          </a:p>
          <a:p>
            <a:pPr marL="0" indent="0" algn="ctr">
              <a:buNone/>
            </a:pPr>
            <a:r>
              <a:rPr lang="en-US" dirty="0"/>
              <a:t>Emissions Inventory Specialist</a:t>
            </a:r>
          </a:p>
          <a:p>
            <a:pPr marL="0" indent="0" algn="ctr">
              <a:buNone/>
            </a:pPr>
            <a:r>
              <a:rPr lang="en-US" dirty="0">
                <a:hlinkClick r:id="rId3"/>
              </a:rPr>
              <a:t>Roslyn.Higgin@state.nm.us</a:t>
            </a:r>
            <a:endParaRPr lang="en-US" dirty="0"/>
          </a:p>
          <a:p>
            <a:pPr marL="0" indent="0" algn="ctr">
              <a:buNone/>
            </a:pPr>
            <a:r>
              <a:rPr lang="en-US" dirty="0"/>
              <a:t>505-476-4319</a:t>
            </a:r>
          </a:p>
          <a:p>
            <a:pPr marL="0" indent="0" algn="ctr">
              <a:buNone/>
            </a:pPr>
            <a:endParaRPr lang="en-US" dirty="0"/>
          </a:p>
          <a:p>
            <a:pPr marL="0" indent="0" algn="ctr">
              <a:buNone/>
            </a:pPr>
            <a:endParaRPr lang="en-US" dirty="0"/>
          </a:p>
          <a:p>
            <a:pPr marL="0" indent="0" algn="ctr">
              <a:buNone/>
            </a:pPr>
            <a:r>
              <a:rPr lang="en-US" dirty="0"/>
              <a:t>Sufi Mustafa</a:t>
            </a:r>
          </a:p>
          <a:p>
            <a:pPr marL="0" indent="0" algn="ctr">
              <a:buNone/>
            </a:pPr>
            <a:r>
              <a:rPr lang="en-US" dirty="0"/>
              <a:t>Air Dispersion Modeling/Emissions Inventory Section Manager</a:t>
            </a:r>
          </a:p>
          <a:p>
            <a:pPr marL="0" indent="0" algn="ctr">
              <a:buNone/>
            </a:pPr>
            <a:r>
              <a:rPr lang="en-US" dirty="0">
                <a:hlinkClick r:id="rId4"/>
              </a:rPr>
              <a:t>Sufi.Mustafa@state.nm.us</a:t>
            </a:r>
            <a:endParaRPr lang="en-US" dirty="0"/>
          </a:p>
          <a:p>
            <a:pPr marL="0" indent="0" algn="ctr">
              <a:buNone/>
            </a:pPr>
            <a:r>
              <a:rPr lang="en-US" dirty="0"/>
              <a:t>505-476-4318</a:t>
            </a:r>
          </a:p>
          <a:p>
            <a:pPr marL="0" indent="0">
              <a:buNone/>
            </a:pPr>
            <a:r>
              <a:rPr lang="en-US" sz="2400" dirty="0"/>
              <a:t>Link: </a:t>
            </a:r>
            <a:r>
              <a:rPr lang="en-US" sz="2400" dirty="0">
                <a:hlinkClick r:id="rId5"/>
              </a:rPr>
              <a:t>https://www.env.nm.gov/air-quality/ei-minor-sources/</a:t>
            </a:r>
            <a:endParaRPr lang="en-US" sz="2400" dirty="0"/>
          </a:p>
          <a:p>
            <a:pPr marL="0" indent="0">
              <a:buNone/>
            </a:pPr>
            <a:endParaRPr lang="en-US" sz="2400" dirty="0"/>
          </a:p>
          <a:p>
            <a:pPr marL="0" indent="0" algn="ctr">
              <a:buNone/>
            </a:pPr>
            <a:endParaRPr lang="en-US" dirty="0"/>
          </a:p>
        </p:txBody>
      </p:sp>
      <p:sp>
        <p:nvSpPr>
          <p:cNvPr id="5" name="Title 4">
            <a:extLst>
              <a:ext uri="{FF2B5EF4-FFF2-40B4-BE49-F238E27FC236}">
                <a16:creationId xmlns:a16="http://schemas.microsoft.com/office/drawing/2014/main" id="{78DC65C8-0155-458A-A0E8-E60DE99BB27F}"/>
              </a:ext>
            </a:extLst>
          </p:cNvPr>
          <p:cNvSpPr>
            <a:spLocks noGrp="1"/>
          </p:cNvSpPr>
          <p:nvPr>
            <p:ph type="title"/>
          </p:nvPr>
        </p:nvSpPr>
        <p:spPr/>
        <p:txBody>
          <a:bodyPr>
            <a:normAutofit/>
          </a:bodyPr>
          <a:lstStyle/>
          <a:p>
            <a:r>
              <a:rPr lang="en-US" sz="3600" dirty="0"/>
              <a:t>Contact</a:t>
            </a:r>
          </a:p>
        </p:txBody>
      </p:sp>
    </p:spTree>
    <p:extLst>
      <p:ext uri="{BB962C8B-B14F-4D97-AF65-F5344CB8AC3E}">
        <p14:creationId xmlns:p14="http://schemas.microsoft.com/office/powerpoint/2010/main" val="258433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94EB3F-61BE-431B-AB9F-AE245C2E1348}"/>
              </a:ext>
            </a:extLst>
          </p:cNvPr>
          <p:cNvSpPr>
            <a:spLocks noGrp="1"/>
          </p:cNvSpPr>
          <p:nvPr>
            <p:ph sz="quarter" idx="1"/>
          </p:nvPr>
        </p:nvSpPr>
        <p:spPr>
          <a:xfrm>
            <a:off x="609600" y="1447800"/>
            <a:ext cx="3886200" cy="2525233"/>
          </a:xfrm>
        </p:spPr>
        <p:txBody>
          <a:bodyPr>
            <a:normAutofit/>
          </a:bodyPr>
          <a:lstStyle/>
          <a:p>
            <a:r>
              <a:rPr lang="en-US" dirty="0"/>
              <a:t>New certifiers </a:t>
            </a:r>
          </a:p>
          <a:p>
            <a:pPr lvl="1"/>
            <a:r>
              <a:rPr lang="en-US" dirty="0"/>
              <a:t>Identify verification</a:t>
            </a:r>
          </a:p>
          <a:p>
            <a:pPr lvl="1"/>
            <a:r>
              <a:rPr lang="en-US" dirty="0"/>
              <a:t>set up e-sign password</a:t>
            </a:r>
          </a:p>
          <a:p>
            <a:pPr lvl="1"/>
            <a:r>
              <a:rPr lang="en-US" dirty="0"/>
              <a:t>select challenge questions/answers. </a:t>
            </a:r>
          </a:p>
          <a:p>
            <a:pPr marL="365760" lvl="1" indent="0">
              <a:buNone/>
            </a:pPr>
            <a:endParaRPr lang="en-US" dirty="0"/>
          </a:p>
        </p:txBody>
      </p:sp>
      <p:sp>
        <p:nvSpPr>
          <p:cNvPr id="6" name="Content Placeholder 5">
            <a:extLst>
              <a:ext uri="{FF2B5EF4-FFF2-40B4-BE49-F238E27FC236}">
                <a16:creationId xmlns:a16="http://schemas.microsoft.com/office/drawing/2014/main" id="{1D1841E0-9BF4-463C-A4C7-266FD1FD7C01}"/>
              </a:ext>
            </a:extLst>
          </p:cNvPr>
          <p:cNvSpPr>
            <a:spLocks noGrp="1"/>
          </p:cNvSpPr>
          <p:nvPr>
            <p:ph sz="quarter" idx="2"/>
          </p:nvPr>
        </p:nvSpPr>
        <p:spPr>
          <a:xfrm>
            <a:off x="4844901" y="1371600"/>
            <a:ext cx="3886200" cy="2830033"/>
          </a:xfrm>
        </p:spPr>
        <p:txBody>
          <a:bodyPr/>
          <a:lstStyle/>
          <a:p>
            <a:r>
              <a:rPr lang="en-US" dirty="0"/>
              <a:t>Existing certifiers (certified in the past in AEIR or AQBCR)</a:t>
            </a:r>
          </a:p>
          <a:p>
            <a:pPr lvl="1"/>
            <a:r>
              <a:rPr lang="en-US" dirty="0"/>
              <a:t>set up e-sign password</a:t>
            </a:r>
          </a:p>
          <a:p>
            <a:pPr lvl="1"/>
            <a:r>
              <a:rPr lang="en-US" dirty="0"/>
              <a:t>select challenge questions/answers. </a:t>
            </a:r>
          </a:p>
        </p:txBody>
      </p:sp>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6"/>
          </p:nvPr>
        </p:nvSpPr>
        <p:spPr/>
        <p:txBody>
          <a:bodyPr/>
          <a:lstStyle/>
          <a:p>
            <a:fld id="{0255DE44-24D9-468F-ACC9-DDC431174CCA}" type="slidenum">
              <a:rPr lang="en-US" smtClean="0"/>
              <a:pPr/>
              <a:t>2</a:t>
            </a:fld>
            <a:endParaRPr lang="en-US" dirty="0"/>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sz="3600" dirty="0">
                <a:cs typeface="Calibri" panose="020F0502020204030204" pitchFamily="34" charset="0"/>
              </a:rPr>
              <a:t>Manage E-Sign – Certifiers Only</a:t>
            </a:r>
          </a:p>
        </p:txBody>
      </p:sp>
      <p:pic>
        <p:nvPicPr>
          <p:cNvPr id="5" name="Picture 4">
            <a:extLst>
              <a:ext uri="{FF2B5EF4-FFF2-40B4-BE49-F238E27FC236}">
                <a16:creationId xmlns:a16="http://schemas.microsoft.com/office/drawing/2014/main" id="{FED296BD-5AF0-486A-93A9-C7C261D9CB70}"/>
              </a:ext>
            </a:extLst>
          </p:cNvPr>
          <p:cNvPicPr>
            <a:picLocks noChangeAspect="1"/>
          </p:cNvPicPr>
          <p:nvPr/>
        </p:nvPicPr>
        <p:blipFill rotWithShape="1">
          <a:blip r:embed="rId3"/>
          <a:srcRect l="858" t="12958" r="760" b="17936"/>
          <a:stretch/>
        </p:blipFill>
        <p:spPr>
          <a:xfrm>
            <a:off x="73936" y="4680721"/>
            <a:ext cx="8996127" cy="1219200"/>
          </a:xfrm>
          <a:prstGeom prst="rect">
            <a:avLst/>
          </a:prstGeom>
          <a:ln>
            <a:solidFill>
              <a:schemeClr val="tx1"/>
            </a:solidFill>
          </a:ln>
        </p:spPr>
      </p:pic>
      <p:sp>
        <p:nvSpPr>
          <p:cNvPr id="9" name="Rectangle 8">
            <a:extLst>
              <a:ext uri="{FF2B5EF4-FFF2-40B4-BE49-F238E27FC236}">
                <a16:creationId xmlns:a16="http://schemas.microsoft.com/office/drawing/2014/main" id="{DBFA17F3-32C9-4537-98C2-4E09601058F9}"/>
              </a:ext>
            </a:extLst>
          </p:cNvPr>
          <p:cNvSpPr/>
          <p:nvPr/>
        </p:nvSpPr>
        <p:spPr>
          <a:xfrm>
            <a:off x="6248400" y="4495800"/>
            <a:ext cx="1600200" cy="642121"/>
          </a:xfrm>
          <a:prstGeom prst="rect">
            <a:avLst/>
          </a:prstGeom>
          <a:noFill/>
          <a:ln w="38100">
            <a:solidFill>
              <a:srgbClr val="00B05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95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461009-0D7F-441B-B1E2-20F34640B6AA}"/>
              </a:ext>
            </a:extLst>
          </p:cNvPr>
          <p:cNvSpPr>
            <a:spLocks noGrp="1"/>
          </p:cNvSpPr>
          <p:nvPr>
            <p:ph type="sldNum" sz="quarter" idx="12"/>
          </p:nvPr>
        </p:nvSpPr>
        <p:spPr/>
        <p:txBody>
          <a:bodyPr/>
          <a:lstStyle/>
          <a:p>
            <a:fld id="{0255DE44-24D9-468F-ACC9-DDC431174CCA}" type="slidenum">
              <a:rPr lang="en-US" smtClean="0"/>
              <a:pPr/>
              <a:t>3</a:t>
            </a:fld>
            <a:endParaRPr lang="en-US" dirty="0"/>
          </a:p>
        </p:txBody>
      </p:sp>
      <p:sp>
        <p:nvSpPr>
          <p:cNvPr id="9" name="Title 8">
            <a:extLst>
              <a:ext uri="{FF2B5EF4-FFF2-40B4-BE49-F238E27FC236}">
                <a16:creationId xmlns:a16="http://schemas.microsoft.com/office/drawing/2014/main" id="{22C1C953-257B-4115-B586-728F5B7BA005}"/>
              </a:ext>
            </a:extLst>
          </p:cNvPr>
          <p:cNvSpPr>
            <a:spLocks noGrp="1"/>
          </p:cNvSpPr>
          <p:nvPr>
            <p:ph type="title"/>
          </p:nvPr>
        </p:nvSpPr>
        <p:spPr/>
        <p:txBody>
          <a:bodyPr>
            <a:noAutofit/>
          </a:bodyPr>
          <a:lstStyle/>
          <a:p>
            <a:r>
              <a:rPr lang="en-US" sz="3600" dirty="0"/>
              <a:t>Select action &amp; submit, go to the email </a:t>
            </a:r>
          </a:p>
        </p:txBody>
      </p:sp>
      <p:pic>
        <p:nvPicPr>
          <p:cNvPr id="15" name="Content Placeholder 14">
            <a:extLst>
              <a:ext uri="{FF2B5EF4-FFF2-40B4-BE49-F238E27FC236}">
                <a16:creationId xmlns:a16="http://schemas.microsoft.com/office/drawing/2014/main" id="{454A1FD5-F75E-41A9-94B1-962033AB97CE}"/>
              </a:ext>
            </a:extLst>
          </p:cNvPr>
          <p:cNvPicPr>
            <a:picLocks noGrp="1" noChangeAspect="1"/>
          </p:cNvPicPr>
          <p:nvPr>
            <p:ph sz="quarter" idx="1"/>
          </p:nvPr>
        </p:nvPicPr>
        <p:blipFill>
          <a:blip r:embed="rId2"/>
          <a:stretch>
            <a:fillRect/>
          </a:stretch>
        </p:blipFill>
        <p:spPr>
          <a:xfrm>
            <a:off x="0" y="1686593"/>
            <a:ext cx="9144000" cy="4028407"/>
          </a:xfrm>
          <a:prstGeom prst="rect">
            <a:avLst/>
          </a:prstGeom>
          <a:ln w="12700">
            <a:solidFill>
              <a:schemeClr val="tx1"/>
            </a:solidFill>
          </a:ln>
        </p:spPr>
      </p:pic>
      <p:sp>
        <p:nvSpPr>
          <p:cNvPr id="16" name="Title 8">
            <a:extLst>
              <a:ext uri="{FF2B5EF4-FFF2-40B4-BE49-F238E27FC236}">
                <a16:creationId xmlns:a16="http://schemas.microsoft.com/office/drawing/2014/main" id="{580EC16E-2697-434C-B19B-0324946C8257}"/>
              </a:ext>
            </a:extLst>
          </p:cNvPr>
          <p:cNvSpPr txBox="1">
            <a:spLocks/>
          </p:cNvSpPr>
          <p:nvPr/>
        </p:nvSpPr>
        <p:spPr>
          <a:xfrm>
            <a:off x="1" y="5867400"/>
            <a:ext cx="9143999" cy="957554"/>
          </a:xfrm>
          <a:prstGeom prst="rect">
            <a:avLst/>
          </a:prstGeom>
        </p:spPr>
        <p:txBody>
          <a:bodyPr vert="horz" anchor="ctr">
            <a:noAutofit/>
          </a:bodyPr>
          <a:lst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a:lstStyle>
          <a:p>
            <a:pPr algn="ctr"/>
            <a:r>
              <a:rPr lang="en-US" sz="2800" dirty="0"/>
              <a:t>Use Chrome, Firefox, Safari, or Microsoft Edge. Internet Explorer will not work with Manage E-sign.  </a:t>
            </a:r>
          </a:p>
        </p:txBody>
      </p:sp>
    </p:spTree>
    <p:extLst>
      <p:ext uri="{BB962C8B-B14F-4D97-AF65-F5344CB8AC3E}">
        <p14:creationId xmlns:p14="http://schemas.microsoft.com/office/powerpoint/2010/main" val="16860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D89258-D48F-424D-8A8E-D6CD41EC0380}"/>
              </a:ext>
            </a:extLst>
          </p:cNvPr>
          <p:cNvSpPr>
            <a:spLocks noGrp="1"/>
          </p:cNvSpPr>
          <p:nvPr>
            <p:ph type="sldNum" sz="quarter" idx="12"/>
          </p:nvPr>
        </p:nvSpPr>
        <p:spPr/>
        <p:txBody>
          <a:bodyPr/>
          <a:lstStyle/>
          <a:p>
            <a:fld id="{0255DE44-24D9-468F-ACC9-DDC431174CCA}" type="slidenum">
              <a:rPr lang="en-US" smtClean="0"/>
              <a:pPr/>
              <a:t>4</a:t>
            </a:fld>
            <a:endParaRPr lang="en-US" dirty="0"/>
          </a:p>
        </p:txBody>
      </p:sp>
      <p:sp>
        <p:nvSpPr>
          <p:cNvPr id="4" name="Title 3">
            <a:extLst>
              <a:ext uri="{FF2B5EF4-FFF2-40B4-BE49-F238E27FC236}">
                <a16:creationId xmlns:a16="http://schemas.microsoft.com/office/drawing/2014/main" id="{6D43B85A-3984-4137-B75C-08B5C5AD6FE7}"/>
              </a:ext>
            </a:extLst>
          </p:cNvPr>
          <p:cNvSpPr>
            <a:spLocks noGrp="1"/>
          </p:cNvSpPr>
          <p:nvPr>
            <p:ph type="title"/>
          </p:nvPr>
        </p:nvSpPr>
        <p:spPr/>
        <p:txBody>
          <a:bodyPr>
            <a:normAutofit/>
          </a:bodyPr>
          <a:lstStyle/>
          <a:p>
            <a:r>
              <a:rPr lang="en-US" sz="3600" dirty="0">
                <a:cs typeface="Calibri" panose="020F0502020204030204" pitchFamily="34" charset="0"/>
              </a:rPr>
              <a:t>Electronic Subscriber Agreement</a:t>
            </a:r>
          </a:p>
        </p:txBody>
      </p:sp>
      <p:pic>
        <p:nvPicPr>
          <p:cNvPr id="6" name="Content Placeholder 5">
            <a:extLst>
              <a:ext uri="{FF2B5EF4-FFF2-40B4-BE49-F238E27FC236}">
                <a16:creationId xmlns:a16="http://schemas.microsoft.com/office/drawing/2014/main" id="{4C7B39FD-167A-4D5B-8FC0-65D01850B89F}"/>
              </a:ext>
            </a:extLst>
          </p:cNvPr>
          <p:cNvPicPr>
            <a:picLocks noGrp="1" noChangeAspect="1"/>
          </p:cNvPicPr>
          <p:nvPr>
            <p:ph sz="quarter" idx="1"/>
          </p:nvPr>
        </p:nvPicPr>
        <p:blipFill>
          <a:blip r:embed="rId3"/>
          <a:stretch>
            <a:fillRect/>
          </a:stretch>
        </p:blipFill>
        <p:spPr>
          <a:xfrm>
            <a:off x="705336" y="1371600"/>
            <a:ext cx="7752864" cy="5453354"/>
          </a:xfrm>
          <a:prstGeom prst="rect">
            <a:avLst/>
          </a:prstGeom>
          <a:ln w="12700">
            <a:solidFill>
              <a:schemeClr val="tx1"/>
            </a:solidFill>
          </a:ln>
        </p:spPr>
      </p:pic>
    </p:spTree>
    <p:extLst>
      <p:ext uri="{BB962C8B-B14F-4D97-AF65-F5344CB8AC3E}">
        <p14:creationId xmlns:p14="http://schemas.microsoft.com/office/powerpoint/2010/main" val="319182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23A712-234E-4F69-B667-C3A8A3A26165}"/>
              </a:ext>
            </a:extLst>
          </p:cNvPr>
          <p:cNvSpPr>
            <a:spLocks noGrp="1"/>
          </p:cNvSpPr>
          <p:nvPr>
            <p:ph type="sldNum" sz="quarter" idx="12"/>
          </p:nvPr>
        </p:nvSpPr>
        <p:spPr/>
        <p:txBody>
          <a:bodyPr/>
          <a:lstStyle/>
          <a:p>
            <a:fld id="{0255DE44-24D9-468F-ACC9-DDC431174CCA}" type="slidenum">
              <a:rPr lang="en-US" smtClean="0"/>
              <a:pPr/>
              <a:t>5</a:t>
            </a:fld>
            <a:endParaRPr lang="en-US" dirty="0"/>
          </a:p>
        </p:txBody>
      </p:sp>
      <p:pic>
        <p:nvPicPr>
          <p:cNvPr id="7" name="Content Placeholder 6">
            <a:extLst>
              <a:ext uri="{FF2B5EF4-FFF2-40B4-BE49-F238E27FC236}">
                <a16:creationId xmlns:a16="http://schemas.microsoft.com/office/drawing/2014/main" id="{B0104548-F876-4D24-9D32-2F8B10FF1D34}"/>
              </a:ext>
            </a:extLst>
          </p:cNvPr>
          <p:cNvPicPr>
            <a:picLocks noGrp="1" noChangeAspect="1"/>
          </p:cNvPicPr>
          <p:nvPr>
            <p:ph sz="quarter" idx="1"/>
          </p:nvPr>
        </p:nvPicPr>
        <p:blipFill>
          <a:blip r:embed="rId3"/>
          <a:stretch>
            <a:fillRect/>
          </a:stretch>
        </p:blipFill>
        <p:spPr>
          <a:xfrm>
            <a:off x="0" y="1023647"/>
            <a:ext cx="9139473" cy="3568976"/>
          </a:xfrm>
          <a:prstGeom prst="rect">
            <a:avLst/>
          </a:prstGeom>
          <a:ln w="12700">
            <a:solidFill>
              <a:schemeClr val="tx1"/>
            </a:solidFill>
          </a:ln>
        </p:spPr>
      </p:pic>
      <p:sp>
        <p:nvSpPr>
          <p:cNvPr id="5" name="Title 4">
            <a:extLst>
              <a:ext uri="{FF2B5EF4-FFF2-40B4-BE49-F238E27FC236}">
                <a16:creationId xmlns:a16="http://schemas.microsoft.com/office/drawing/2014/main" id="{B9201AB8-DFBC-42E0-81D6-286510EEB1C1}"/>
              </a:ext>
            </a:extLst>
          </p:cNvPr>
          <p:cNvSpPr>
            <a:spLocks noGrp="1"/>
          </p:cNvSpPr>
          <p:nvPr>
            <p:ph type="title"/>
          </p:nvPr>
        </p:nvSpPr>
        <p:spPr/>
        <p:txBody>
          <a:bodyPr>
            <a:normAutofit/>
          </a:bodyPr>
          <a:lstStyle/>
          <a:p>
            <a:r>
              <a:rPr lang="en-US" sz="3600" dirty="0"/>
              <a:t>Fill out info – use Help menu!</a:t>
            </a:r>
          </a:p>
        </p:txBody>
      </p:sp>
      <p:pic>
        <p:nvPicPr>
          <p:cNvPr id="8" name="Picture 7">
            <a:extLst>
              <a:ext uri="{FF2B5EF4-FFF2-40B4-BE49-F238E27FC236}">
                <a16:creationId xmlns:a16="http://schemas.microsoft.com/office/drawing/2014/main" id="{A97D029E-C654-461C-952A-310DCF94EC46}"/>
              </a:ext>
            </a:extLst>
          </p:cNvPr>
          <p:cNvPicPr>
            <a:picLocks noChangeAspect="1"/>
          </p:cNvPicPr>
          <p:nvPr/>
        </p:nvPicPr>
        <p:blipFill>
          <a:blip r:embed="rId4"/>
          <a:stretch>
            <a:fillRect/>
          </a:stretch>
        </p:blipFill>
        <p:spPr>
          <a:xfrm>
            <a:off x="17350" y="4814675"/>
            <a:ext cx="9144000" cy="2043325"/>
          </a:xfrm>
          <a:prstGeom prst="rect">
            <a:avLst/>
          </a:prstGeom>
          <a:ln w="12700">
            <a:solidFill>
              <a:schemeClr val="tx1"/>
            </a:solidFill>
          </a:ln>
        </p:spPr>
      </p:pic>
    </p:spTree>
    <p:extLst>
      <p:ext uri="{BB962C8B-B14F-4D97-AF65-F5344CB8AC3E}">
        <p14:creationId xmlns:p14="http://schemas.microsoft.com/office/powerpoint/2010/main" val="399763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5E3CFC-B67E-4491-905A-FE0A425014A3}"/>
              </a:ext>
            </a:extLst>
          </p:cNvPr>
          <p:cNvSpPr>
            <a:spLocks noGrp="1"/>
          </p:cNvSpPr>
          <p:nvPr>
            <p:ph type="sldNum" sz="quarter" idx="12"/>
          </p:nvPr>
        </p:nvSpPr>
        <p:spPr/>
        <p:txBody>
          <a:bodyPr/>
          <a:lstStyle/>
          <a:p>
            <a:fld id="{0255DE44-24D9-468F-ACC9-DDC431174CCA}" type="slidenum">
              <a:rPr lang="en-US" smtClean="0"/>
              <a:pPr/>
              <a:t>6</a:t>
            </a:fld>
            <a:endParaRPr lang="en-US" dirty="0"/>
          </a:p>
        </p:txBody>
      </p:sp>
      <p:pic>
        <p:nvPicPr>
          <p:cNvPr id="5" name="Content Placeholder 4">
            <a:extLst>
              <a:ext uri="{FF2B5EF4-FFF2-40B4-BE49-F238E27FC236}">
                <a16:creationId xmlns:a16="http://schemas.microsoft.com/office/drawing/2014/main" id="{6048C22D-423D-4E32-8CA1-FA49E4EE26D5}"/>
              </a:ext>
            </a:extLst>
          </p:cNvPr>
          <p:cNvPicPr>
            <a:picLocks noGrp="1" noChangeAspect="1"/>
          </p:cNvPicPr>
          <p:nvPr>
            <p:ph sz="quarter" idx="1"/>
          </p:nvPr>
        </p:nvPicPr>
        <p:blipFill>
          <a:blip r:embed="rId3"/>
          <a:stretch>
            <a:fillRect/>
          </a:stretch>
        </p:blipFill>
        <p:spPr>
          <a:xfrm>
            <a:off x="-1" y="1447800"/>
            <a:ext cx="9139473" cy="1914152"/>
          </a:xfrm>
          <a:prstGeom prst="rect">
            <a:avLst/>
          </a:prstGeom>
          <a:ln w="12700">
            <a:solidFill>
              <a:schemeClr val="tx1"/>
            </a:solidFill>
          </a:ln>
        </p:spPr>
      </p:pic>
      <p:sp>
        <p:nvSpPr>
          <p:cNvPr id="4" name="Title 3">
            <a:extLst>
              <a:ext uri="{FF2B5EF4-FFF2-40B4-BE49-F238E27FC236}">
                <a16:creationId xmlns:a16="http://schemas.microsoft.com/office/drawing/2014/main" id="{9BF82D61-16D8-4A13-B743-3DCB16EC7B4D}"/>
              </a:ext>
            </a:extLst>
          </p:cNvPr>
          <p:cNvSpPr>
            <a:spLocks noGrp="1"/>
          </p:cNvSpPr>
          <p:nvPr>
            <p:ph type="title"/>
          </p:nvPr>
        </p:nvSpPr>
        <p:spPr/>
        <p:txBody>
          <a:bodyPr>
            <a:normAutofit/>
          </a:bodyPr>
          <a:lstStyle/>
          <a:p>
            <a:r>
              <a:rPr lang="en-US" sz="3600" dirty="0"/>
              <a:t>Select Password &amp; Challenge Answers</a:t>
            </a:r>
          </a:p>
        </p:txBody>
      </p:sp>
      <p:pic>
        <p:nvPicPr>
          <p:cNvPr id="6" name="Picture 5">
            <a:extLst>
              <a:ext uri="{FF2B5EF4-FFF2-40B4-BE49-F238E27FC236}">
                <a16:creationId xmlns:a16="http://schemas.microsoft.com/office/drawing/2014/main" id="{D7D9150E-C946-4BF0-9C94-69F5FB203DC2}"/>
              </a:ext>
            </a:extLst>
          </p:cNvPr>
          <p:cNvPicPr>
            <a:picLocks noChangeAspect="1"/>
          </p:cNvPicPr>
          <p:nvPr/>
        </p:nvPicPr>
        <p:blipFill>
          <a:blip r:embed="rId4"/>
          <a:stretch>
            <a:fillRect/>
          </a:stretch>
        </p:blipFill>
        <p:spPr>
          <a:xfrm>
            <a:off x="9939" y="3962400"/>
            <a:ext cx="9144000" cy="2218906"/>
          </a:xfrm>
          <a:prstGeom prst="rect">
            <a:avLst/>
          </a:prstGeom>
          <a:ln w="12700">
            <a:solidFill>
              <a:schemeClr val="tx1"/>
            </a:solidFill>
          </a:ln>
        </p:spPr>
      </p:pic>
      <p:pic>
        <p:nvPicPr>
          <p:cNvPr id="7" name="Picture 6">
            <a:extLst>
              <a:ext uri="{FF2B5EF4-FFF2-40B4-BE49-F238E27FC236}">
                <a16:creationId xmlns:a16="http://schemas.microsoft.com/office/drawing/2014/main" id="{0B9F0B81-9E58-4FDA-8808-B8697B93396A}"/>
              </a:ext>
            </a:extLst>
          </p:cNvPr>
          <p:cNvPicPr>
            <a:picLocks noChangeAspect="1"/>
          </p:cNvPicPr>
          <p:nvPr/>
        </p:nvPicPr>
        <p:blipFill>
          <a:blip r:embed="rId5"/>
          <a:stretch>
            <a:fillRect/>
          </a:stretch>
        </p:blipFill>
        <p:spPr>
          <a:xfrm>
            <a:off x="-4528" y="6382302"/>
            <a:ext cx="9144000" cy="502155"/>
          </a:xfrm>
          <a:prstGeom prst="rect">
            <a:avLst/>
          </a:prstGeom>
          <a:ln w="12700">
            <a:solidFill>
              <a:schemeClr val="tx1"/>
            </a:solidFill>
          </a:ln>
        </p:spPr>
      </p:pic>
    </p:spTree>
    <p:extLst>
      <p:ext uri="{BB962C8B-B14F-4D97-AF65-F5344CB8AC3E}">
        <p14:creationId xmlns:p14="http://schemas.microsoft.com/office/powerpoint/2010/main" val="107563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53C3AE-9FB0-409C-874B-2D047ABC0E0B}"/>
              </a:ext>
            </a:extLst>
          </p:cNvPr>
          <p:cNvSpPr>
            <a:spLocks noGrp="1"/>
          </p:cNvSpPr>
          <p:nvPr>
            <p:ph sz="quarter" idx="1"/>
          </p:nvPr>
        </p:nvSpPr>
        <p:spPr/>
        <p:txBody>
          <a:bodyPr/>
          <a:lstStyle/>
          <a:p>
            <a:r>
              <a:rPr lang="en-US" dirty="0"/>
              <a:t>You get one chance to pass identify verification! </a:t>
            </a:r>
          </a:p>
          <a:p>
            <a:r>
              <a:rPr lang="en-US" dirty="0"/>
              <a:t>Use personal address &amp; phone number, not business! </a:t>
            </a:r>
          </a:p>
          <a:p>
            <a:r>
              <a:rPr lang="en-US" dirty="0"/>
              <a:t>Take your time, use the help menu. </a:t>
            </a:r>
          </a:p>
        </p:txBody>
      </p:sp>
      <p:sp>
        <p:nvSpPr>
          <p:cNvPr id="6" name="Content Placeholder 5">
            <a:extLst>
              <a:ext uri="{FF2B5EF4-FFF2-40B4-BE49-F238E27FC236}">
                <a16:creationId xmlns:a16="http://schemas.microsoft.com/office/drawing/2014/main" id="{1D3AB55F-FA2D-4FFE-87BE-1F482B20C67E}"/>
              </a:ext>
            </a:extLst>
          </p:cNvPr>
          <p:cNvSpPr>
            <a:spLocks noGrp="1"/>
          </p:cNvSpPr>
          <p:nvPr>
            <p:ph sz="quarter" idx="2"/>
          </p:nvPr>
        </p:nvSpPr>
        <p:spPr/>
        <p:txBody>
          <a:bodyPr/>
          <a:lstStyle/>
          <a:p>
            <a:r>
              <a:rPr lang="en-US" dirty="0"/>
              <a:t>Select a password you will enter each time you certify. </a:t>
            </a:r>
          </a:p>
          <a:p>
            <a:r>
              <a:rPr lang="en-US" dirty="0"/>
              <a:t>Select challenge questions and answers – you will enter one each time you certify</a:t>
            </a:r>
          </a:p>
        </p:txBody>
      </p:sp>
      <p:sp>
        <p:nvSpPr>
          <p:cNvPr id="2" name="Slide Number Placeholder 1">
            <a:extLst>
              <a:ext uri="{FF2B5EF4-FFF2-40B4-BE49-F238E27FC236}">
                <a16:creationId xmlns:a16="http://schemas.microsoft.com/office/drawing/2014/main" id="{93D89258-D48F-424D-8A8E-D6CD41EC0380}"/>
              </a:ext>
            </a:extLst>
          </p:cNvPr>
          <p:cNvSpPr>
            <a:spLocks noGrp="1"/>
          </p:cNvSpPr>
          <p:nvPr>
            <p:ph type="sldNum" sz="quarter" idx="16"/>
          </p:nvPr>
        </p:nvSpPr>
        <p:spPr/>
        <p:txBody>
          <a:bodyPr/>
          <a:lstStyle/>
          <a:p>
            <a:fld id="{0255DE44-24D9-468F-ACC9-DDC431174CCA}" type="slidenum">
              <a:rPr lang="en-US" smtClean="0"/>
              <a:pPr/>
              <a:t>7</a:t>
            </a:fld>
            <a:endParaRPr lang="en-US" dirty="0"/>
          </a:p>
        </p:txBody>
      </p:sp>
      <p:sp>
        <p:nvSpPr>
          <p:cNvPr id="4" name="Title 3">
            <a:extLst>
              <a:ext uri="{FF2B5EF4-FFF2-40B4-BE49-F238E27FC236}">
                <a16:creationId xmlns:a16="http://schemas.microsoft.com/office/drawing/2014/main" id="{6D43B85A-3984-4137-B75C-08B5C5AD6FE7}"/>
              </a:ext>
            </a:extLst>
          </p:cNvPr>
          <p:cNvSpPr>
            <a:spLocks noGrp="1"/>
          </p:cNvSpPr>
          <p:nvPr>
            <p:ph type="title"/>
          </p:nvPr>
        </p:nvSpPr>
        <p:spPr/>
        <p:txBody>
          <a:bodyPr>
            <a:normAutofit/>
          </a:bodyPr>
          <a:lstStyle/>
          <a:p>
            <a:r>
              <a:rPr lang="en-US" sz="3600" dirty="0">
                <a:cs typeface="Calibri" panose="020F0502020204030204" pitchFamily="34" charset="0"/>
              </a:rPr>
              <a:t>Pass Identify Verification</a:t>
            </a:r>
          </a:p>
        </p:txBody>
      </p:sp>
    </p:spTree>
    <p:extLst>
      <p:ext uri="{BB962C8B-B14F-4D97-AF65-F5344CB8AC3E}">
        <p14:creationId xmlns:p14="http://schemas.microsoft.com/office/powerpoint/2010/main" val="143807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29299-44AC-4C48-BDA1-EFB941385724}"/>
              </a:ext>
            </a:extLst>
          </p:cNvPr>
          <p:cNvSpPr>
            <a:spLocks noGrp="1"/>
          </p:cNvSpPr>
          <p:nvPr>
            <p:ph type="sldNum" sz="quarter" idx="12"/>
          </p:nvPr>
        </p:nvSpPr>
        <p:spPr/>
        <p:txBody>
          <a:bodyPr/>
          <a:lstStyle/>
          <a:p>
            <a:fld id="{0255DE44-24D9-468F-ACC9-DDC431174CCA}" type="slidenum">
              <a:rPr lang="en-US" smtClean="0"/>
              <a:pPr/>
              <a:t>8</a:t>
            </a:fld>
            <a:endParaRPr lang="en-US" dirty="0"/>
          </a:p>
        </p:txBody>
      </p:sp>
      <p:pic>
        <p:nvPicPr>
          <p:cNvPr id="5" name="Content Placeholder 4">
            <a:extLst>
              <a:ext uri="{FF2B5EF4-FFF2-40B4-BE49-F238E27FC236}">
                <a16:creationId xmlns:a16="http://schemas.microsoft.com/office/drawing/2014/main" id="{0F70EE1F-74C7-4DF6-A508-24F7077493E5}"/>
              </a:ext>
            </a:extLst>
          </p:cNvPr>
          <p:cNvPicPr>
            <a:picLocks noGrp="1" noChangeAspect="1"/>
          </p:cNvPicPr>
          <p:nvPr>
            <p:ph sz="quarter" idx="1"/>
          </p:nvPr>
        </p:nvPicPr>
        <p:blipFill>
          <a:blip r:embed="rId2"/>
          <a:stretch>
            <a:fillRect/>
          </a:stretch>
        </p:blipFill>
        <p:spPr>
          <a:xfrm>
            <a:off x="-1" y="1524000"/>
            <a:ext cx="9139474" cy="4786800"/>
          </a:xfrm>
          <a:prstGeom prst="rect">
            <a:avLst/>
          </a:prstGeom>
          <a:ln w="12700">
            <a:solidFill>
              <a:schemeClr val="tx1"/>
            </a:solidFill>
          </a:ln>
        </p:spPr>
      </p:pic>
      <p:sp>
        <p:nvSpPr>
          <p:cNvPr id="4" name="Title 3">
            <a:extLst>
              <a:ext uri="{FF2B5EF4-FFF2-40B4-BE49-F238E27FC236}">
                <a16:creationId xmlns:a16="http://schemas.microsoft.com/office/drawing/2014/main" id="{A80AD4B9-5A94-4008-B263-1BDE3741508E}"/>
              </a:ext>
            </a:extLst>
          </p:cNvPr>
          <p:cNvSpPr>
            <a:spLocks noGrp="1"/>
          </p:cNvSpPr>
          <p:nvPr>
            <p:ph type="title"/>
          </p:nvPr>
        </p:nvSpPr>
        <p:spPr/>
        <p:txBody>
          <a:bodyPr>
            <a:normAutofit/>
          </a:bodyPr>
          <a:lstStyle/>
          <a:p>
            <a:r>
              <a:rPr lang="en-US" sz="3600" dirty="0"/>
              <a:t>Successfully Managed E-sign!</a:t>
            </a:r>
          </a:p>
        </p:txBody>
      </p:sp>
    </p:spTree>
    <p:extLst>
      <p:ext uri="{BB962C8B-B14F-4D97-AF65-F5344CB8AC3E}">
        <p14:creationId xmlns:p14="http://schemas.microsoft.com/office/powerpoint/2010/main" val="70145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4C92A8-83F1-47EA-B79F-D1EB21259AD7}"/>
              </a:ext>
            </a:extLst>
          </p:cNvPr>
          <p:cNvSpPr>
            <a:spLocks noGrp="1"/>
          </p:cNvSpPr>
          <p:nvPr>
            <p:ph type="sldNum" sz="quarter" idx="12"/>
          </p:nvPr>
        </p:nvSpPr>
        <p:spPr/>
        <p:txBody>
          <a:bodyPr/>
          <a:lstStyle/>
          <a:p>
            <a:fld id="{0255DE44-24D9-468F-ACC9-DDC431174CCA}" type="slidenum">
              <a:rPr lang="en-US" smtClean="0"/>
              <a:pPr/>
              <a:t>9</a:t>
            </a:fld>
            <a:endParaRPr lang="en-US" dirty="0"/>
          </a:p>
        </p:txBody>
      </p:sp>
      <p:sp>
        <p:nvSpPr>
          <p:cNvPr id="9" name="Content Placeholder 8">
            <a:extLst>
              <a:ext uri="{FF2B5EF4-FFF2-40B4-BE49-F238E27FC236}">
                <a16:creationId xmlns:a16="http://schemas.microsoft.com/office/drawing/2014/main" id="{D57A578B-3B86-4FAB-8126-61FFFD1B1EC0}"/>
              </a:ext>
            </a:extLst>
          </p:cNvPr>
          <p:cNvSpPr>
            <a:spLocks noGrp="1"/>
          </p:cNvSpPr>
          <p:nvPr>
            <p:ph sz="quarter" idx="1"/>
          </p:nvPr>
        </p:nvSpPr>
        <p:spPr/>
        <p:txBody>
          <a:bodyPr>
            <a:normAutofit lnSpcReduction="10000"/>
          </a:bodyPr>
          <a:lstStyle/>
          <a:p>
            <a:r>
              <a:rPr lang="en-US" dirty="0"/>
              <a:t> Email language if you aren’t verified:</a:t>
            </a:r>
          </a:p>
          <a:p>
            <a:pPr lvl="1"/>
            <a:r>
              <a:rPr lang="en-US" sz="2200" dirty="0"/>
              <a:t>Unfortunately, we were not able to verify your identity based on the information that you entered in your registration. Thus, in order to begin certifying documents, you must complete the Electronic Subscriber Application and Agreement (ESAA) form on the AQB's </a:t>
            </a:r>
            <a:r>
              <a:rPr lang="en-US" sz="2200" dirty="0">
                <a:hlinkClick r:id="rId2"/>
              </a:rPr>
              <a:t>Manage Electronic Signature</a:t>
            </a:r>
            <a:r>
              <a:rPr lang="en-US" sz="2200" dirty="0"/>
              <a:t> web page. After filling out and mailing in the paper form, you will be notified when your E-Sign registration is complete.</a:t>
            </a:r>
            <a:br>
              <a:rPr lang="en-US" sz="2200" dirty="0"/>
            </a:br>
            <a:br>
              <a:rPr lang="en-US" sz="2200" dirty="0"/>
            </a:br>
            <a:r>
              <a:rPr lang="en-US" sz="2200" dirty="0"/>
              <a:t>If you have any questions about this process, please contact Linsey Hurst, 505-476-4371, or Nicholas Kohnen, 505-476-4323 for Compliance Reporting in AQBCR, or Roslyn Higgin, 505-476-4319, or Sean Leister, 505-222-9528 for Emissions Inventory in AEIR.</a:t>
            </a:r>
          </a:p>
          <a:p>
            <a:pPr lvl="1"/>
            <a:endParaRPr lang="en-US" dirty="0"/>
          </a:p>
        </p:txBody>
      </p:sp>
      <p:sp>
        <p:nvSpPr>
          <p:cNvPr id="4" name="Title 3">
            <a:extLst>
              <a:ext uri="{FF2B5EF4-FFF2-40B4-BE49-F238E27FC236}">
                <a16:creationId xmlns:a16="http://schemas.microsoft.com/office/drawing/2014/main" id="{62B37E2D-CAB4-4E26-8C63-E544D09E6B54}"/>
              </a:ext>
            </a:extLst>
          </p:cNvPr>
          <p:cNvSpPr>
            <a:spLocks noGrp="1"/>
          </p:cNvSpPr>
          <p:nvPr>
            <p:ph type="title"/>
          </p:nvPr>
        </p:nvSpPr>
        <p:spPr/>
        <p:txBody>
          <a:bodyPr>
            <a:normAutofit/>
          </a:bodyPr>
          <a:lstStyle/>
          <a:p>
            <a:r>
              <a:rPr lang="en-US" sz="3600" dirty="0"/>
              <a:t>Identity not Verified</a:t>
            </a:r>
          </a:p>
        </p:txBody>
      </p:sp>
    </p:spTree>
    <p:extLst>
      <p:ext uri="{BB962C8B-B14F-4D97-AF65-F5344CB8AC3E}">
        <p14:creationId xmlns:p14="http://schemas.microsoft.com/office/powerpoint/2010/main" val="39436378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34803</TotalTime>
  <Words>596</Words>
  <Application>Microsoft Office PowerPoint</Application>
  <PresentationFormat>On-screen Show (4:3)</PresentationFormat>
  <Paragraphs>83</Paragraphs>
  <Slides>12</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Calibri</vt:lpstr>
      <vt:lpstr>Tw Cen MT</vt:lpstr>
      <vt:lpstr>Wingdings</vt:lpstr>
      <vt:lpstr>Wingdings 2</vt:lpstr>
      <vt:lpstr>Median</vt:lpstr>
      <vt:lpstr>1_Median</vt:lpstr>
      <vt:lpstr>New Mexico Environment Department</vt:lpstr>
      <vt:lpstr>Manage E-Sign – Certifiers Only</vt:lpstr>
      <vt:lpstr>Select action &amp; submit, go to the email </vt:lpstr>
      <vt:lpstr>Electronic Subscriber Agreement</vt:lpstr>
      <vt:lpstr>Fill out info – use Help menu!</vt:lpstr>
      <vt:lpstr>Select Password &amp; Challenge Answers</vt:lpstr>
      <vt:lpstr>Pass Identify Verification</vt:lpstr>
      <vt:lpstr>Successfully Managed E-sign!</vt:lpstr>
      <vt:lpstr>Identity not Verified</vt:lpstr>
      <vt:lpstr>Complete the ESAA Form</vt:lpstr>
      <vt:lpstr>Manage E-Sign - Existing Users</vt:lpstr>
      <vt:lpstr>Contact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 R. Nelson</dc:creator>
  <cp:lastModifiedBy>Leister, Sean, NMENV</cp:lastModifiedBy>
  <cp:revision>377</cp:revision>
  <cp:lastPrinted>2019-10-15T15:10:58Z</cp:lastPrinted>
  <dcterms:created xsi:type="dcterms:W3CDTF">2012-06-12T16:27:12Z</dcterms:created>
  <dcterms:modified xsi:type="dcterms:W3CDTF">2021-01-28T18:11:57Z</dcterms:modified>
</cp:coreProperties>
</file>