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0058400" cy="7772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4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Samaniego" initials="RS" lastIdx="4" clrIdx="0">
    <p:extLst>
      <p:ext uri="{19B8F6BF-5375-455C-9EA6-DF929625EA0E}">
        <p15:presenceInfo xmlns:p15="http://schemas.microsoft.com/office/powerpoint/2012/main" userId="S-1-5-21-2566535652-2004029877-2402176416-13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38" autoAdjust="0"/>
  </p:normalViewPr>
  <p:slideViewPr>
    <p:cSldViewPr>
      <p:cViewPr varScale="1">
        <p:scale>
          <a:sx n="98" d="100"/>
          <a:sy n="98" d="100"/>
        </p:scale>
        <p:origin x="1086" y="78"/>
      </p:cViewPr>
      <p:guideLst>
        <p:guide orient="horz" pos="3264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303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47138"/>
            <a:ext cx="3036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panose="020B0604020202020204" pitchFamily="34" charset="0"/>
              </a:defRPr>
            </a:lvl1pPr>
          </a:lstStyle>
          <a:p>
            <a:fld id="{796A997B-B1C2-4251-A86A-94299F813B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258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693738"/>
            <a:ext cx="4478338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6263"/>
            <a:ext cx="514032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303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47138"/>
            <a:ext cx="3036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4" tIns="46427" rIns="92854" bIns="4642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Arial" panose="020B0604020202020204" pitchFamily="34" charset="0"/>
              </a:defRPr>
            </a:lvl1pPr>
          </a:lstStyle>
          <a:p>
            <a:fld id="{69F97983-66D4-441A-BD69-5FAE009A76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868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65AA8-379C-4E33-BF5E-C713E43895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64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34478-EBDC-4198-8D53-B31F6C428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01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90563"/>
            <a:ext cx="2136775" cy="6218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90563"/>
            <a:ext cx="6261100" cy="6218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692F6-4C16-4F5D-A108-A5964C057E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30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900FC-BA73-4C36-867B-76A2CE8DE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52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62244-3211-46A9-8F20-AE7EF0ABE5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62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2244725"/>
            <a:ext cx="4198937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44725"/>
            <a:ext cx="4198938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C24ED-BE81-44C4-82D2-802607A308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36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61CFF3-2F9E-411E-B4D4-CA1FF0AFA3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19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F7728-6D98-4340-98D8-F286EB6F96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4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ED4C9-AC4C-405E-95AA-DA25499E4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31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54A44-ACB7-48A9-80D9-71754F1C05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9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C1CD7-94B3-4211-9097-3E540D2386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21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90563"/>
            <a:ext cx="8550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063" y="2244725"/>
            <a:ext cx="855027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81838"/>
            <a:ext cx="3184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en-US"/>
              <a:t>Version: April 2, 2009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D92E52A9-09E5-431D-BBD2-92F893AA1A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5pPr>
      <a:lvl6pPr marL="4572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6pPr>
      <a:lvl7pPr marL="9144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7pPr>
      <a:lvl8pPr marL="13716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8pPr>
      <a:lvl9pPr marL="18288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49"/>
          <p:cNvSpPr>
            <a:spLocks noChangeShapeType="1"/>
          </p:cNvSpPr>
          <p:nvPr/>
        </p:nvSpPr>
        <p:spPr bwMode="auto">
          <a:xfrm>
            <a:off x="7162799" y="1607772"/>
            <a:ext cx="15912" cy="4935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44449" y="3066987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OPERATING</a:t>
            </a:r>
          </a:p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SITUATION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120146" y="4724400"/>
            <a:ext cx="105089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MONITORING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68249" y="6344695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MONITORING</a:t>
            </a:r>
          </a:p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FREQUENCY</a:t>
            </a:r>
          </a:p>
        </p:txBody>
      </p:sp>
      <p:sp>
        <p:nvSpPr>
          <p:cNvPr id="3079" name="Rectangle 37"/>
          <p:cNvSpPr>
            <a:spLocks noChangeArrowheads="1"/>
          </p:cNvSpPr>
          <p:nvPr/>
        </p:nvSpPr>
        <p:spPr bwMode="auto">
          <a:xfrm>
            <a:off x="0" y="228600"/>
            <a:ext cx="1005840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 dirty="0"/>
              <a:t>NSR AND TV: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sz="1200" b="1" dirty="0"/>
              <a:t>VOC/HAP LDAR FUGITIVES </a:t>
            </a:r>
            <a:r>
              <a:rPr lang="en-US" altLang="en-US" sz="1200" b="1" dirty="0"/>
              <a:t>MONITORING</a:t>
            </a:r>
            <a:endParaRPr lang="en-US" altLang="en-US" sz="1200" b="1" dirty="0">
              <a:solidFill>
                <a:srgbClr val="FF0000"/>
              </a:solidFill>
            </a:endParaRPr>
          </a:p>
          <a:p>
            <a:pPr algn="ctr"/>
            <a:r>
              <a:rPr lang="en-US" altLang="en-US" sz="1200" b="1" dirty="0"/>
              <a:t>VERSION: April 19, 2017</a:t>
            </a:r>
          </a:p>
        </p:txBody>
      </p:sp>
      <p:sp>
        <p:nvSpPr>
          <p:cNvPr id="3081" name="Line 49"/>
          <p:cNvSpPr>
            <a:spLocks noChangeShapeType="1"/>
          </p:cNvSpPr>
          <p:nvPr/>
        </p:nvSpPr>
        <p:spPr bwMode="auto">
          <a:xfrm>
            <a:off x="3502063" y="2656952"/>
            <a:ext cx="16326" cy="34951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83" name="Rectangle 51"/>
              <p:cNvSpPr>
                <a:spLocks noChangeArrowheads="1"/>
              </p:cNvSpPr>
              <p:nvPr/>
            </p:nvSpPr>
            <p:spPr bwMode="auto">
              <a:xfrm>
                <a:off x="2905646" y="2937308"/>
                <a:ext cx="1219200" cy="60770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25 &amp; &lt; 100 TPY Facility Wide Fugitives</a:t>
                </a:r>
                <a:endParaRPr lang="en-US" altLang="en-US" strike="sngStrike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83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05646" y="2937308"/>
                <a:ext cx="1219200" cy="6077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4" name="Rectangle 53"/>
          <p:cNvSpPr>
            <a:spLocks noChangeArrowheads="1"/>
          </p:cNvSpPr>
          <p:nvPr/>
        </p:nvSpPr>
        <p:spPr bwMode="auto">
          <a:xfrm>
            <a:off x="4561952" y="6154579"/>
            <a:ext cx="1575922" cy="8558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Quarterly and 15 Days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After Maintenance/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Repairs that Affect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Components</a:t>
            </a:r>
          </a:p>
        </p:txBody>
      </p:sp>
      <p:sp>
        <p:nvSpPr>
          <p:cNvPr id="3085" name="Line 59"/>
          <p:cNvSpPr>
            <a:spLocks noChangeShapeType="1"/>
          </p:cNvSpPr>
          <p:nvPr/>
        </p:nvSpPr>
        <p:spPr bwMode="auto">
          <a:xfrm>
            <a:off x="5333994" y="2646904"/>
            <a:ext cx="9531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Rectangle 55"/>
          <p:cNvSpPr>
            <a:spLocks noChangeArrowheads="1"/>
          </p:cNvSpPr>
          <p:nvPr/>
        </p:nvSpPr>
        <p:spPr bwMode="auto">
          <a:xfrm>
            <a:off x="6288904" y="2771055"/>
            <a:ext cx="1762658" cy="8694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Permittee requests limits on fugitives when they are not required by the protocol or a limit is needed to avoid an applicability threshold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088" name="Line 64"/>
          <p:cNvSpPr>
            <a:spLocks noChangeShapeType="1"/>
          </p:cNvSpPr>
          <p:nvPr/>
        </p:nvSpPr>
        <p:spPr bwMode="auto">
          <a:xfrm flipH="1">
            <a:off x="9007515" y="1449086"/>
            <a:ext cx="2" cy="480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89" name="Rectangle 65"/>
              <p:cNvSpPr>
                <a:spLocks noChangeArrowheads="1"/>
              </p:cNvSpPr>
              <p:nvPr/>
            </p:nvSpPr>
            <p:spPr bwMode="auto">
              <a:xfrm>
                <a:off x="4723561" y="2935409"/>
                <a:ext cx="1230090" cy="54912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100 TPY Facility Wide Fugitives</a:t>
                </a:r>
                <a:endParaRPr lang="en-US" altLang="en-US" strike="sngStrike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89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3561" y="2935409"/>
                <a:ext cx="1230090" cy="549120"/>
              </a:xfrm>
              <a:prstGeom prst="rect">
                <a:avLst/>
              </a:prstGeom>
              <a:blipFill>
                <a:blip r:embed="rId3"/>
                <a:stretch>
                  <a:fillRect r="-490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90" name="Rectangle 66"/>
          <p:cNvSpPr>
            <a:spLocks noChangeArrowheads="1"/>
          </p:cNvSpPr>
          <p:nvPr/>
        </p:nvSpPr>
        <p:spPr bwMode="auto">
          <a:xfrm>
            <a:off x="6553198" y="3850719"/>
            <a:ext cx="1295400" cy="20928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Leak Detection and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Repair Program for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Specific Emission Units tailored after NSPS VV</a:t>
            </a:r>
          </a:p>
          <a:p>
            <a:pPr algn="ctr" eaLnBrk="1" hangingPunct="1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OR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A Dept. approved enforceable condition proposed by the applicant to demonstrate compliance with a limit on Fugitives</a:t>
            </a:r>
          </a:p>
        </p:txBody>
      </p:sp>
      <p:sp>
        <p:nvSpPr>
          <p:cNvPr id="3091" name="Rectangle 67"/>
          <p:cNvSpPr>
            <a:spLocks noChangeArrowheads="1"/>
          </p:cNvSpPr>
          <p:nvPr/>
        </p:nvSpPr>
        <p:spPr bwMode="auto">
          <a:xfrm>
            <a:off x="80384" y="7158114"/>
            <a:ext cx="9906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/>
            <a:r>
              <a:rPr lang="en-US" altLang="en-US" b="1" dirty="0">
                <a:latin typeface="Arial" panose="020B0604020202020204" pitchFamily="34" charset="0"/>
              </a:rPr>
              <a:t>NOTE 1: </a:t>
            </a:r>
            <a:r>
              <a:rPr lang="en-US" altLang="en-US" dirty="0">
                <a:latin typeface="Arial" panose="020B0604020202020204" pitchFamily="34" charset="0"/>
              </a:rPr>
              <a:t>Source categories addressed by federal LDAR regulations are the following: Synthetic organic chemicals manufacturing industry plants (NSPS VV, </a:t>
            </a:r>
            <a:r>
              <a:rPr lang="en-US" altLang="en-US" dirty="0" err="1">
                <a:latin typeface="Arial" panose="020B0604020202020204" pitchFamily="34" charset="0"/>
              </a:rPr>
              <a:t>VVa</a:t>
            </a:r>
            <a:r>
              <a:rPr lang="en-US" altLang="en-US" dirty="0">
                <a:latin typeface="Arial" panose="020B0604020202020204" pitchFamily="34" charset="0"/>
              </a:rPr>
              <a:t>), Petroleum Refineries (NSPS GGG, </a:t>
            </a:r>
            <a:r>
              <a:rPr lang="en-US" altLang="en-US" dirty="0" err="1">
                <a:latin typeface="Arial" panose="020B0604020202020204" pitchFamily="34" charset="0"/>
              </a:rPr>
              <a:t>GGGa</a:t>
            </a:r>
            <a:r>
              <a:rPr lang="en-US" altLang="en-US" dirty="0">
                <a:latin typeface="Arial" panose="020B0604020202020204" pitchFamily="34" charset="0"/>
              </a:rPr>
              <a:t>, MACT CC), Natural Gas Processing Plants (NSPS KKK, OOOO, </a:t>
            </a:r>
            <a:r>
              <a:rPr lang="en-US" altLang="en-US" dirty="0" err="1">
                <a:latin typeface="Arial" panose="020B0604020202020204" pitchFamily="34" charset="0"/>
              </a:rPr>
              <a:t>OOOOa</a:t>
            </a:r>
            <a:r>
              <a:rPr lang="en-US" altLang="en-US" dirty="0">
                <a:latin typeface="Arial" panose="020B0604020202020204" pitchFamily="34" charset="0"/>
              </a:rPr>
              <a:t>, MACT HH). Requirements for components at well sites and compressor stations (see 40 CFR </a:t>
            </a:r>
            <a:r>
              <a:rPr lang="en-US" altLang="en-US" dirty="0">
                <a:cs typeface="Times New Roman" panose="02020603050405020304" pitchFamily="18" charset="0"/>
              </a:rPr>
              <a:t>§</a:t>
            </a:r>
            <a:r>
              <a:rPr lang="en-US" altLang="en-US" dirty="0">
                <a:latin typeface="Arial" panose="020B0604020202020204" pitchFamily="34" charset="0"/>
              </a:rPr>
              <a:t>60.5365a(</a:t>
            </a:r>
            <a:r>
              <a:rPr lang="en-US" altLang="en-US" dirty="0" err="1">
                <a:latin typeface="Arial" panose="020B0604020202020204" pitchFamily="34" charset="0"/>
              </a:rPr>
              <a:t>i</a:t>
            </a:r>
            <a:r>
              <a:rPr lang="en-US" altLang="en-US" dirty="0">
                <a:latin typeface="Arial" panose="020B0604020202020204" pitchFamily="34" charset="0"/>
              </a:rPr>
              <a:t>) &amp; (j)) do not follow the general leak detection protocol based on NSPS VV, thus are not included in this definition.</a:t>
            </a:r>
          </a:p>
        </p:txBody>
      </p:sp>
      <p:sp>
        <p:nvSpPr>
          <p:cNvPr id="3092" name="Rectangle 63"/>
          <p:cNvSpPr>
            <a:spLocks noChangeArrowheads="1"/>
          </p:cNvSpPr>
          <p:nvPr/>
        </p:nvSpPr>
        <p:spPr bwMode="auto">
          <a:xfrm>
            <a:off x="6409799" y="6154580"/>
            <a:ext cx="1543679" cy="8558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Quarterly and 15 Days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After Maintenance/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Repairs that Affect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Components</a:t>
            </a:r>
          </a:p>
        </p:txBody>
      </p:sp>
      <p:sp>
        <p:nvSpPr>
          <p:cNvPr id="3093" name="Line 68"/>
          <p:cNvSpPr>
            <a:spLocks noChangeShapeType="1"/>
          </p:cNvSpPr>
          <p:nvPr/>
        </p:nvSpPr>
        <p:spPr bwMode="auto">
          <a:xfrm>
            <a:off x="4953000" y="1216005"/>
            <a:ext cx="0" cy="3741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Line 69"/>
          <p:cNvSpPr>
            <a:spLocks noChangeShapeType="1"/>
          </p:cNvSpPr>
          <p:nvPr/>
        </p:nvSpPr>
        <p:spPr bwMode="auto">
          <a:xfrm>
            <a:off x="1828799" y="1599013"/>
            <a:ext cx="10033" cy="47733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96" name="Rectangle 70"/>
          <p:cNvSpPr>
            <a:spLocks noChangeArrowheads="1"/>
          </p:cNvSpPr>
          <p:nvPr/>
        </p:nvSpPr>
        <p:spPr bwMode="auto">
          <a:xfrm>
            <a:off x="1524000" y="6372365"/>
            <a:ext cx="645608" cy="3457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None</a:t>
            </a:r>
          </a:p>
        </p:txBody>
      </p:sp>
      <p:sp>
        <p:nvSpPr>
          <p:cNvPr id="3097" name="Rectangle 71"/>
          <p:cNvSpPr>
            <a:spLocks noChangeArrowheads="1"/>
          </p:cNvSpPr>
          <p:nvPr/>
        </p:nvSpPr>
        <p:spPr bwMode="auto">
          <a:xfrm>
            <a:off x="1259392" y="3027283"/>
            <a:ext cx="1143003" cy="4415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&lt;25 TPY Facility Wide Fugitives</a:t>
            </a:r>
            <a:endParaRPr lang="en-US" altLang="en-US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98" name="Rectangle 72"/>
          <p:cNvSpPr>
            <a:spLocks noChangeArrowheads="1"/>
          </p:cNvSpPr>
          <p:nvPr/>
        </p:nvSpPr>
        <p:spPr bwMode="auto">
          <a:xfrm>
            <a:off x="1341448" y="4556781"/>
            <a:ext cx="990608" cy="5539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dirty="0">
                <a:latin typeface="Arial" panose="020B0604020202020204" pitchFamily="34" charset="0"/>
              </a:rPr>
              <a:t>None, no emission limit established</a:t>
            </a:r>
          </a:p>
        </p:txBody>
      </p:sp>
      <p:sp>
        <p:nvSpPr>
          <p:cNvPr id="3105" name="Rectangle 66"/>
          <p:cNvSpPr>
            <a:spLocks noChangeArrowheads="1"/>
          </p:cNvSpPr>
          <p:nvPr/>
        </p:nvSpPr>
        <p:spPr bwMode="auto">
          <a:xfrm>
            <a:off x="8367774" y="4060992"/>
            <a:ext cx="1295400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As required by LDAR regulation(s), including but not limited to: NSPS VV, </a:t>
            </a:r>
            <a:r>
              <a:rPr lang="en-US" altLang="en-US" dirty="0" err="1">
                <a:latin typeface="Arial" panose="020B0604020202020204" pitchFamily="34" charset="0"/>
              </a:rPr>
              <a:t>VVa</a:t>
            </a:r>
            <a:r>
              <a:rPr lang="en-US" altLang="en-US" dirty="0">
                <a:latin typeface="Arial" panose="020B0604020202020204" pitchFamily="34" charset="0"/>
              </a:rPr>
              <a:t>, GGG, </a:t>
            </a:r>
            <a:r>
              <a:rPr lang="en-US" altLang="en-US" dirty="0" err="1">
                <a:latin typeface="Arial" panose="020B0604020202020204" pitchFamily="34" charset="0"/>
              </a:rPr>
              <a:t>GGGa</a:t>
            </a:r>
            <a:r>
              <a:rPr lang="en-US" altLang="en-US" dirty="0">
                <a:latin typeface="Arial" panose="020B0604020202020204" pitchFamily="34" charset="0"/>
              </a:rPr>
              <a:t>, KKK, OOOO,  OOOOa and/or </a:t>
            </a:r>
          </a:p>
          <a:p>
            <a:pPr algn="ctr"/>
            <a:r>
              <a:rPr lang="en-US" altLang="en-US" dirty="0">
                <a:latin typeface="Arial" panose="020B0604020202020204" pitchFamily="34" charset="0"/>
              </a:rPr>
              <a:t>MACT CC, HH </a:t>
            </a:r>
            <a:endParaRPr lang="en-US" altLang="en-US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06" name="Rectangle 53"/>
          <p:cNvSpPr>
            <a:spLocks noChangeArrowheads="1"/>
          </p:cNvSpPr>
          <p:nvPr/>
        </p:nvSpPr>
        <p:spPr bwMode="auto">
          <a:xfrm>
            <a:off x="8454020" y="6256175"/>
            <a:ext cx="1117042" cy="6018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NSPS / MACT: As required by regulation</a:t>
            </a:r>
          </a:p>
        </p:txBody>
      </p:sp>
      <p:sp>
        <p:nvSpPr>
          <p:cNvPr id="3107" name="Rectangle 66"/>
          <p:cNvSpPr>
            <a:spLocks noChangeArrowheads="1"/>
          </p:cNvSpPr>
          <p:nvPr/>
        </p:nvSpPr>
        <p:spPr bwMode="auto">
          <a:xfrm>
            <a:off x="8422198" y="2932431"/>
            <a:ext cx="1174824" cy="5539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Process unit(s) subject to NSPS and/or MACT</a:t>
            </a:r>
          </a:p>
        </p:txBody>
      </p:sp>
      <p:sp>
        <p:nvSpPr>
          <p:cNvPr id="31" name="Rectangle 66"/>
          <p:cNvSpPr>
            <a:spLocks noChangeArrowheads="1"/>
          </p:cNvSpPr>
          <p:nvPr/>
        </p:nvSpPr>
        <p:spPr bwMode="auto">
          <a:xfrm>
            <a:off x="3771899" y="809625"/>
            <a:ext cx="2533651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Portions </a:t>
            </a:r>
            <a:r>
              <a:rPr lang="en-US" altLang="en-US" u="sng" dirty="0">
                <a:latin typeface="Arial" panose="020B0604020202020204" pitchFamily="34" charset="0"/>
              </a:rPr>
              <a:t>OR</a:t>
            </a:r>
            <a:r>
              <a:rPr lang="en-US" altLang="en-US" dirty="0">
                <a:latin typeface="Arial" panose="020B0604020202020204" pitchFamily="34" charset="0"/>
              </a:rPr>
              <a:t> entire </a:t>
            </a:r>
            <a:r>
              <a:rPr lang="en-US" altLang="en-US" u="sng" dirty="0">
                <a:latin typeface="Arial" panose="020B0604020202020204" pitchFamily="34" charset="0"/>
              </a:rPr>
              <a:t>f</a:t>
            </a:r>
            <a:r>
              <a:rPr lang="en-US" altLang="en-US" dirty="0">
                <a:latin typeface="Arial" panose="020B0604020202020204" pitchFamily="34" charset="0"/>
              </a:rPr>
              <a:t>acility </a:t>
            </a:r>
            <a:r>
              <a:rPr lang="en-US" altLang="en-US" b="1" u="sng" dirty="0">
                <a:latin typeface="Arial" panose="020B0604020202020204" pitchFamily="34" charset="0"/>
              </a:rPr>
              <a:t>NOT</a:t>
            </a:r>
            <a:r>
              <a:rPr lang="en-US" altLang="en-US" sz="800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</a:rPr>
              <a:t>subject to </a:t>
            </a:r>
          </a:p>
          <a:p>
            <a:pPr algn="ctr"/>
            <a:r>
              <a:rPr lang="en-US" altLang="en-US" dirty="0">
                <a:latin typeface="Arial" panose="020B0604020202020204" pitchFamily="34" charset="0"/>
              </a:rPr>
              <a:t>NSPS and/or MACT LDAR regulation(s)</a:t>
            </a:r>
          </a:p>
        </p:txBody>
      </p:sp>
      <p:sp>
        <p:nvSpPr>
          <p:cNvPr id="32" name="Rectangle 66"/>
          <p:cNvSpPr>
            <a:spLocks noChangeArrowheads="1"/>
          </p:cNvSpPr>
          <p:nvPr/>
        </p:nvSpPr>
        <p:spPr bwMode="auto">
          <a:xfrm>
            <a:off x="8321718" y="739914"/>
            <a:ext cx="1371600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Portions </a:t>
            </a:r>
            <a:r>
              <a:rPr lang="en-US" altLang="en-US" u="sng" dirty="0">
                <a:latin typeface="Arial" panose="020B0604020202020204" pitchFamily="34" charset="0"/>
              </a:rPr>
              <a:t>OR</a:t>
            </a:r>
            <a:r>
              <a:rPr lang="en-US" altLang="en-US" dirty="0">
                <a:latin typeface="Arial" panose="020B0604020202020204" pitchFamily="34" charset="0"/>
              </a:rPr>
              <a:t> entire facility</a:t>
            </a:r>
            <a:r>
              <a:rPr lang="en-US" altLang="en-US" sz="800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</a:rPr>
              <a:t>subject to </a:t>
            </a:r>
          </a:p>
          <a:p>
            <a:pPr algn="ctr"/>
            <a:r>
              <a:rPr lang="en-US" altLang="en-US" dirty="0">
                <a:latin typeface="Arial" panose="020B0604020202020204" pitchFamily="34" charset="0"/>
              </a:rPr>
              <a:t>NSPS and/or MACT LDAR regulation(s)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828800" y="1590403"/>
            <a:ext cx="5333999" cy="97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66"/>
          <p:cNvSpPr>
            <a:spLocks noChangeArrowheads="1"/>
          </p:cNvSpPr>
          <p:nvPr/>
        </p:nvSpPr>
        <p:spPr bwMode="auto">
          <a:xfrm>
            <a:off x="4688393" y="3833099"/>
            <a:ext cx="1295400" cy="20928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Leak Detection and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Repair Program for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Specific Emission Units tailored after NSPS VV</a:t>
            </a:r>
          </a:p>
          <a:p>
            <a:pPr algn="ctr" eaLnBrk="1" hangingPunct="1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OR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A Dept. approved enforceable condition proposed by the applicant to demonstrate compliance with a limit on Fugitives</a:t>
            </a:r>
          </a:p>
        </p:txBody>
      </p:sp>
      <p:sp>
        <p:nvSpPr>
          <p:cNvPr id="36" name="Rectangle 51"/>
          <p:cNvSpPr>
            <a:spLocks noChangeArrowheads="1"/>
          </p:cNvSpPr>
          <p:nvPr/>
        </p:nvSpPr>
        <p:spPr bwMode="auto">
          <a:xfrm>
            <a:off x="6471136" y="1925096"/>
            <a:ext cx="1401740" cy="3980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Any source category</a:t>
            </a:r>
            <a:endParaRPr lang="en-US" altLang="en-US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3502062" y="2646904"/>
            <a:ext cx="1831932" cy="98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51"/>
          <p:cNvSpPr>
            <a:spLocks noChangeArrowheads="1"/>
          </p:cNvSpPr>
          <p:nvPr/>
        </p:nvSpPr>
        <p:spPr bwMode="auto">
          <a:xfrm>
            <a:off x="8305800" y="1848896"/>
            <a:ext cx="1423525" cy="589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Source categories addressed by federal LDAR regulations</a:t>
            </a:r>
            <a:endParaRPr lang="en-US" altLang="en-US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76200" y="2029731"/>
            <a:ext cx="11890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latin typeface="Arial" panose="020B0604020202020204" pitchFamily="34" charset="0"/>
              </a:rPr>
              <a:t>APPLICABILITY</a:t>
            </a:r>
          </a:p>
        </p:txBody>
      </p:sp>
      <p:sp>
        <p:nvSpPr>
          <p:cNvPr id="43" name="Rectangle 51"/>
          <p:cNvSpPr>
            <a:spLocks noChangeArrowheads="1"/>
          </p:cNvSpPr>
          <p:nvPr/>
        </p:nvSpPr>
        <p:spPr bwMode="auto">
          <a:xfrm>
            <a:off x="1371600" y="1925096"/>
            <a:ext cx="914400" cy="3980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Any source category</a:t>
            </a:r>
            <a:endParaRPr lang="en-US" altLang="en-US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6" name="Line 68"/>
          <p:cNvSpPr>
            <a:spLocks noChangeShapeType="1"/>
          </p:cNvSpPr>
          <p:nvPr/>
        </p:nvSpPr>
        <p:spPr bwMode="auto">
          <a:xfrm flipH="1">
            <a:off x="4419599" y="1590344"/>
            <a:ext cx="1" cy="10664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51"/>
          <p:cNvSpPr>
            <a:spLocks noChangeArrowheads="1"/>
          </p:cNvSpPr>
          <p:nvPr/>
        </p:nvSpPr>
        <p:spPr bwMode="auto">
          <a:xfrm>
            <a:off x="3134253" y="1866138"/>
            <a:ext cx="2642718" cy="5513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</a:rPr>
              <a:t>TV Major Source: NSR permit requirement OR source categories addressed by federal LDAR regulations</a:t>
            </a:r>
            <a:r>
              <a:rPr lang="en-US" altLang="en-US" sz="1200" baseline="30000" dirty="0">
                <a:latin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</a:rPr>
              <a:t> and TV Major for </a:t>
            </a:r>
            <a:r>
              <a:rPr lang="en-US" altLang="en-US" b="1" dirty="0">
                <a:latin typeface="Arial" panose="020B0604020202020204" pitchFamily="34" charset="0"/>
              </a:rPr>
              <a:t>VOCs</a:t>
            </a:r>
            <a:endParaRPr lang="en-US" altLang="en-US" b="1" strike="sngStrike" dirty="0">
              <a:latin typeface="Arial" panose="020B0604020202020204" pitchFamily="34" charset="0"/>
            </a:endParaRPr>
          </a:p>
        </p:txBody>
      </p:sp>
      <p:sp>
        <p:nvSpPr>
          <p:cNvPr id="41" name="Rectangle 51"/>
          <p:cNvSpPr>
            <a:spLocks noChangeArrowheads="1"/>
          </p:cNvSpPr>
          <p:nvPr/>
        </p:nvSpPr>
        <p:spPr bwMode="auto">
          <a:xfrm>
            <a:off x="1676400" y="1279755"/>
            <a:ext cx="304800" cy="24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en-US" b="1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51"/>
          <p:cNvSpPr>
            <a:spLocks noChangeArrowheads="1"/>
          </p:cNvSpPr>
          <p:nvPr/>
        </p:nvSpPr>
        <p:spPr bwMode="auto">
          <a:xfrm>
            <a:off x="3361765" y="1278876"/>
            <a:ext cx="304800" cy="24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en-US" b="1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4" name="Rectangle 51"/>
          <p:cNvSpPr>
            <a:spLocks noChangeArrowheads="1"/>
          </p:cNvSpPr>
          <p:nvPr/>
        </p:nvSpPr>
        <p:spPr bwMode="auto">
          <a:xfrm>
            <a:off x="5190565" y="1277997"/>
            <a:ext cx="304800" cy="24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en-US" b="1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5" name="Rectangle 51"/>
          <p:cNvSpPr>
            <a:spLocks noChangeArrowheads="1"/>
          </p:cNvSpPr>
          <p:nvPr/>
        </p:nvSpPr>
        <p:spPr bwMode="auto">
          <a:xfrm>
            <a:off x="7019365" y="1277118"/>
            <a:ext cx="304800" cy="24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en-US" b="1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7" name="Rectangle 51"/>
          <p:cNvSpPr>
            <a:spLocks noChangeArrowheads="1"/>
          </p:cNvSpPr>
          <p:nvPr/>
        </p:nvSpPr>
        <p:spPr bwMode="auto">
          <a:xfrm>
            <a:off x="8857130" y="442049"/>
            <a:ext cx="304800" cy="24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endParaRPr lang="en-US" altLang="en-US" b="1" strike="sngStrike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8" name="Rectangle 66"/>
          <p:cNvSpPr>
            <a:spLocks noChangeArrowheads="1"/>
          </p:cNvSpPr>
          <p:nvPr/>
        </p:nvSpPr>
        <p:spPr bwMode="auto">
          <a:xfrm>
            <a:off x="2875504" y="3830096"/>
            <a:ext cx="1295400" cy="20928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Leak Detection and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Repair Program for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Specific Emission Units tailored after NSPS VV</a:t>
            </a:r>
          </a:p>
          <a:p>
            <a:pPr algn="ctr" eaLnBrk="1" hangingPunct="1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OR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A Dept. approved enforceable condition proposed by the applicant to demonstrate compliance with a limit on Fugitives</a:t>
            </a: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2799304" y="6152103"/>
            <a:ext cx="1447801" cy="8558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Annual and 15 Days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After Maintenance/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Repairs that Affect</a:t>
            </a:r>
          </a:p>
          <a:p>
            <a:pPr algn="ctr" eaLnBrk="1" hangingPunct="1"/>
            <a:r>
              <a:rPr lang="en-US" dirty="0">
                <a:latin typeface="Arial" panose="020B0604020202020204" pitchFamily="34" charset="0"/>
              </a:rPr>
              <a:t>Components</a:t>
            </a:r>
          </a:p>
        </p:txBody>
      </p:sp>
    </p:spTree>
    <p:extLst>
      <p:ext uri="{BB962C8B-B14F-4D97-AF65-F5344CB8AC3E}">
        <p14:creationId xmlns:p14="http://schemas.microsoft.com/office/powerpoint/2010/main" val="10592871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276080C3B2984792DAAB22BA360977" ma:contentTypeVersion="0" ma:contentTypeDescription="Create a new document." ma:contentTypeScope="" ma:versionID="991a590ccd118c018aa30d9d2015b92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92243997edc5047b7cfd17c8b6f40b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9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0AECDC-7937-46BF-A5D0-F16FD21524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F6ED91-E381-4C80-9DF9-5F54E0835C8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4E84CE-199A-43F5-ACF0-865E53D27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3215</TotalTime>
  <Words>423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Cambria Math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Dario Rocha</dc:creator>
  <cp:lastModifiedBy>Cristina Eads</cp:lastModifiedBy>
  <cp:revision>233</cp:revision>
  <cp:lastPrinted>2016-06-20T20:06:53Z</cp:lastPrinted>
  <dcterms:created xsi:type="dcterms:W3CDTF">1999-09-10T19:08:40Z</dcterms:created>
  <dcterms:modified xsi:type="dcterms:W3CDTF">2019-05-30T21:43:57Z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0x0101006C276080C3B2984792DAAB22BA360977</vt:lpwstr>
  </property>
</Properties>
</file>