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2" r:id="rId2"/>
  </p:sldMasterIdLst>
  <p:notesMasterIdLst>
    <p:notesMasterId r:id="rId18"/>
  </p:notesMasterIdLst>
  <p:sldIdLst>
    <p:sldId id="613" r:id="rId3"/>
    <p:sldId id="614" r:id="rId4"/>
    <p:sldId id="623" r:id="rId5"/>
    <p:sldId id="624" r:id="rId6"/>
    <p:sldId id="619" r:id="rId7"/>
    <p:sldId id="633" r:id="rId8"/>
    <p:sldId id="640" r:id="rId9"/>
    <p:sldId id="627" r:id="rId10"/>
    <p:sldId id="639" r:id="rId11"/>
    <p:sldId id="637" r:id="rId12"/>
    <p:sldId id="638" r:id="rId13"/>
    <p:sldId id="629" r:id="rId14"/>
    <p:sldId id="634" r:id="rId15"/>
    <p:sldId id="635" r:id="rId16"/>
    <p:sldId id="631"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97E6"/>
    <a:srgbClr val="199755"/>
    <a:srgbClr val="FEFA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869" autoAdjust="0"/>
  </p:normalViewPr>
  <p:slideViewPr>
    <p:cSldViewPr>
      <p:cViewPr varScale="1">
        <p:scale>
          <a:sx n="82" d="100"/>
          <a:sy n="82" d="100"/>
        </p:scale>
        <p:origin x="1474" y="53"/>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283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6" tIns="46582" rIns="93166" bIns="4658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66" tIns="46582" rIns="93166" bIns="46582" rtlCol="0"/>
          <a:lstStyle>
            <a:lvl1pPr algn="r">
              <a:defRPr sz="1200"/>
            </a:lvl1pPr>
          </a:lstStyle>
          <a:p>
            <a:fld id="{3168853B-60E5-46D8-8698-ED706C3D70C0}" type="datetimeFigureOut">
              <a:rPr lang="en-US" smtClean="0"/>
              <a:pPr/>
              <a:t>10/1/2019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2" rIns="93166" bIns="46582" rtlCol="0" anchor="ctr"/>
          <a:lstStyle/>
          <a:p>
            <a:endParaRPr lang="en-US" dirty="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3166" tIns="46582" rIns="93166" bIns="4658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66" tIns="46582" rIns="93166"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66" tIns="46582" rIns="93166" bIns="46582" rtlCol="0" anchor="b"/>
          <a:lstStyle>
            <a:lvl1pPr algn="r">
              <a:defRPr sz="1200"/>
            </a:lvl1pPr>
          </a:lstStyle>
          <a:p>
            <a:fld id="{CF16A58A-1AE0-4465-90D2-0376F5092297}" type="slidenum">
              <a:rPr lang="en-US" smtClean="0"/>
              <a:pPr/>
              <a:t>‹#›</a:t>
            </a:fld>
            <a:endParaRPr lang="en-US" dirty="0"/>
          </a:p>
        </p:txBody>
      </p:sp>
    </p:spTree>
    <p:extLst>
      <p:ext uri="{BB962C8B-B14F-4D97-AF65-F5344CB8AC3E}">
        <p14:creationId xmlns:p14="http://schemas.microsoft.com/office/powerpoint/2010/main" val="876150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16A58A-1AE0-4465-90D2-0376F5092297}" type="slidenum">
              <a:rPr lang="en-US" smtClean="0"/>
              <a:pPr/>
              <a:t>1</a:t>
            </a:fld>
            <a:endParaRPr lang="en-US" dirty="0"/>
          </a:p>
        </p:txBody>
      </p:sp>
    </p:spTree>
    <p:extLst>
      <p:ext uri="{BB962C8B-B14F-4D97-AF65-F5344CB8AC3E}">
        <p14:creationId xmlns:p14="http://schemas.microsoft.com/office/powerpoint/2010/main" val="719189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create a new emissions inventory report.</a:t>
            </a:r>
          </a:p>
          <a:p>
            <a:endParaRPr lang="en-US" dirty="0"/>
          </a:p>
        </p:txBody>
      </p:sp>
      <p:sp>
        <p:nvSpPr>
          <p:cNvPr id="4" name="Slide Number Placeholder 3"/>
          <p:cNvSpPr>
            <a:spLocks noGrp="1"/>
          </p:cNvSpPr>
          <p:nvPr>
            <p:ph type="sldNum" sz="quarter" idx="5"/>
          </p:nvPr>
        </p:nvSpPr>
        <p:spPr/>
        <p:txBody>
          <a:bodyPr/>
          <a:lstStyle/>
          <a:p>
            <a:fld id="{CF16A58A-1AE0-4465-90D2-0376F5092297}" type="slidenum">
              <a:rPr lang="en-US" smtClean="0"/>
              <a:pPr/>
              <a:t>11</a:t>
            </a:fld>
            <a:endParaRPr lang="en-US" dirty="0"/>
          </a:p>
        </p:txBody>
      </p:sp>
    </p:spTree>
    <p:extLst>
      <p:ext uri="{BB962C8B-B14F-4D97-AF65-F5344CB8AC3E}">
        <p14:creationId xmlns:p14="http://schemas.microsoft.com/office/powerpoint/2010/main" val="1830250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sz="2000" b="1" dirty="0"/>
          </a:p>
          <a:p>
            <a:r>
              <a:rPr lang="en-US" sz="2000" b="1" dirty="0"/>
              <a:t>When you open AEIR and select your facility, a list of equipment for that facility will appear. </a:t>
            </a:r>
          </a:p>
          <a:p>
            <a:endParaRPr lang="en-US" sz="2000" b="1" dirty="0"/>
          </a:p>
          <a:p>
            <a:r>
              <a:rPr lang="en-US" sz="2000" b="1" dirty="0"/>
              <a:t>AEIR pulls pieces of permitted equipment and pollutants from your permit.    </a:t>
            </a:r>
          </a:p>
          <a:p>
            <a:endParaRPr lang="en-US" sz="2000" b="1" dirty="0"/>
          </a:p>
          <a:p>
            <a:r>
              <a:rPr lang="en-US" sz="2000" b="1" dirty="0"/>
              <a:t>The first column is type of equipment, then the ID number that our database gives it, the third column</a:t>
            </a:r>
          </a:p>
          <a:p>
            <a:r>
              <a:rPr lang="en-US" sz="2000" b="1" dirty="0"/>
              <a:t>Is the designation or the name of the equipment given by the facility and a description. </a:t>
            </a:r>
          </a:p>
          <a:p>
            <a:endParaRPr lang="en-US" sz="2000" b="1" dirty="0"/>
          </a:p>
          <a:p>
            <a:r>
              <a:rPr lang="en-US" sz="2000" b="1" dirty="0"/>
              <a:t>The fifth column states the date the piece of equipment became active.</a:t>
            </a:r>
          </a:p>
          <a:p>
            <a:endParaRPr lang="en-US" sz="2000" b="1" dirty="0"/>
          </a:p>
          <a:p>
            <a:r>
              <a:rPr lang="en-US" sz="2000" b="1" dirty="0"/>
              <a:t>The last column with the box and the check indicates that the emissions information is complete for that piece of equipment.</a:t>
            </a:r>
          </a:p>
          <a:p>
            <a:endParaRPr lang="en-US" sz="2000" b="1" dirty="0"/>
          </a:p>
          <a:p>
            <a:r>
              <a:rPr lang="en-US" sz="2000" b="1" dirty="0"/>
              <a:t>To select a piece of equipment, simply click on the radio button to the far left and click on detail at the bottom of the page.</a:t>
            </a:r>
          </a:p>
        </p:txBody>
      </p:sp>
      <p:sp>
        <p:nvSpPr>
          <p:cNvPr id="4" name="Slide Number Placeholder 3"/>
          <p:cNvSpPr>
            <a:spLocks noGrp="1"/>
          </p:cNvSpPr>
          <p:nvPr>
            <p:ph type="sldNum" sz="quarter" idx="5"/>
          </p:nvPr>
        </p:nvSpPr>
        <p:spPr/>
        <p:txBody>
          <a:bodyPr/>
          <a:lstStyle/>
          <a:p>
            <a:fld id="{CF16A58A-1AE0-4465-90D2-0376F5092297}" type="slidenum">
              <a:rPr lang="en-US" smtClean="0"/>
              <a:pPr/>
              <a:t>12</a:t>
            </a:fld>
            <a:endParaRPr lang="en-US" dirty="0"/>
          </a:p>
        </p:txBody>
      </p:sp>
    </p:spTree>
    <p:extLst>
      <p:ext uri="{BB962C8B-B14F-4D97-AF65-F5344CB8AC3E}">
        <p14:creationId xmlns:p14="http://schemas.microsoft.com/office/powerpoint/2010/main" val="2808971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bring you to the subject item detail page where fuel type, materials consumed, and fuel heating values all have drop down menus.</a:t>
            </a:r>
          </a:p>
          <a:p>
            <a:endParaRPr lang="en-US" b="1" dirty="0"/>
          </a:p>
          <a:p>
            <a:r>
              <a:rPr lang="en-US" b="1" dirty="0"/>
              <a:t>Under Operating detail, enter the operating detail information as shown.  This piece of equipment is a flare and ran 24/7 which equals 8760 hours.</a:t>
            </a:r>
          </a:p>
          <a:p>
            <a:endParaRPr lang="en-US" b="1" dirty="0"/>
          </a:p>
          <a:p>
            <a:r>
              <a:rPr lang="en-US" b="1" dirty="0"/>
              <a:t>There is a comment box on that bottom for any comments you would like to add about this equipment.</a:t>
            </a:r>
          </a:p>
          <a:p>
            <a:endParaRPr lang="en-US" b="1" dirty="0"/>
          </a:p>
          <a:p>
            <a:r>
              <a:rPr lang="en-US" b="1" dirty="0"/>
              <a:t>Then SAVE.</a:t>
            </a:r>
          </a:p>
        </p:txBody>
      </p:sp>
      <p:sp>
        <p:nvSpPr>
          <p:cNvPr id="4" name="Slide Number Placeholder 3"/>
          <p:cNvSpPr>
            <a:spLocks noGrp="1"/>
          </p:cNvSpPr>
          <p:nvPr>
            <p:ph type="sldNum" sz="quarter" idx="5"/>
          </p:nvPr>
        </p:nvSpPr>
        <p:spPr/>
        <p:txBody>
          <a:bodyPr/>
          <a:lstStyle/>
          <a:p>
            <a:fld id="{CF16A58A-1AE0-4465-90D2-0376F5092297}" type="slidenum">
              <a:rPr lang="en-US" smtClean="0"/>
              <a:pPr/>
              <a:t>13</a:t>
            </a:fld>
            <a:endParaRPr lang="en-US" dirty="0"/>
          </a:p>
        </p:txBody>
      </p:sp>
    </p:spTree>
    <p:extLst>
      <p:ext uri="{BB962C8B-B14F-4D97-AF65-F5344CB8AC3E}">
        <p14:creationId xmlns:p14="http://schemas.microsoft.com/office/powerpoint/2010/main" val="3660785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second form is where the actual emissions are entered.</a:t>
            </a:r>
          </a:p>
          <a:p>
            <a:endParaRPr lang="en-US" b="1" dirty="0"/>
          </a:p>
          <a:p>
            <a:r>
              <a:rPr lang="en-US" b="1" dirty="0"/>
              <a:t>The list of pollutants appears or pollutants can be added or removed according to the gas analysis and calculations.</a:t>
            </a:r>
          </a:p>
          <a:p>
            <a:r>
              <a:rPr lang="en-US" b="1" dirty="0"/>
              <a:t>For each pollutant, a calculation method must be selected.  It too provides a drop down method.</a:t>
            </a:r>
          </a:p>
          <a:p>
            <a:endParaRPr lang="en-US" b="1" dirty="0"/>
          </a:p>
          <a:p>
            <a:r>
              <a:rPr lang="en-US" b="1" dirty="0"/>
              <a:t>All pollutant amounts are entered in tons per year.</a:t>
            </a:r>
          </a:p>
        </p:txBody>
      </p:sp>
      <p:sp>
        <p:nvSpPr>
          <p:cNvPr id="4" name="Slide Number Placeholder 3"/>
          <p:cNvSpPr>
            <a:spLocks noGrp="1"/>
          </p:cNvSpPr>
          <p:nvPr>
            <p:ph type="sldNum" sz="quarter" idx="5"/>
          </p:nvPr>
        </p:nvSpPr>
        <p:spPr/>
        <p:txBody>
          <a:bodyPr/>
          <a:lstStyle/>
          <a:p>
            <a:fld id="{CF16A58A-1AE0-4465-90D2-0376F5092297}" type="slidenum">
              <a:rPr lang="en-US" smtClean="0"/>
              <a:pPr/>
              <a:t>14</a:t>
            </a:fld>
            <a:endParaRPr lang="en-US" dirty="0"/>
          </a:p>
        </p:txBody>
      </p:sp>
    </p:spTree>
    <p:extLst>
      <p:ext uri="{BB962C8B-B14F-4D97-AF65-F5344CB8AC3E}">
        <p14:creationId xmlns:p14="http://schemas.microsoft.com/office/powerpoint/2010/main" val="4230550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understand that many of the permits and registered facilities may be ‘old’ and pieces of equipment have changed.</a:t>
            </a:r>
          </a:p>
          <a:p>
            <a:r>
              <a:rPr lang="en-US" b="1" dirty="0"/>
              <a:t>If this is the case for your facility, then it is not too late to contact permitting and update your permit or registration as soon as possible.</a:t>
            </a:r>
          </a:p>
        </p:txBody>
      </p:sp>
      <p:sp>
        <p:nvSpPr>
          <p:cNvPr id="4" name="Slide Number Placeholder 3"/>
          <p:cNvSpPr>
            <a:spLocks noGrp="1"/>
          </p:cNvSpPr>
          <p:nvPr>
            <p:ph type="sldNum" sz="quarter" idx="5"/>
          </p:nvPr>
        </p:nvSpPr>
        <p:spPr/>
        <p:txBody>
          <a:bodyPr/>
          <a:lstStyle/>
          <a:p>
            <a:fld id="{CF16A58A-1AE0-4465-90D2-0376F5092297}" type="slidenum">
              <a:rPr lang="en-US" smtClean="0"/>
              <a:pPr/>
              <a:t>15</a:t>
            </a:fld>
            <a:endParaRPr lang="en-US" dirty="0"/>
          </a:p>
        </p:txBody>
      </p:sp>
    </p:spTree>
    <p:extLst>
      <p:ext uri="{BB962C8B-B14F-4D97-AF65-F5344CB8AC3E}">
        <p14:creationId xmlns:p14="http://schemas.microsoft.com/office/powerpoint/2010/main" val="1382627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We will begin with a few definitions about emissions inventory</a:t>
            </a:r>
          </a:p>
          <a:p>
            <a:endParaRPr lang="en-US" sz="2000" dirty="0"/>
          </a:p>
        </p:txBody>
      </p:sp>
      <p:sp>
        <p:nvSpPr>
          <p:cNvPr id="4" name="Slide Number Placeholder 3"/>
          <p:cNvSpPr>
            <a:spLocks noGrp="1"/>
          </p:cNvSpPr>
          <p:nvPr>
            <p:ph type="sldNum" sz="quarter" idx="5"/>
          </p:nvPr>
        </p:nvSpPr>
        <p:spPr/>
        <p:txBody>
          <a:bodyPr/>
          <a:lstStyle/>
          <a:p>
            <a:fld id="{CF16A58A-1AE0-4465-90D2-0376F5092297}" type="slidenum">
              <a:rPr lang="en-US" smtClean="0"/>
              <a:pPr/>
              <a:t>2</a:t>
            </a:fld>
            <a:endParaRPr lang="en-US" dirty="0"/>
          </a:p>
        </p:txBody>
      </p:sp>
    </p:spTree>
    <p:extLst>
      <p:ext uri="{BB962C8B-B14F-4D97-AF65-F5344CB8AC3E}">
        <p14:creationId xmlns:p14="http://schemas.microsoft.com/office/powerpoint/2010/main" val="2941140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800" b="1" dirty="0"/>
              <a:t>Emissions Inventory is a collection of the amount of emissions release into the atmosphere over a year.</a:t>
            </a:r>
          </a:p>
          <a:p>
            <a:endParaRPr lang="en-US" sz="1800" b="1" dirty="0"/>
          </a:p>
          <a:p>
            <a:endParaRPr lang="en-US" dirty="0"/>
          </a:p>
          <a:p>
            <a:r>
              <a:rPr lang="en-US" sz="1200" b="1" dirty="0"/>
              <a:t>What gives AQB the authority to collect emissions is 20.2.73 New Mexico Administrative Code (NMAC)</a:t>
            </a:r>
          </a:p>
          <a:p>
            <a:endParaRPr lang="en-US" sz="1200" b="1" dirty="0"/>
          </a:p>
          <a:p>
            <a:r>
              <a:rPr lang="en-US" sz="1200" b="1" dirty="0"/>
              <a:t>Part 73 of the NMAC requires AQB to inventory major sources annually and gives the authority to inventory minor sources no more than annually.</a:t>
            </a:r>
          </a:p>
          <a:p>
            <a:endParaRPr lang="en-US" b="1" dirty="0"/>
          </a:p>
          <a:p>
            <a:pPr>
              <a:buClr>
                <a:schemeClr val="tx1"/>
              </a:buClr>
              <a:buFont typeface="Arial" panose="020B0604020202020204" pitchFamily="34" charset="0"/>
              <a:buChar char="•"/>
            </a:pPr>
            <a:r>
              <a:rPr lang="en-US" sz="2800" b="1" dirty="0"/>
              <a:t>Notice of Intent and Emissions Inventory Requirements 20.2.73 NMAC</a:t>
            </a:r>
          </a:p>
          <a:p>
            <a:pPr lvl="1">
              <a:buClr>
                <a:schemeClr val="tx1"/>
              </a:buClr>
              <a:buFont typeface="Arial" panose="020B0604020202020204" pitchFamily="34" charset="0"/>
              <a:buChar char="•"/>
            </a:pPr>
            <a:r>
              <a:rPr lang="en-US" sz="2800" b="1" dirty="0"/>
              <a:t>Part 73 requires AQB to inventory major sources annually and gives us authority to inventory minor sources no more than annually.</a:t>
            </a:r>
          </a:p>
          <a:p>
            <a:endParaRPr lang="en-US" dirty="0"/>
          </a:p>
        </p:txBody>
      </p:sp>
      <p:sp>
        <p:nvSpPr>
          <p:cNvPr id="4" name="Slide Number Placeholder 3"/>
          <p:cNvSpPr>
            <a:spLocks noGrp="1"/>
          </p:cNvSpPr>
          <p:nvPr>
            <p:ph type="sldNum" sz="quarter" idx="5"/>
          </p:nvPr>
        </p:nvSpPr>
        <p:spPr/>
        <p:txBody>
          <a:bodyPr/>
          <a:lstStyle/>
          <a:p>
            <a:fld id="{CF16A58A-1AE0-4465-90D2-0376F5092297}" type="slidenum">
              <a:rPr lang="en-US" smtClean="0"/>
              <a:pPr/>
              <a:t>3</a:t>
            </a:fld>
            <a:endParaRPr lang="en-US" dirty="0"/>
          </a:p>
        </p:txBody>
      </p:sp>
    </p:spTree>
    <p:extLst>
      <p:ext uri="{BB962C8B-B14F-4D97-AF65-F5344CB8AC3E}">
        <p14:creationId xmlns:p14="http://schemas.microsoft.com/office/powerpoint/2010/main" val="1729310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b="1" dirty="0"/>
              <a:t>The Emission Inventory Section (EI) collects and examines amounts of emissions from various sources in New Mexico to facilitate planning and modeling of these emissions. The data for major sources is submitted to the Environmental Protection Agency (EPA) Emissions Inventory on a yearly basis. </a:t>
            </a:r>
          </a:p>
          <a:p>
            <a:endParaRPr lang="en-US" sz="2000" b="1" dirty="0"/>
          </a:p>
          <a:p>
            <a:endParaRPr lang="en-US" dirty="0"/>
          </a:p>
        </p:txBody>
      </p:sp>
      <p:sp>
        <p:nvSpPr>
          <p:cNvPr id="4" name="Slide Number Placeholder 3"/>
          <p:cNvSpPr>
            <a:spLocks noGrp="1"/>
          </p:cNvSpPr>
          <p:nvPr>
            <p:ph type="sldNum" sz="quarter" idx="5"/>
          </p:nvPr>
        </p:nvSpPr>
        <p:spPr/>
        <p:txBody>
          <a:bodyPr/>
          <a:lstStyle/>
          <a:p>
            <a:fld id="{CF16A58A-1AE0-4465-90D2-0376F5092297}" type="slidenum">
              <a:rPr lang="en-US" smtClean="0"/>
              <a:pPr/>
              <a:t>4</a:t>
            </a:fld>
            <a:endParaRPr lang="en-US" dirty="0"/>
          </a:p>
        </p:txBody>
      </p:sp>
    </p:spTree>
    <p:extLst>
      <p:ext uri="{BB962C8B-B14F-4D97-AF65-F5344CB8AC3E}">
        <p14:creationId xmlns:p14="http://schemas.microsoft.com/office/powerpoint/2010/main" val="1748198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cs typeface="Calibri" panose="020F0502020204030204" pitchFamily="34" charset="0"/>
            </a:endParaRPr>
          </a:p>
          <a:p>
            <a:endParaRPr lang="en-US" b="1" i="1" dirty="0">
              <a:cs typeface="Calibri" panose="020F0502020204030204" pitchFamily="34" charset="0"/>
            </a:endParaRPr>
          </a:p>
          <a:p>
            <a:r>
              <a:rPr lang="en-US" b="1" i="1" dirty="0">
                <a:cs typeface="Calibri" panose="020F0502020204030204" pitchFamily="34" charset="0"/>
              </a:rPr>
              <a:t>Actual emission are the real emissions emitted into the atmosphere in the past year.</a:t>
            </a:r>
          </a:p>
          <a:p>
            <a:r>
              <a:rPr lang="en-US" b="1" i="1" dirty="0">
                <a:cs typeface="Calibri" panose="020F0502020204030204" pitchFamily="34" charset="0"/>
              </a:rPr>
              <a:t>Actual emissions include routine or steady state activities, startup, shutdown, and maintenance activities, malfunctions (for any reason) and excess emissions. </a:t>
            </a:r>
          </a:p>
          <a:p>
            <a:endParaRPr lang="en-US" b="1" i="1" dirty="0">
              <a:cs typeface="Calibri" panose="020F0502020204030204" pitchFamily="34" charset="0"/>
            </a:endParaRPr>
          </a:p>
          <a:p>
            <a:r>
              <a:rPr lang="en-US" b="1" i="1" dirty="0">
                <a:cs typeface="Calibri" panose="020F0502020204030204" pitchFamily="34" charset="0"/>
              </a:rPr>
              <a:t>In other words, actual emissions includes any and all activities that cause pollutants to be emitted into the atmosphere.</a:t>
            </a:r>
          </a:p>
          <a:p>
            <a:endParaRPr lang="en-US" b="1" i="1" dirty="0">
              <a:cs typeface="Calibri" panose="020F0502020204030204" pitchFamily="34" charset="0"/>
            </a:endParaRPr>
          </a:p>
          <a:p>
            <a:r>
              <a:rPr lang="en-US" b="1" i="1" dirty="0">
                <a:cs typeface="Calibri" panose="020F0502020204030204" pitchFamily="34" charset="0"/>
              </a:rPr>
              <a:t>Actual emissions are NOT permitted or allowable emissions listed on your permit.</a:t>
            </a:r>
          </a:p>
          <a:p>
            <a:endParaRPr lang="en-US" b="1" i="1" dirty="0">
              <a:cs typeface="Calibri" panose="020F0502020204030204" pitchFamily="34" charset="0"/>
            </a:endParaRPr>
          </a:p>
          <a:p>
            <a:r>
              <a:rPr lang="en-US" b="1" i="1" dirty="0">
                <a:cs typeface="Calibri" panose="020F0502020204030204" pitchFamily="34" charset="0"/>
              </a:rPr>
              <a:t>Permitted or allowable emissions in your permit were based on estimated facility production or equipment throughput.</a:t>
            </a:r>
          </a:p>
        </p:txBody>
      </p:sp>
      <p:sp>
        <p:nvSpPr>
          <p:cNvPr id="4" name="Slide Number Placeholder 3"/>
          <p:cNvSpPr>
            <a:spLocks noGrp="1"/>
          </p:cNvSpPr>
          <p:nvPr>
            <p:ph type="sldNum" sz="quarter" idx="5"/>
          </p:nvPr>
        </p:nvSpPr>
        <p:spPr/>
        <p:txBody>
          <a:bodyPr/>
          <a:lstStyle/>
          <a:p>
            <a:fld id="{CF16A58A-1AE0-4465-90D2-0376F5092297}" type="slidenum">
              <a:rPr lang="en-US" smtClean="0"/>
              <a:pPr/>
              <a:t>5</a:t>
            </a:fld>
            <a:endParaRPr lang="en-US" dirty="0"/>
          </a:p>
        </p:txBody>
      </p:sp>
    </p:spTree>
    <p:extLst>
      <p:ext uri="{BB962C8B-B14F-4D97-AF65-F5344CB8AC3E}">
        <p14:creationId xmlns:p14="http://schemas.microsoft.com/office/powerpoint/2010/main" val="3377626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Minor Sources include: GCPs 1-6, Oil &amp; Gas GCP, NSRs – New Source Reviews, and Notice of Intents (NOIs) and streamlines.</a:t>
            </a:r>
          </a:p>
        </p:txBody>
      </p:sp>
      <p:sp>
        <p:nvSpPr>
          <p:cNvPr id="4" name="Slide Number Placeholder 3"/>
          <p:cNvSpPr>
            <a:spLocks noGrp="1"/>
          </p:cNvSpPr>
          <p:nvPr>
            <p:ph type="sldNum" sz="quarter" idx="5"/>
          </p:nvPr>
        </p:nvSpPr>
        <p:spPr/>
        <p:txBody>
          <a:bodyPr/>
          <a:lstStyle/>
          <a:p>
            <a:fld id="{CF16A58A-1AE0-4465-90D2-0376F5092297}" type="slidenum">
              <a:rPr lang="en-US" smtClean="0"/>
              <a:pPr/>
              <a:t>6</a:t>
            </a:fld>
            <a:endParaRPr lang="en-US" dirty="0"/>
          </a:p>
        </p:txBody>
      </p:sp>
    </p:spTree>
    <p:extLst>
      <p:ext uri="{BB962C8B-B14F-4D97-AF65-F5344CB8AC3E}">
        <p14:creationId xmlns:p14="http://schemas.microsoft.com/office/powerpoint/2010/main" val="2028279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indent="0">
              <a:buFont typeface="+mj-lt"/>
              <a:buNone/>
            </a:pPr>
            <a:r>
              <a:rPr lang="en-US" sz="1800" b="1" i="1" dirty="0">
                <a:latin typeface="Trebuchet MS" panose="020B0603020202020204" pitchFamily="34" charset="0"/>
              </a:rPr>
              <a:t>It is important that you keep records of the:</a:t>
            </a:r>
          </a:p>
          <a:p>
            <a:pPr marL="0" indent="0">
              <a:buFont typeface="+mj-lt"/>
              <a:buNone/>
            </a:pPr>
            <a:endParaRPr lang="en-US" sz="1800" b="1" i="1" dirty="0">
              <a:latin typeface="Trebuchet MS" panose="020B0603020202020204" pitchFamily="34" charset="0"/>
            </a:endParaRPr>
          </a:p>
          <a:p>
            <a:pPr marL="513527" indent="-513527">
              <a:buFont typeface="+mj-lt"/>
              <a:buAutoNum type="arabicPeriod"/>
            </a:pPr>
            <a:r>
              <a:rPr lang="en-US" sz="1800" b="1" i="1" dirty="0">
                <a:latin typeface="Trebuchet MS" panose="020B0603020202020204" pitchFamily="34" charset="0"/>
              </a:rPr>
              <a:t>actual operating hours for each piece of equipment that emits actual emissions</a:t>
            </a:r>
          </a:p>
          <a:p>
            <a:pPr marL="0" indent="0">
              <a:buFont typeface="+mj-lt"/>
              <a:buNone/>
            </a:pPr>
            <a:r>
              <a:rPr lang="en-US" sz="1800" b="1" i="1" dirty="0">
                <a:latin typeface="Trebuchet MS" panose="020B0603020202020204" pitchFamily="34" charset="0"/>
              </a:rPr>
              <a:t>	record the daily hourly use for each piece of equipment included in the inventory.</a:t>
            </a:r>
          </a:p>
          <a:p>
            <a:pPr marL="513527" indent="-513527">
              <a:buFont typeface="+mj-lt"/>
              <a:buAutoNum type="arabicPeriod"/>
            </a:pPr>
            <a:r>
              <a:rPr lang="en-US" sz="1800" b="1" i="1" dirty="0">
                <a:latin typeface="Trebuchet MS" panose="020B0603020202020204" pitchFamily="34" charset="0"/>
              </a:rPr>
              <a:t>production or facility production – For example, how many barrels of oil were produced at the end of line or total facility output on a daily basis.</a:t>
            </a:r>
          </a:p>
          <a:p>
            <a:pPr marL="513527" indent="-513527">
              <a:buFont typeface="+mj-lt"/>
              <a:buAutoNum type="arabicPeriod"/>
            </a:pPr>
            <a:r>
              <a:rPr lang="en-US" sz="1800" b="1" i="1" dirty="0">
                <a:latin typeface="Trebuchet MS" panose="020B0603020202020204" pitchFamily="34" charset="0"/>
              </a:rPr>
              <a:t>fuel combusted – refers to the type and amount of natural gas or other fuel was combusted per piece of equipment. </a:t>
            </a:r>
          </a:p>
          <a:p>
            <a:pPr marL="513527" indent="-513527">
              <a:buFont typeface="+mj-lt"/>
              <a:buAutoNum type="arabicPeriod"/>
            </a:pPr>
            <a:r>
              <a:rPr lang="en-US" sz="1800" b="1" i="1" dirty="0">
                <a:latin typeface="Trebuchet MS" panose="020B0603020202020204" pitchFamily="34" charset="0"/>
              </a:rPr>
              <a:t>material processed – For example, a crusher is crushing gravel and the materials processed is gravel.  The amount of ore crushed is required and the number of actual hours operated.  </a:t>
            </a:r>
            <a:endParaRPr lang="en-US" sz="1800" dirty="0"/>
          </a:p>
        </p:txBody>
      </p:sp>
      <p:sp>
        <p:nvSpPr>
          <p:cNvPr id="4" name="Slide Number Placeholder 3"/>
          <p:cNvSpPr>
            <a:spLocks noGrp="1"/>
          </p:cNvSpPr>
          <p:nvPr>
            <p:ph type="sldNum" sz="quarter" idx="5"/>
          </p:nvPr>
        </p:nvSpPr>
        <p:spPr/>
        <p:txBody>
          <a:bodyPr/>
          <a:lstStyle/>
          <a:p>
            <a:fld id="{CF16A58A-1AE0-4465-90D2-0376F5092297}" type="slidenum">
              <a:rPr lang="en-US" smtClean="0"/>
              <a:pPr/>
              <a:t>8</a:t>
            </a:fld>
            <a:endParaRPr lang="en-US" dirty="0"/>
          </a:p>
        </p:txBody>
      </p:sp>
    </p:spTree>
    <p:extLst>
      <p:ext uri="{BB962C8B-B14F-4D97-AF65-F5344CB8AC3E}">
        <p14:creationId xmlns:p14="http://schemas.microsoft.com/office/powerpoint/2010/main" val="2675932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list of all the pollutants that the Emissions Inventory Section collects.  Your facility may not require all criteria pollutants—refer to your permit.</a:t>
            </a:r>
          </a:p>
          <a:p>
            <a:endParaRPr lang="en-US" dirty="0"/>
          </a:p>
          <a:p>
            <a:r>
              <a:rPr lang="en-US" dirty="0"/>
              <a:t>The 3 greenhouse gases are included in the emissions inventory. </a:t>
            </a:r>
            <a:r>
              <a:rPr lang="en-US" b="1" dirty="0"/>
              <a:t>The Bureau is requesting that greenhouse gas emissions are reported for 2020.</a:t>
            </a:r>
          </a:p>
          <a:p>
            <a:endParaRPr lang="en-US" b="1" dirty="0"/>
          </a:p>
          <a:p>
            <a:r>
              <a:rPr lang="en-US" b="1" dirty="0"/>
              <a:t>We will provide a public comment period for the recommended GHG emission factors. We plan to release these GHG emission factors by September 20</a:t>
            </a:r>
            <a:r>
              <a:rPr lang="en-US" b="1" baseline="30000" dirty="0"/>
              <a:t>th</a:t>
            </a:r>
            <a:r>
              <a:rPr lang="en-US" b="1" dirty="0"/>
              <a:t>. </a:t>
            </a:r>
          </a:p>
          <a:p>
            <a:endParaRPr lang="en-US" dirty="0"/>
          </a:p>
          <a:p>
            <a:endParaRPr lang="en-US" dirty="0"/>
          </a:p>
          <a:p>
            <a:endParaRPr lang="en-US" dirty="0"/>
          </a:p>
          <a:p>
            <a:r>
              <a:rPr lang="en-US" dirty="0"/>
              <a:t>VOCs include methane and HAPS.  </a:t>
            </a:r>
          </a:p>
          <a:p>
            <a:endParaRPr lang="en-US" dirty="0"/>
          </a:p>
          <a:p>
            <a:r>
              <a:rPr lang="en-US" dirty="0"/>
              <a:t>With your calculations, include a copy of a gas analysis – a representative gas analysis will be fine.</a:t>
            </a:r>
          </a:p>
        </p:txBody>
      </p:sp>
      <p:sp>
        <p:nvSpPr>
          <p:cNvPr id="4" name="Slide Number Placeholder 3"/>
          <p:cNvSpPr>
            <a:spLocks noGrp="1"/>
          </p:cNvSpPr>
          <p:nvPr>
            <p:ph type="sldNum" sz="quarter" idx="5"/>
          </p:nvPr>
        </p:nvSpPr>
        <p:spPr/>
        <p:txBody>
          <a:bodyPr/>
          <a:lstStyle/>
          <a:p>
            <a:fld id="{CF16A58A-1AE0-4465-90D2-0376F5092297}" type="slidenum">
              <a:rPr lang="en-US" smtClean="0"/>
              <a:pPr/>
              <a:t>9</a:t>
            </a:fld>
            <a:endParaRPr lang="en-US" dirty="0"/>
          </a:p>
        </p:txBody>
      </p:sp>
    </p:spTree>
    <p:extLst>
      <p:ext uri="{BB962C8B-B14F-4D97-AF65-F5344CB8AC3E}">
        <p14:creationId xmlns:p14="http://schemas.microsoft.com/office/powerpoint/2010/main" val="1325156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can be accessed through the NMED – AQB link.</a:t>
            </a:r>
          </a:p>
        </p:txBody>
      </p:sp>
      <p:sp>
        <p:nvSpPr>
          <p:cNvPr id="4" name="Slide Number Placeholder 3"/>
          <p:cNvSpPr>
            <a:spLocks noGrp="1"/>
          </p:cNvSpPr>
          <p:nvPr>
            <p:ph type="sldNum" sz="quarter" idx="5"/>
          </p:nvPr>
        </p:nvSpPr>
        <p:spPr/>
        <p:txBody>
          <a:bodyPr/>
          <a:lstStyle/>
          <a:p>
            <a:fld id="{CF16A58A-1AE0-4465-90D2-0376F5092297}" type="slidenum">
              <a:rPr lang="en-US" smtClean="0"/>
              <a:pPr/>
              <a:t>10</a:t>
            </a:fld>
            <a:endParaRPr lang="en-US" dirty="0"/>
          </a:p>
        </p:txBody>
      </p:sp>
    </p:spTree>
    <p:extLst>
      <p:ext uri="{BB962C8B-B14F-4D97-AF65-F5344CB8AC3E}">
        <p14:creationId xmlns:p14="http://schemas.microsoft.com/office/powerpoint/2010/main" val="1534411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1600">
                <a:solidFill>
                  <a:schemeClr val="tx1"/>
                </a:solidFill>
                <a:latin typeface="Calibri" panose="020F0502020204030204" pitchFamily="34" charset="0"/>
              </a:defRPr>
            </a:lvl1pPr>
          </a:lstStyle>
          <a:p>
            <a:fld id="{0255DE44-24D9-468F-ACC9-DDC431174CCA}" type="slidenum">
              <a:rPr lang="en-US" smtClean="0"/>
              <a:pPr/>
              <a:t>‹#›</a:t>
            </a:fld>
            <a:endParaRPr lang="en-US" dirty="0"/>
          </a:p>
        </p:txBody>
      </p:sp>
      <p:sp>
        <p:nvSpPr>
          <p:cNvPr id="8" name="Content Placeholder 7"/>
          <p:cNvSpPr>
            <a:spLocks noGrp="1"/>
          </p:cNvSpPr>
          <p:nvPr>
            <p:ph sz="quarter" idx="1"/>
          </p:nvPr>
        </p:nvSpPr>
        <p:spPr>
          <a:xfrm>
            <a:off x="612648" y="1447800"/>
            <a:ext cx="8153400" cy="51054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Title Placeholder 21">
            <a:extLst>
              <a:ext uri="{FF2B5EF4-FFF2-40B4-BE49-F238E27FC236}">
                <a16:creationId xmlns:a16="http://schemas.microsoft.com/office/drawing/2014/main" id="{D6A1DB6E-95C0-41A6-96B4-A8FE0A95412A}"/>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509257" y="21336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700257" y="2133600"/>
            <a:ext cx="3886200" cy="35814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2" name="Slide Number Placeholder 11"/>
          <p:cNvSpPr>
            <a:spLocks noGrp="1"/>
          </p:cNvSpPr>
          <p:nvPr>
            <p:ph type="sldNum" sz="quarter" idx="16"/>
          </p:nvPr>
        </p:nvSpPr>
        <p:spPr/>
        <p:txBody>
          <a:bodyPr rtlCol="0"/>
          <a:lstStyle/>
          <a:p>
            <a:fld id="{0255DE44-24D9-468F-ACC9-DDC431174CCA}" type="slidenum">
              <a:rPr lang="en-US" smtClean="0"/>
              <a:pPr/>
              <a:t>‹#›</a:t>
            </a:fld>
            <a:endParaRPr lang="en-US" dirty="0"/>
          </a:p>
        </p:txBody>
      </p:sp>
      <p:sp>
        <p:nvSpPr>
          <p:cNvPr id="16" name="Text Placeholder 15"/>
          <p:cNvSpPr>
            <a:spLocks noGrp="1"/>
          </p:cNvSpPr>
          <p:nvPr>
            <p:ph type="body" sz="quarter" idx="1"/>
          </p:nvPr>
        </p:nvSpPr>
        <p:spPr>
          <a:xfrm>
            <a:off x="509257" y="1447800"/>
            <a:ext cx="3886200" cy="640080"/>
          </a:xfrm>
          <a:solidFill>
            <a:srgbClr val="00B050"/>
          </a:solidFill>
          <a:ln>
            <a:solidFill>
              <a:schemeClr val="accent1"/>
            </a:solidFill>
          </a:ln>
        </p:spPr>
        <p:txBody>
          <a:bodyPr rtlCol="0" anchor="ctr"/>
          <a:lstStyle>
            <a:lvl1pPr marL="0" indent="0">
              <a:buFontTx/>
              <a:buNone/>
              <a:defRPr sz="2000" b="1">
                <a:solidFill>
                  <a:srgbClr val="FFFFFF"/>
                </a:solidFill>
              </a:defRPr>
            </a:lvl1pPr>
          </a:lstStyle>
          <a:p>
            <a:pPr lvl="0" eaLnBrk="1" latinLnBrk="0" hangingPunct="1"/>
            <a:r>
              <a:rPr kumimoji="0" lang="en-US" dirty="0"/>
              <a:t>Click to edit Master text styles</a:t>
            </a:r>
          </a:p>
        </p:txBody>
      </p:sp>
      <p:sp>
        <p:nvSpPr>
          <p:cNvPr id="15" name="Text Placeholder 14"/>
          <p:cNvSpPr>
            <a:spLocks noGrp="1"/>
          </p:cNvSpPr>
          <p:nvPr>
            <p:ph type="body" sz="quarter" idx="3"/>
          </p:nvPr>
        </p:nvSpPr>
        <p:spPr>
          <a:xfrm>
            <a:off x="4700257" y="1447800"/>
            <a:ext cx="3886200" cy="640080"/>
          </a:xfrm>
          <a:solidFill>
            <a:srgbClr val="0070C0"/>
          </a:solidFill>
          <a:ln>
            <a:solidFill>
              <a:schemeClr val="accent1"/>
            </a:solidFill>
          </a:ln>
        </p:spPr>
        <p:txBody>
          <a:bodyPr rtlCol="0" anchor="ctr"/>
          <a:lstStyle>
            <a:lvl1pPr marL="0" indent="0">
              <a:buFontTx/>
              <a:buNone/>
              <a:defRPr sz="2000" b="1">
                <a:solidFill>
                  <a:srgbClr val="FFFFFF"/>
                </a:solidFill>
              </a:defRPr>
            </a:lvl1pPr>
          </a:lstStyle>
          <a:p>
            <a:pPr lvl="0" eaLnBrk="1" latinLnBrk="0" hangingPunct="1"/>
            <a:r>
              <a:rPr kumimoji="0" lang="en-US" dirty="0"/>
              <a:t>Click to edit Master text styles</a:t>
            </a:r>
          </a:p>
        </p:txBody>
      </p:sp>
      <p:sp>
        <p:nvSpPr>
          <p:cNvPr id="8" name="Title Placeholder 21">
            <a:extLst>
              <a:ext uri="{FF2B5EF4-FFF2-40B4-BE49-F238E27FC236}">
                <a16:creationId xmlns:a16="http://schemas.microsoft.com/office/drawing/2014/main" id="{6BC6286E-7099-480E-B297-58727914DA90}"/>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dirty="0"/>
              <a:t>Click to edit Master title style</a:t>
            </a:r>
          </a:p>
        </p:txBody>
      </p:sp>
    </p:spTree>
    <p:extLst>
      <p:ext uri="{BB962C8B-B14F-4D97-AF65-F5344CB8AC3E}">
        <p14:creationId xmlns:p14="http://schemas.microsoft.com/office/powerpoint/2010/main" val="3826681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solidFill>
                  <a:schemeClr val="tx1"/>
                </a:solidFill>
              </a:defRPr>
            </a:lvl1pPr>
          </a:lstStyle>
          <a:p>
            <a:fld id="{0255DE44-24D9-468F-ACC9-DDC431174CCA}" type="slidenum">
              <a:rPr lang="en-US" smtClean="0"/>
              <a:pPr/>
              <a:t>‹#›</a:t>
            </a:fld>
            <a:endParaRPr lang="en-US" dirty="0"/>
          </a:p>
        </p:txBody>
      </p:sp>
      <p:sp>
        <p:nvSpPr>
          <p:cNvPr id="4" name="Title Placeholder 21">
            <a:extLst>
              <a:ext uri="{FF2B5EF4-FFF2-40B4-BE49-F238E27FC236}">
                <a16:creationId xmlns:a16="http://schemas.microsoft.com/office/drawing/2014/main" id="{2745DC9E-E4C3-4A3B-A615-A5E858BA75C6}"/>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dirty="0"/>
              <a:t>Click to edit Master title style</a:t>
            </a:r>
          </a:p>
        </p:txBody>
      </p:sp>
    </p:spTree>
    <p:extLst>
      <p:ext uri="{BB962C8B-B14F-4D97-AF65-F5344CB8AC3E}">
        <p14:creationId xmlns:p14="http://schemas.microsoft.com/office/powerpoint/2010/main" val="3056228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fld id="{0255DE44-24D9-468F-ACC9-DDC431174CCA}" type="slidenum">
              <a:rPr lang="en-US" smtClean="0"/>
              <a:pPr/>
              <a:t>‹#›</a:t>
            </a:fld>
            <a:endParaRPr lang="en-US" dirty="0"/>
          </a:p>
        </p:txBody>
      </p:sp>
      <p:sp>
        <p:nvSpPr>
          <p:cNvPr id="3" name="Text Placeholder 2"/>
          <p:cNvSpPr>
            <a:spLocks noGrp="1"/>
          </p:cNvSpPr>
          <p:nvPr>
            <p:ph type="body" idx="2"/>
          </p:nvPr>
        </p:nvSpPr>
        <p:spPr>
          <a:xfrm>
            <a:off x="609600" y="1524000"/>
            <a:ext cx="1600200" cy="4343400"/>
          </a:xfrm>
          <a:solidFill>
            <a:srgbClr val="0070C0"/>
          </a:solidFill>
          <a:ln w="50800" cap="sq" cmpd="dbl" algn="ctr">
            <a:solidFill>
              <a:schemeClr val="tx1"/>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atin typeface="Calibri" panose="020F0502020204030204" pitchFamily="34" charset="0"/>
              </a:defRPr>
            </a:lvl1pPr>
            <a:lvl2pPr>
              <a:buNone/>
              <a:defRPr sz="1200"/>
            </a:lvl2pPr>
            <a:lvl3pPr>
              <a:buNone/>
              <a:defRPr sz="1000"/>
            </a:lvl3pPr>
            <a:lvl4pPr>
              <a:buNone/>
              <a:defRPr sz="900"/>
            </a:lvl4pPr>
            <a:lvl5pPr>
              <a:buNone/>
              <a:defRPr sz="900"/>
            </a:lvl5pPr>
          </a:lstStyle>
          <a:p>
            <a:pPr lvl="0" eaLnBrk="1" latinLnBrk="0" hangingPunct="1"/>
            <a:r>
              <a:rPr kumimoji="0" lang="en-US" dirty="0"/>
              <a:t>Click to edit Master text styles</a:t>
            </a:r>
          </a:p>
        </p:txBody>
      </p:sp>
      <p:sp>
        <p:nvSpPr>
          <p:cNvPr id="9" name="Content Placeholder 8"/>
          <p:cNvSpPr>
            <a:spLocks noGrp="1"/>
          </p:cNvSpPr>
          <p:nvPr>
            <p:ph sz="quarter" idx="1"/>
          </p:nvPr>
        </p:nvSpPr>
        <p:spPr>
          <a:xfrm>
            <a:off x="2362200" y="1524000"/>
            <a:ext cx="6400800" cy="4419600"/>
          </a:xfrm>
        </p:spPr>
        <p:txBody>
          <a:bodyPr/>
          <a:lstStyle>
            <a:lvl5pPr>
              <a:buClr>
                <a:schemeClr val="accent1"/>
              </a:buCl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Title Placeholder 21">
            <a:extLst>
              <a:ext uri="{FF2B5EF4-FFF2-40B4-BE49-F238E27FC236}">
                <a16:creationId xmlns:a16="http://schemas.microsoft.com/office/drawing/2014/main" id="{93C22B75-02CE-47B0-948D-A1C0A28D49C8}"/>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dirty="0"/>
              <a:t>Click to edit Master title style</a:t>
            </a:r>
          </a:p>
        </p:txBody>
      </p:sp>
    </p:spTree>
    <p:extLst>
      <p:ext uri="{BB962C8B-B14F-4D97-AF65-F5344CB8AC3E}">
        <p14:creationId xmlns:p14="http://schemas.microsoft.com/office/powerpoint/2010/main" val="3545566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rgbClr val="19975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a:solidFill>
            <a:srgbClr val="0070C0"/>
          </a:solidFill>
        </p:spPr>
        <p:txBody>
          <a:bodyPr/>
          <a:lstStyle>
            <a:lvl1pPr algn="l">
              <a:buNone/>
              <a:defRPr sz="4400" b="0" cap="none">
                <a:solidFill>
                  <a:srgbClr val="FFFFFF"/>
                </a:solidFill>
              </a:defRPr>
            </a:lvl1pPr>
          </a:lstStyle>
          <a:p>
            <a:r>
              <a:rPr kumimoji="0" lang="en-US" dirty="0"/>
              <a:t>Click to edit Master title style</a:t>
            </a: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255DE44-24D9-468F-ACC9-DDC431174CC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Slide Number Placeholder 9"/>
          <p:cNvSpPr>
            <a:spLocks noGrp="1"/>
          </p:cNvSpPr>
          <p:nvPr>
            <p:ph type="sldNum" sz="quarter" idx="16"/>
          </p:nvPr>
        </p:nvSpPr>
        <p:spPr/>
        <p:txBody>
          <a:bodyPr rtlCol="0"/>
          <a:lstStyle>
            <a:lvl1pPr>
              <a:defRPr sz="1600"/>
            </a:lvl1pPr>
          </a:lstStyle>
          <a:p>
            <a:fld id="{0255DE44-24D9-468F-ACC9-DDC431174CCA}" type="slidenum">
              <a:rPr lang="en-US" smtClean="0"/>
              <a:pPr/>
              <a:t>‹#›</a:t>
            </a:fld>
            <a:endParaRPr lang="en-US" dirty="0"/>
          </a:p>
        </p:txBody>
      </p:sp>
      <p:sp>
        <p:nvSpPr>
          <p:cNvPr id="6" name="Title Placeholder 21">
            <a:extLst>
              <a:ext uri="{FF2B5EF4-FFF2-40B4-BE49-F238E27FC236}">
                <a16:creationId xmlns:a16="http://schemas.microsoft.com/office/drawing/2014/main" id="{AF26200D-C948-4624-B42E-2C05A10E6FFB}"/>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dirty="0"/>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546980" y="22098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737980" y="2209800"/>
            <a:ext cx="3886200" cy="35814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2" name="Slide Number Placeholder 11"/>
          <p:cNvSpPr>
            <a:spLocks noGrp="1"/>
          </p:cNvSpPr>
          <p:nvPr>
            <p:ph type="sldNum" sz="quarter" idx="16"/>
          </p:nvPr>
        </p:nvSpPr>
        <p:spPr/>
        <p:txBody>
          <a:bodyPr rtlCol="0"/>
          <a:lstStyle>
            <a:lvl1pPr>
              <a:defRPr sz="1600"/>
            </a:lvl1pPr>
          </a:lstStyle>
          <a:p>
            <a:fld id="{0255DE44-24D9-468F-ACC9-DDC431174CCA}" type="slidenum">
              <a:rPr lang="en-US" smtClean="0"/>
              <a:pPr/>
              <a:t>‹#›</a:t>
            </a:fld>
            <a:endParaRPr lang="en-US" dirty="0"/>
          </a:p>
        </p:txBody>
      </p:sp>
      <p:sp>
        <p:nvSpPr>
          <p:cNvPr id="16" name="Text Placeholder 15"/>
          <p:cNvSpPr>
            <a:spLocks noGrp="1"/>
          </p:cNvSpPr>
          <p:nvPr>
            <p:ph type="body" sz="quarter" idx="1"/>
          </p:nvPr>
        </p:nvSpPr>
        <p:spPr>
          <a:xfrm>
            <a:off x="546980" y="1524000"/>
            <a:ext cx="3886200" cy="640080"/>
          </a:xfrm>
          <a:solidFill>
            <a:srgbClr val="199755"/>
          </a:solidFill>
          <a:ln>
            <a:solidFill>
              <a:schemeClr val="accent1"/>
            </a:solidFill>
          </a:ln>
        </p:spPr>
        <p:txBody>
          <a:bodyPr rtlCol="0" anchor="ctr"/>
          <a:lstStyle>
            <a:lvl1pPr marL="0" indent="0">
              <a:buFontTx/>
              <a:buNone/>
              <a:defRPr sz="2000" b="1">
                <a:solidFill>
                  <a:srgbClr val="FFFFFF"/>
                </a:solidFill>
              </a:defRPr>
            </a:lvl1pPr>
          </a:lstStyle>
          <a:p>
            <a:pPr lvl="0" eaLnBrk="1" latinLnBrk="0" hangingPunct="1"/>
            <a:r>
              <a:rPr kumimoji="0" lang="en-US" dirty="0"/>
              <a:t>Click to edit Master text styles</a:t>
            </a:r>
          </a:p>
        </p:txBody>
      </p:sp>
      <p:sp>
        <p:nvSpPr>
          <p:cNvPr id="15" name="Text Placeholder 14"/>
          <p:cNvSpPr>
            <a:spLocks noGrp="1"/>
          </p:cNvSpPr>
          <p:nvPr>
            <p:ph type="body" sz="quarter" idx="3"/>
          </p:nvPr>
        </p:nvSpPr>
        <p:spPr>
          <a:xfrm>
            <a:off x="4737980" y="1524000"/>
            <a:ext cx="3886200" cy="640080"/>
          </a:xfrm>
          <a:solidFill>
            <a:srgbClr val="0070C0"/>
          </a:solidFill>
          <a:ln>
            <a:solidFill>
              <a:schemeClr val="accent1"/>
            </a:solidFill>
          </a:ln>
        </p:spPr>
        <p:txBody>
          <a:bodyPr rtlCol="0" anchor="ctr"/>
          <a:lstStyle>
            <a:lvl1pPr marL="0" indent="0">
              <a:buFontTx/>
              <a:buNone/>
              <a:defRPr sz="2000" b="1">
                <a:solidFill>
                  <a:srgbClr val="FFFFFF"/>
                </a:solidFill>
              </a:defRPr>
            </a:lvl1pPr>
          </a:lstStyle>
          <a:p>
            <a:pPr lvl="0" eaLnBrk="1" latinLnBrk="0" hangingPunct="1"/>
            <a:r>
              <a:rPr kumimoji="0" lang="en-US" dirty="0"/>
              <a:t>Click to edit Master text styles</a:t>
            </a:r>
          </a:p>
        </p:txBody>
      </p:sp>
      <p:sp>
        <p:nvSpPr>
          <p:cNvPr id="8" name="Title Placeholder 21">
            <a:extLst>
              <a:ext uri="{FF2B5EF4-FFF2-40B4-BE49-F238E27FC236}">
                <a16:creationId xmlns:a16="http://schemas.microsoft.com/office/drawing/2014/main" id="{C39CDE41-710F-45D3-AD26-B91DB5AB18A5}"/>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sz="1600">
                <a:solidFill>
                  <a:schemeClr val="tx1"/>
                </a:solidFill>
              </a:defRPr>
            </a:lvl1pPr>
          </a:lstStyle>
          <a:p>
            <a:fld id="{0255DE44-24D9-468F-ACC9-DDC431174CCA}" type="slidenum">
              <a:rPr lang="en-US" smtClean="0"/>
              <a:pPr/>
              <a:t>‹#›</a:t>
            </a:fld>
            <a:endParaRPr lang="en-US" dirty="0"/>
          </a:p>
        </p:txBody>
      </p:sp>
      <p:sp>
        <p:nvSpPr>
          <p:cNvPr id="4" name="Title Placeholder 21">
            <a:extLst>
              <a:ext uri="{FF2B5EF4-FFF2-40B4-BE49-F238E27FC236}">
                <a16:creationId xmlns:a16="http://schemas.microsoft.com/office/drawing/2014/main" id="{A4111FD9-C735-4ED2-B52E-0D754DE028C1}"/>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sz="1600">
                <a:solidFill>
                  <a:schemeClr val="tx1"/>
                </a:solidFill>
              </a:defRPr>
            </a:lvl1pPr>
          </a:lstStyle>
          <a:p>
            <a:fld id="{0255DE44-24D9-468F-ACC9-DDC431174CCA}"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solidFill>
            <a:srgbClr val="0070C0"/>
          </a:solidFill>
          <a:ln w="50800" cap="sq" cmpd="dbl" algn="ctr">
            <a:solidFill>
              <a:schemeClr val="tx1"/>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atin typeface="Calibri" panose="020F0502020204030204" pitchFamily="34" charset="0"/>
              </a:defRPr>
            </a:lvl1pPr>
            <a:lvl2pPr>
              <a:buNone/>
              <a:defRPr sz="1200"/>
            </a:lvl2pPr>
            <a:lvl3pPr>
              <a:buNone/>
              <a:defRPr sz="1000"/>
            </a:lvl3pPr>
            <a:lvl4pPr>
              <a:buNone/>
              <a:defRPr sz="900"/>
            </a:lvl4pPr>
            <a:lvl5pPr>
              <a:buNone/>
              <a:defRPr sz="900"/>
            </a:lvl5pPr>
          </a:lstStyle>
          <a:p>
            <a:pPr lvl="0" eaLnBrk="1" latinLnBrk="0" hangingPunct="1"/>
            <a:r>
              <a:rPr kumimoji="0" lang="en-US" dirty="0"/>
              <a:t>Click to edit Master text styles</a:t>
            </a:r>
          </a:p>
        </p:txBody>
      </p:sp>
      <p:sp>
        <p:nvSpPr>
          <p:cNvPr id="9" name="Content Placeholder 8"/>
          <p:cNvSpPr>
            <a:spLocks noGrp="1"/>
          </p:cNvSpPr>
          <p:nvPr>
            <p:ph sz="quarter" idx="1"/>
          </p:nvPr>
        </p:nvSpPr>
        <p:spPr>
          <a:xfrm>
            <a:off x="2362200" y="1752600"/>
            <a:ext cx="6400800" cy="4419600"/>
          </a:xfrm>
        </p:spPr>
        <p:txBody>
          <a:bodyPr/>
          <a:lstStyle>
            <a:lvl5pPr>
              <a:buClr>
                <a:schemeClr val="accent1"/>
              </a:buCl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Title Placeholder 21">
            <a:extLst>
              <a:ext uri="{FF2B5EF4-FFF2-40B4-BE49-F238E27FC236}">
                <a16:creationId xmlns:a16="http://schemas.microsoft.com/office/drawing/2014/main" id="{190E852D-9DA8-4A61-8C6B-1D7FB4EF88AC}"/>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098" name="Picture 2" descr="Image result for nm tourism bosque">
            <a:extLst>
              <a:ext uri="{FF2B5EF4-FFF2-40B4-BE49-F238E27FC236}">
                <a16:creationId xmlns:a16="http://schemas.microsoft.com/office/drawing/2014/main" id="{006FEE46-B964-4077-B5F6-186CC2BA8DF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5966"/>
            <a:ext cx="9144000" cy="68839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1001387" y="0"/>
            <a:ext cx="7600604" cy="782638"/>
          </a:xfrm>
        </p:spPr>
        <p:txBody>
          <a:bodyPr/>
          <a:lstStyle>
            <a:lvl1pPr algn="l">
              <a:defRPr sz="3600">
                <a:solidFill>
                  <a:schemeClr val="bg1"/>
                </a:solidFill>
              </a:defRPr>
            </a:lvl1pPr>
          </a:lstStyle>
          <a:p>
            <a:r>
              <a:rPr lang="en-US" noProof="0" dirty="0"/>
              <a:t>New Mexico Environment Department</a:t>
            </a:r>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996860" y="808604"/>
            <a:ext cx="7600604" cy="1537231"/>
          </a:xfrm>
        </p:spPr>
        <p:txBody>
          <a:bodyPr>
            <a:normAutofit/>
          </a:bodyPr>
          <a:lstStyle>
            <a:lvl1pPr marL="0" indent="0" algn="l">
              <a:spcBef>
                <a:spcPts val="0"/>
              </a:spcBef>
              <a:buNone/>
              <a:defRPr sz="1725">
                <a:solidFill>
                  <a:schemeClr val="bg1"/>
                </a:solidFill>
              </a:defRPr>
            </a:lvl1pPr>
            <a:lvl2pPr>
              <a:defRPr sz="1350"/>
            </a:lvl2pPr>
            <a:lvl3pPr>
              <a:defRPr sz="1350"/>
            </a:lvl3pPr>
            <a:lvl4pPr>
              <a:defRPr sz="1350"/>
            </a:lvl4pPr>
            <a:lvl5pPr>
              <a:defRPr sz="1350"/>
            </a:lvl5pPr>
          </a:lstStyle>
          <a:p>
            <a:pPr lvl="0"/>
            <a:r>
              <a:rPr lang="en-US" noProof="0" dirty="0"/>
              <a:t>Presentation Title</a:t>
            </a:r>
          </a:p>
          <a:p>
            <a:pPr lvl="0"/>
            <a:r>
              <a:rPr lang="en-US" noProof="0" dirty="0"/>
              <a:t>Presenter, Title</a:t>
            </a:r>
          </a:p>
          <a:p>
            <a:pPr lvl="0"/>
            <a:r>
              <a:rPr lang="en-US" noProof="0" dirty="0"/>
              <a:t>Date</a:t>
            </a:r>
          </a:p>
        </p:txBody>
      </p:sp>
      <p:pic>
        <p:nvPicPr>
          <p:cNvPr id="7" name="Picture 2" descr="http://dws/outreach/graphics/images/seal/color/logo_seal72.gif">
            <a:extLst>
              <a:ext uri="{FF2B5EF4-FFF2-40B4-BE49-F238E27FC236}">
                <a16:creationId xmlns:a16="http://schemas.microsoft.com/office/drawing/2014/main" id="{58562F4C-BBAE-4C4F-9139-D06E9C3208C5}"/>
              </a:ext>
            </a:extLst>
          </p:cNvPr>
          <p:cNvPicPr>
            <a:picLocks noChangeAspect="1" noChangeArrowheads="1"/>
          </p:cNvPicPr>
          <p:nvPr userDrawn="1"/>
        </p:nvPicPr>
        <p:blipFill>
          <a:blip r:embed="rId3" cstate="print"/>
          <a:srcRect/>
          <a:stretch>
            <a:fillRect/>
          </a:stretch>
        </p:blipFill>
        <p:spPr bwMode="auto">
          <a:xfrm>
            <a:off x="36131" y="79637"/>
            <a:ext cx="935832" cy="873444"/>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860679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1600">
                <a:solidFill>
                  <a:schemeClr val="tx1"/>
                </a:solidFill>
              </a:defRPr>
            </a:lvl1pPr>
          </a:lstStyle>
          <a:p>
            <a:fld id="{0255DE44-24D9-468F-ACC9-DDC431174CCA}" type="slidenum">
              <a:rPr lang="en-US" smtClean="0"/>
              <a:pPr/>
              <a:t>‹#›</a:t>
            </a:fld>
            <a:endParaRPr lang="en-US" dirty="0"/>
          </a:p>
        </p:txBody>
      </p:sp>
      <p:sp>
        <p:nvSpPr>
          <p:cNvPr id="8" name="Content Placeholder 7"/>
          <p:cNvSpPr>
            <a:spLocks noGrp="1"/>
          </p:cNvSpPr>
          <p:nvPr>
            <p:ph sz="quarter" idx="1"/>
          </p:nvPr>
        </p:nvSpPr>
        <p:spPr>
          <a:xfrm>
            <a:off x="612648" y="1600200"/>
            <a:ext cx="8153400" cy="49530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Title Placeholder 21">
            <a:extLst>
              <a:ext uri="{FF2B5EF4-FFF2-40B4-BE49-F238E27FC236}">
                <a16:creationId xmlns:a16="http://schemas.microsoft.com/office/drawing/2014/main" id="{BD902F76-A89D-461B-996D-ADFBAD0E2B95}"/>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dirty="0"/>
              <a:t>Click to edit Master title style</a:t>
            </a:r>
          </a:p>
        </p:txBody>
      </p:sp>
    </p:spTree>
    <p:extLst>
      <p:ext uri="{BB962C8B-B14F-4D97-AF65-F5344CB8AC3E}">
        <p14:creationId xmlns:p14="http://schemas.microsoft.com/office/powerpoint/2010/main" val="417464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Slide Number Placeholder 9"/>
          <p:cNvSpPr>
            <a:spLocks noGrp="1"/>
          </p:cNvSpPr>
          <p:nvPr>
            <p:ph type="sldNum" sz="quarter" idx="16"/>
          </p:nvPr>
        </p:nvSpPr>
        <p:spPr/>
        <p:txBody>
          <a:bodyPr rtlCol="0"/>
          <a:lstStyle/>
          <a:p>
            <a:fld id="{0255DE44-24D9-468F-ACC9-DDC431174CCA}" type="slidenum">
              <a:rPr lang="en-US" smtClean="0"/>
              <a:pPr/>
              <a:t>‹#›</a:t>
            </a:fld>
            <a:endParaRPr lang="en-US" dirty="0"/>
          </a:p>
        </p:txBody>
      </p:sp>
      <p:sp>
        <p:nvSpPr>
          <p:cNvPr id="6" name="Title Placeholder 21">
            <a:extLst>
              <a:ext uri="{FF2B5EF4-FFF2-40B4-BE49-F238E27FC236}">
                <a16:creationId xmlns:a16="http://schemas.microsoft.com/office/drawing/2014/main" id="{FE897010-4E88-489F-8EED-C3081493C146}"/>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dirty="0"/>
              <a:t>Click to edit Master title style</a:t>
            </a:r>
          </a:p>
        </p:txBody>
      </p:sp>
    </p:spTree>
    <p:extLst>
      <p:ext uri="{BB962C8B-B14F-4D97-AF65-F5344CB8AC3E}">
        <p14:creationId xmlns:p14="http://schemas.microsoft.com/office/powerpoint/2010/main" val="782829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gi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3.gi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1069847" y="33046"/>
            <a:ext cx="7921753" cy="9906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612648" y="1463040"/>
            <a:ext cx="8378952" cy="516636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0" y="1074534"/>
            <a:ext cx="9144000" cy="228600"/>
          </a:xfrm>
          <a:prstGeom prst="rect">
            <a:avLst/>
          </a:prstGeom>
          <a:solidFill>
            <a:srgbClr val="0070C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606073" y="6613524"/>
            <a:ext cx="533400" cy="244476"/>
          </a:xfrm>
          <a:prstGeom prst="rect">
            <a:avLst/>
          </a:prstGeom>
        </p:spPr>
        <p:txBody>
          <a:bodyPr vert="horz" anchor="ctr" anchorCtr="0">
            <a:noAutofit/>
          </a:bodyPr>
          <a:lstStyle>
            <a:lvl1pPr algn="ctr" eaLnBrk="1" latinLnBrk="0" hangingPunct="1">
              <a:defRPr kumimoji="0" sz="2000" b="1">
                <a:solidFill>
                  <a:schemeClr val="tx1"/>
                </a:solidFill>
                <a:latin typeface="Calibri" panose="020F0502020204030204" pitchFamily="34" charset="0"/>
              </a:defRPr>
            </a:lvl1pPr>
          </a:lstStyle>
          <a:p>
            <a:fld id="{0255DE44-24D9-468F-ACC9-DDC431174CCA}" type="slidenum">
              <a:rPr lang="en-US" smtClean="0"/>
              <a:pPr/>
              <a:t>‹#›</a:t>
            </a:fld>
            <a:endParaRPr lang="en-US" dirty="0"/>
          </a:p>
        </p:txBody>
      </p:sp>
      <p:pic>
        <p:nvPicPr>
          <p:cNvPr id="12290" name="Picture 2" descr="http://dws/outreach/graphics/images/seal/color/logo_seal72.gif"/>
          <p:cNvPicPr>
            <a:picLocks noChangeAspect="1" noChangeArrowheads="1"/>
          </p:cNvPicPr>
          <p:nvPr userDrawn="1"/>
        </p:nvPicPr>
        <p:blipFill>
          <a:blip r:embed="rId9" cstate="print"/>
          <a:srcRect/>
          <a:stretch>
            <a:fillRect/>
          </a:stretch>
        </p:blipFill>
        <p:spPr bwMode="auto">
          <a:xfrm>
            <a:off x="43788" y="53479"/>
            <a:ext cx="990600" cy="924561"/>
          </a:xfrm>
          <a:prstGeom prst="rect">
            <a:avLst/>
          </a:prstGeom>
          <a:noFill/>
          <a:effectLst>
            <a:outerShdw blurRad="63500" sx="102000" sy="102000" algn="ctr" rotWithShape="0">
              <a:prstClr val="black">
                <a:alpha val="40000"/>
              </a:prstClr>
            </a:outerShdw>
          </a:effectLst>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80" r:id="rId6"/>
    <p:sldLayoutId id="2147483690" r:id="rId7"/>
  </p:sldLayoutIdLst>
  <p:hf hdr="0" ftr="0"/>
  <p:txStyles>
    <p:titleStyle>
      <a:lvl1pPr algn="l" rtl="0" eaLnBrk="1" latinLnBrk="0" hangingPunct="1">
        <a:spcBef>
          <a:spcPct val="0"/>
        </a:spcBef>
        <a:buNone/>
        <a:defRPr kumimoji="0" sz="4400" kern="1200">
          <a:solidFill>
            <a:schemeClr val="tx1"/>
          </a:solidFill>
          <a:latin typeface="Calibri" panose="020F0502020204030204" pitchFamily="34" charset="0"/>
          <a:ea typeface="+mj-ea"/>
          <a:cs typeface="+mj-cs"/>
        </a:defRPr>
      </a:lvl1pPr>
    </p:titleStyle>
    <p:bodyStyle>
      <a:lvl1pPr marL="320040" indent="-320040" algn="l" rtl="0" eaLnBrk="1" latinLnBrk="0" hangingPunct="1">
        <a:spcBef>
          <a:spcPts val="700"/>
        </a:spcBef>
        <a:buClr>
          <a:srgbClr val="199755"/>
        </a:buClr>
        <a:buSzPct val="60000"/>
        <a:buFont typeface="Wingdings"/>
        <a:buChar char=""/>
        <a:defRPr kumimoji="0" sz="2900" kern="1200">
          <a:solidFill>
            <a:schemeClr val="tx1"/>
          </a:solidFill>
          <a:latin typeface="Calibri" panose="020F0502020204030204" pitchFamily="34" charset="0"/>
          <a:ea typeface="+mn-ea"/>
          <a:cs typeface="+mn-cs"/>
        </a:defRPr>
      </a:lvl1pPr>
      <a:lvl2pPr marL="640080" indent="-274320" algn="l" rtl="0" eaLnBrk="1" latinLnBrk="0" hangingPunct="1">
        <a:spcBef>
          <a:spcPts val="550"/>
        </a:spcBef>
        <a:buClr>
          <a:srgbClr val="0070C0"/>
        </a:buClr>
        <a:buSzPct val="70000"/>
        <a:buFont typeface="Wingdings 2"/>
        <a:buChar char=""/>
        <a:defRPr kumimoji="0" sz="2600" kern="1200">
          <a:solidFill>
            <a:schemeClr val="tx1"/>
          </a:solidFill>
          <a:latin typeface="Calibri" panose="020F0502020204030204" pitchFamily="34" charset="0"/>
          <a:ea typeface="+mn-ea"/>
          <a:cs typeface="+mn-cs"/>
        </a:defRPr>
      </a:lvl2pPr>
      <a:lvl3pPr marL="914400" indent="-228600" algn="l" rtl="0" eaLnBrk="1" latinLnBrk="0" hangingPunct="1">
        <a:spcBef>
          <a:spcPts val="500"/>
        </a:spcBef>
        <a:buClrTx/>
        <a:buSzPct val="75000"/>
        <a:buFont typeface="Wingdings"/>
        <a:buChar char=""/>
        <a:defRPr kumimoji="0" sz="2300" kern="1200">
          <a:solidFill>
            <a:schemeClr val="tx1"/>
          </a:solidFill>
          <a:latin typeface="Calibri" panose="020F0502020204030204" pitchFamily="34" charset="0"/>
          <a:ea typeface="+mn-ea"/>
          <a:cs typeface="+mn-cs"/>
        </a:defRPr>
      </a:lvl3pPr>
      <a:lvl4pPr marL="1371600" indent="-228600" algn="l" rtl="0" eaLnBrk="1" latinLnBrk="0" hangingPunct="1">
        <a:spcBef>
          <a:spcPts val="400"/>
        </a:spcBef>
        <a:buClr>
          <a:srgbClr val="00B050"/>
        </a:buClr>
        <a:buSzPct val="75000"/>
        <a:buFont typeface="Wingdings"/>
        <a:buChar char=""/>
        <a:defRPr kumimoji="0" sz="2000" kern="1200">
          <a:solidFill>
            <a:schemeClr val="tx1"/>
          </a:solidFill>
          <a:latin typeface="Calibri" panose="020F0502020204030204" pitchFamily="34" charset="0"/>
          <a:ea typeface="+mn-ea"/>
          <a:cs typeface="+mn-cs"/>
        </a:defRPr>
      </a:lvl4pPr>
      <a:lvl5pPr marL="1828800" indent="-228600" algn="l" rtl="0" eaLnBrk="1" latinLnBrk="0" hangingPunct="1">
        <a:spcBef>
          <a:spcPts val="400"/>
        </a:spcBef>
        <a:buClr>
          <a:srgbClr val="0070C0"/>
        </a:buClr>
        <a:buSzPct val="65000"/>
        <a:buFont typeface="Wingdings"/>
        <a:buChar char=""/>
        <a:defRPr kumimoji="0" sz="2000" kern="1200">
          <a:solidFill>
            <a:schemeClr val="tx1"/>
          </a:solidFill>
          <a:latin typeface="Calibri" panose="020F0502020204030204" pitchFamily="34"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600200"/>
            <a:ext cx="8153400" cy="502920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610600" y="6613524"/>
            <a:ext cx="533400" cy="244476"/>
          </a:xfrm>
          <a:prstGeom prst="rect">
            <a:avLst/>
          </a:prstGeom>
        </p:spPr>
        <p:txBody>
          <a:bodyPr vert="horz" anchor="ctr" anchorCtr="0">
            <a:noAutofit/>
          </a:bodyPr>
          <a:lstStyle>
            <a:lvl1pPr algn="ctr" eaLnBrk="1" latinLnBrk="0" hangingPunct="1">
              <a:defRPr kumimoji="0" sz="1600" b="1">
                <a:solidFill>
                  <a:schemeClr val="tx1"/>
                </a:solidFill>
                <a:latin typeface="Calibri" panose="020F0502020204030204" pitchFamily="34" charset="0"/>
              </a:defRPr>
            </a:lvl1pPr>
          </a:lstStyle>
          <a:p>
            <a:fld id="{0255DE44-24D9-468F-ACC9-DDC431174CCA}" type="slidenum">
              <a:rPr lang="en-US" smtClean="0"/>
              <a:pPr/>
              <a:t>‹#›</a:t>
            </a:fld>
            <a:endParaRPr lang="en-US" dirty="0"/>
          </a:p>
        </p:txBody>
      </p:sp>
      <p:sp>
        <p:nvSpPr>
          <p:cNvPr id="10" name="Title Placeholder 21">
            <a:extLst>
              <a:ext uri="{FF2B5EF4-FFF2-40B4-BE49-F238E27FC236}">
                <a16:creationId xmlns:a16="http://schemas.microsoft.com/office/drawing/2014/main" id="{D1AAC78A-89C9-4C9C-BE9B-7627D5012B13}"/>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dirty="0"/>
              <a:t>Click to edit Master title style</a:t>
            </a:r>
          </a:p>
        </p:txBody>
      </p:sp>
      <p:pic>
        <p:nvPicPr>
          <p:cNvPr id="14" name="Picture 2" descr="http://dws/outreach/graphics/images/seal/color/logo_seal72.gif">
            <a:extLst>
              <a:ext uri="{FF2B5EF4-FFF2-40B4-BE49-F238E27FC236}">
                <a16:creationId xmlns:a16="http://schemas.microsoft.com/office/drawing/2014/main" id="{322EC02F-7EC0-4491-8DDB-F083D9C91F06}"/>
              </a:ext>
            </a:extLst>
          </p:cNvPr>
          <p:cNvPicPr>
            <a:picLocks noChangeAspect="1" noChangeArrowheads="1"/>
          </p:cNvPicPr>
          <p:nvPr userDrawn="1"/>
        </p:nvPicPr>
        <p:blipFill>
          <a:blip r:embed="rId7" cstate="print"/>
          <a:srcRect/>
          <a:stretch>
            <a:fillRect/>
          </a:stretch>
        </p:blipFill>
        <p:spPr bwMode="auto">
          <a:xfrm>
            <a:off x="43788" y="53479"/>
            <a:ext cx="990600" cy="924561"/>
          </a:xfrm>
          <a:prstGeom prst="rect">
            <a:avLst/>
          </a:prstGeom>
          <a:noFill/>
          <a:effectLst>
            <a:outerShdw blurRad="63500" sx="102000" sy="102000" algn="ctr" rotWithShape="0">
              <a:prstClr val="black">
                <a:alpha val="40000"/>
              </a:prstClr>
            </a:outerShdw>
          </a:effectLst>
        </p:spPr>
      </p:pic>
      <p:sp>
        <p:nvSpPr>
          <p:cNvPr id="15" name="Rectangle 14">
            <a:extLst>
              <a:ext uri="{FF2B5EF4-FFF2-40B4-BE49-F238E27FC236}">
                <a16:creationId xmlns:a16="http://schemas.microsoft.com/office/drawing/2014/main" id="{DA71E2E5-2158-47E3-8E68-F746B92F3778}"/>
              </a:ext>
            </a:extLst>
          </p:cNvPr>
          <p:cNvSpPr/>
          <p:nvPr userDrawn="1"/>
        </p:nvSpPr>
        <p:spPr>
          <a:xfrm>
            <a:off x="0" y="1074534"/>
            <a:ext cx="9144000" cy="228600"/>
          </a:xfrm>
          <a:prstGeom prst="rect">
            <a:avLst/>
          </a:prstGeom>
          <a:solidFill>
            <a:srgbClr val="0070C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extLst>
      <p:ext uri="{BB962C8B-B14F-4D97-AF65-F5344CB8AC3E}">
        <p14:creationId xmlns:p14="http://schemas.microsoft.com/office/powerpoint/2010/main" val="1889007849"/>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87" r:id="rId3"/>
    <p:sldLayoutId id="2147483688" r:id="rId4"/>
    <p:sldLayoutId id="2147483689" r:id="rId5"/>
  </p:sldLayoutIdLst>
  <p:hf hdr="0" ftr="0"/>
  <p:txStyles>
    <p:titleStyle>
      <a:lvl1pPr algn="l" rtl="0" eaLnBrk="1" latinLnBrk="0" hangingPunct="1">
        <a:spcBef>
          <a:spcPct val="0"/>
        </a:spcBef>
        <a:buNone/>
        <a:defRPr kumimoji="0" sz="4400" kern="1200">
          <a:solidFill>
            <a:schemeClr val="tx1"/>
          </a:solidFill>
          <a:latin typeface="Calibri" panose="020F0502020204030204" pitchFamily="34" charset="0"/>
          <a:ea typeface="+mj-ea"/>
          <a:cs typeface="+mj-cs"/>
        </a:defRPr>
      </a:lvl1pPr>
    </p:titleStyle>
    <p:bodyStyle>
      <a:lvl1pPr marL="320040" indent="-320040" algn="l" rtl="0" eaLnBrk="1" latinLnBrk="0" hangingPunct="1">
        <a:spcBef>
          <a:spcPts val="700"/>
        </a:spcBef>
        <a:buClr>
          <a:srgbClr val="199755"/>
        </a:buClr>
        <a:buSzPct val="60000"/>
        <a:buFont typeface="Wingdings"/>
        <a:buChar char=""/>
        <a:defRPr kumimoji="0" sz="2900" kern="1200">
          <a:solidFill>
            <a:schemeClr val="tx1"/>
          </a:solidFill>
          <a:latin typeface="Calibri" panose="020F0502020204030204" pitchFamily="34" charset="0"/>
          <a:ea typeface="+mn-ea"/>
          <a:cs typeface="+mn-cs"/>
        </a:defRPr>
      </a:lvl1pPr>
      <a:lvl2pPr marL="640080" indent="-274320" algn="l" rtl="0" eaLnBrk="1" latinLnBrk="0" hangingPunct="1">
        <a:spcBef>
          <a:spcPts val="550"/>
        </a:spcBef>
        <a:buClr>
          <a:srgbClr val="0070C0"/>
        </a:buClr>
        <a:buSzPct val="70000"/>
        <a:buFont typeface="Wingdings 2"/>
        <a:buChar char=""/>
        <a:defRPr kumimoji="0" sz="2600" kern="1200">
          <a:solidFill>
            <a:schemeClr val="tx1"/>
          </a:solidFill>
          <a:latin typeface="Calibri" panose="020F0502020204030204" pitchFamily="34" charset="0"/>
          <a:ea typeface="+mn-ea"/>
          <a:cs typeface="+mn-cs"/>
        </a:defRPr>
      </a:lvl2pPr>
      <a:lvl3pPr marL="914400" indent="-228600" algn="l" rtl="0" eaLnBrk="1" latinLnBrk="0" hangingPunct="1">
        <a:spcBef>
          <a:spcPts val="500"/>
        </a:spcBef>
        <a:buClrTx/>
        <a:buSzPct val="75000"/>
        <a:buFont typeface="Wingdings"/>
        <a:buChar char=""/>
        <a:defRPr kumimoji="0" sz="2300" kern="1200">
          <a:solidFill>
            <a:schemeClr val="tx1"/>
          </a:solidFill>
          <a:latin typeface="Calibri" panose="020F0502020204030204" pitchFamily="34" charset="0"/>
          <a:ea typeface="+mn-ea"/>
          <a:cs typeface="+mn-cs"/>
        </a:defRPr>
      </a:lvl3pPr>
      <a:lvl4pPr marL="1371600" indent="-228600" algn="l" rtl="0" eaLnBrk="1" latinLnBrk="0" hangingPunct="1">
        <a:spcBef>
          <a:spcPts val="400"/>
        </a:spcBef>
        <a:buClr>
          <a:srgbClr val="00B050"/>
        </a:buClr>
        <a:buSzPct val="75000"/>
        <a:buFont typeface="Wingdings"/>
        <a:buChar char=""/>
        <a:defRPr kumimoji="0" sz="2000" kern="1200">
          <a:solidFill>
            <a:schemeClr val="tx1"/>
          </a:solidFill>
          <a:latin typeface="Calibri" panose="020F0502020204030204" pitchFamily="34" charset="0"/>
          <a:ea typeface="+mn-ea"/>
          <a:cs typeface="+mn-cs"/>
        </a:defRPr>
      </a:lvl4pPr>
      <a:lvl5pPr marL="1828800" indent="-228600" algn="l" rtl="0" eaLnBrk="1" latinLnBrk="0" hangingPunct="1">
        <a:spcBef>
          <a:spcPts val="400"/>
        </a:spcBef>
        <a:buClr>
          <a:srgbClr val="0070C0"/>
        </a:buClr>
        <a:buSzPct val="65000"/>
        <a:buFont typeface="Wingdings"/>
        <a:buChar char=""/>
        <a:defRPr kumimoji="0" sz="2000" kern="1200">
          <a:solidFill>
            <a:schemeClr val="tx1"/>
          </a:solidFill>
          <a:latin typeface="Calibri" panose="020F0502020204030204" pitchFamily="34"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mailto:Roslyn.Higgin@state.nm.us"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https://www.env.nm.gov/air-quality/ei-minor-sources/" TargetMode="External"/><Relationship Id="rId5" Type="http://schemas.openxmlformats.org/officeDocument/2006/relationships/hyperlink" Target="mailto:Sufi.Mustafa@state.nm.us" TargetMode="External"/><Relationship Id="rId4" Type="http://schemas.openxmlformats.org/officeDocument/2006/relationships/hyperlink" Target="mailto:Rhonda.Romero@state.nm.u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9179F-0CB5-4E95-B5D2-F914B4CF8EBA}"/>
              </a:ext>
            </a:extLst>
          </p:cNvPr>
          <p:cNvSpPr>
            <a:spLocks noGrp="1"/>
          </p:cNvSpPr>
          <p:nvPr>
            <p:ph type="title"/>
          </p:nvPr>
        </p:nvSpPr>
        <p:spPr/>
        <p:txBody>
          <a:bodyPr>
            <a:noAutofit/>
          </a:bodyPr>
          <a:lstStyle/>
          <a:p>
            <a:r>
              <a:rPr lang="en-US" sz="3600" dirty="0"/>
              <a:t>New Mexico Environment Department</a:t>
            </a:r>
          </a:p>
        </p:txBody>
      </p:sp>
      <p:sp>
        <p:nvSpPr>
          <p:cNvPr id="3" name="Text Placeholder 2">
            <a:extLst>
              <a:ext uri="{FF2B5EF4-FFF2-40B4-BE49-F238E27FC236}">
                <a16:creationId xmlns:a16="http://schemas.microsoft.com/office/drawing/2014/main" id="{D9FC4717-577E-4F01-8693-933BEE005E80}"/>
              </a:ext>
            </a:extLst>
          </p:cNvPr>
          <p:cNvSpPr>
            <a:spLocks noGrp="1"/>
          </p:cNvSpPr>
          <p:nvPr>
            <p:ph type="body" sz="quarter" idx="13"/>
          </p:nvPr>
        </p:nvSpPr>
        <p:spPr>
          <a:xfrm>
            <a:off x="982997" y="762000"/>
            <a:ext cx="7322803" cy="1537231"/>
          </a:xfrm>
        </p:spPr>
        <p:txBody>
          <a:bodyPr/>
          <a:lstStyle/>
          <a:p>
            <a:pPr algn="r">
              <a:spcBef>
                <a:spcPts val="0"/>
              </a:spcBef>
            </a:pPr>
            <a:r>
              <a:rPr lang="en-US" sz="2000" b="1" dirty="0"/>
              <a:t>2020 Minor Source Emissions Inventory Stakeholder Outreach</a:t>
            </a:r>
          </a:p>
          <a:p>
            <a:pPr algn="r">
              <a:spcBef>
                <a:spcPts val="0"/>
              </a:spcBef>
            </a:pPr>
            <a:r>
              <a:rPr lang="en-US" sz="1800" b="1" dirty="0"/>
              <a:t>Roslyn Higgin, Emissions Inventory Specialist</a:t>
            </a:r>
          </a:p>
          <a:p>
            <a:pPr algn="r">
              <a:spcBef>
                <a:spcPts val="0"/>
              </a:spcBef>
            </a:pPr>
            <a:r>
              <a:rPr lang="en-US" sz="1800" b="1" dirty="0"/>
              <a:t>September 30, 2019</a:t>
            </a:r>
          </a:p>
          <a:p>
            <a:endParaRPr lang="en-US" dirty="0"/>
          </a:p>
        </p:txBody>
      </p:sp>
    </p:spTree>
    <p:extLst>
      <p:ext uri="{BB962C8B-B14F-4D97-AF65-F5344CB8AC3E}">
        <p14:creationId xmlns:p14="http://schemas.microsoft.com/office/powerpoint/2010/main" val="2139245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4FA476-E093-4BAD-9227-99A9EC9313E3}"/>
              </a:ext>
            </a:extLst>
          </p:cNvPr>
          <p:cNvSpPr>
            <a:spLocks noGrp="1"/>
          </p:cNvSpPr>
          <p:nvPr>
            <p:ph type="sldNum" sz="quarter" idx="12"/>
          </p:nvPr>
        </p:nvSpPr>
        <p:spPr/>
        <p:txBody>
          <a:bodyPr/>
          <a:lstStyle/>
          <a:p>
            <a:fld id="{0255DE44-24D9-468F-ACC9-DDC431174CCA}" type="slidenum">
              <a:rPr lang="en-US" smtClean="0"/>
              <a:pPr/>
              <a:t>10</a:t>
            </a:fld>
            <a:endParaRPr lang="en-US" dirty="0"/>
          </a:p>
        </p:txBody>
      </p:sp>
      <p:pic>
        <p:nvPicPr>
          <p:cNvPr id="5" name="Content Placeholder 4">
            <a:extLst>
              <a:ext uri="{FF2B5EF4-FFF2-40B4-BE49-F238E27FC236}">
                <a16:creationId xmlns:a16="http://schemas.microsoft.com/office/drawing/2014/main" id="{0D178C06-0DC2-4DEC-A765-C0145F680986}"/>
              </a:ext>
            </a:extLst>
          </p:cNvPr>
          <p:cNvPicPr>
            <a:picLocks noGrp="1" noChangeAspect="1"/>
          </p:cNvPicPr>
          <p:nvPr>
            <p:ph sz="quarter" idx="1"/>
          </p:nvPr>
        </p:nvPicPr>
        <p:blipFill>
          <a:blip r:embed="rId3"/>
          <a:stretch>
            <a:fillRect/>
          </a:stretch>
        </p:blipFill>
        <p:spPr>
          <a:xfrm>
            <a:off x="852909" y="2133600"/>
            <a:ext cx="8019864" cy="3581400"/>
          </a:xfrm>
          <a:prstGeom prst="rect">
            <a:avLst/>
          </a:prstGeom>
        </p:spPr>
      </p:pic>
      <p:sp>
        <p:nvSpPr>
          <p:cNvPr id="4" name="Title 3">
            <a:extLst>
              <a:ext uri="{FF2B5EF4-FFF2-40B4-BE49-F238E27FC236}">
                <a16:creationId xmlns:a16="http://schemas.microsoft.com/office/drawing/2014/main" id="{8B7A5FA5-7A0E-4501-9CF3-8D11AEC2E87A}"/>
              </a:ext>
            </a:extLst>
          </p:cNvPr>
          <p:cNvSpPr>
            <a:spLocks noGrp="1"/>
          </p:cNvSpPr>
          <p:nvPr>
            <p:ph type="title"/>
          </p:nvPr>
        </p:nvSpPr>
        <p:spPr/>
        <p:txBody>
          <a:bodyPr>
            <a:normAutofit fontScale="90000"/>
          </a:bodyPr>
          <a:lstStyle/>
          <a:p>
            <a:r>
              <a:rPr lang="en-US" dirty="0"/>
              <a:t>Accessing Air Emissions Inventory Reporting Web-based Tool (AEIR)</a:t>
            </a:r>
          </a:p>
        </p:txBody>
      </p:sp>
    </p:spTree>
    <p:extLst>
      <p:ext uri="{BB962C8B-B14F-4D97-AF65-F5344CB8AC3E}">
        <p14:creationId xmlns:p14="http://schemas.microsoft.com/office/powerpoint/2010/main" val="2339590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D96D94-A65C-413A-8000-FDF8F918965F}"/>
              </a:ext>
            </a:extLst>
          </p:cNvPr>
          <p:cNvSpPr>
            <a:spLocks noGrp="1"/>
          </p:cNvSpPr>
          <p:nvPr>
            <p:ph type="sldNum" sz="quarter" idx="12"/>
          </p:nvPr>
        </p:nvSpPr>
        <p:spPr/>
        <p:txBody>
          <a:bodyPr/>
          <a:lstStyle/>
          <a:p>
            <a:fld id="{0255DE44-24D9-468F-ACC9-DDC431174CCA}" type="slidenum">
              <a:rPr lang="en-US" smtClean="0"/>
              <a:pPr/>
              <a:t>11</a:t>
            </a:fld>
            <a:endParaRPr lang="en-US" dirty="0"/>
          </a:p>
        </p:txBody>
      </p:sp>
      <p:pic>
        <p:nvPicPr>
          <p:cNvPr id="5" name="Content Placeholder 4">
            <a:extLst>
              <a:ext uri="{FF2B5EF4-FFF2-40B4-BE49-F238E27FC236}">
                <a16:creationId xmlns:a16="http://schemas.microsoft.com/office/drawing/2014/main" id="{1B0D584C-AFE5-4B95-9E1A-C22C45572BF0}"/>
              </a:ext>
            </a:extLst>
          </p:cNvPr>
          <p:cNvPicPr>
            <a:picLocks noGrp="1" noChangeAspect="1"/>
          </p:cNvPicPr>
          <p:nvPr>
            <p:ph sz="quarter" idx="1"/>
          </p:nvPr>
        </p:nvPicPr>
        <p:blipFill>
          <a:blip r:embed="rId3"/>
          <a:stretch>
            <a:fillRect/>
          </a:stretch>
        </p:blipFill>
        <p:spPr>
          <a:xfrm>
            <a:off x="380999" y="1828800"/>
            <a:ext cx="8385175" cy="3952511"/>
          </a:xfrm>
          <a:prstGeom prst="rect">
            <a:avLst/>
          </a:prstGeom>
        </p:spPr>
      </p:pic>
      <p:sp>
        <p:nvSpPr>
          <p:cNvPr id="4" name="Title 3">
            <a:extLst>
              <a:ext uri="{FF2B5EF4-FFF2-40B4-BE49-F238E27FC236}">
                <a16:creationId xmlns:a16="http://schemas.microsoft.com/office/drawing/2014/main" id="{58B1BBB8-6A60-4208-87F1-C7F9B261CAA3}"/>
              </a:ext>
            </a:extLst>
          </p:cNvPr>
          <p:cNvSpPr>
            <a:spLocks noGrp="1"/>
          </p:cNvSpPr>
          <p:nvPr>
            <p:ph type="title"/>
          </p:nvPr>
        </p:nvSpPr>
        <p:spPr/>
        <p:txBody>
          <a:bodyPr>
            <a:noAutofit/>
          </a:bodyPr>
          <a:lstStyle/>
          <a:p>
            <a:r>
              <a:rPr lang="en-US" sz="3600" dirty="0"/>
              <a:t>Create New Emissions Inventory Report</a:t>
            </a:r>
          </a:p>
        </p:txBody>
      </p:sp>
    </p:spTree>
    <p:extLst>
      <p:ext uri="{BB962C8B-B14F-4D97-AF65-F5344CB8AC3E}">
        <p14:creationId xmlns:p14="http://schemas.microsoft.com/office/powerpoint/2010/main" val="862556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76D03C-8DE0-404D-A65B-4D205C1C5342}"/>
              </a:ext>
            </a:extLst>
          </p:cNvPr>
          <p:cNvSpPr>
            <a:spLocks noGrp="1"/>
          </p:cNvSpPr>
          <p:nvPr>
            <p:ph type="sldNum" sz="quarter" idx="12"/>
          </p:nvPr>
        </p:nvSpPr>
        <p:spPr/>
        <p:txBody>
          <a:bodyPr/>
          <a:lstStyle/>
          <a:p>
            <a:fld id="{0255DE44-24D9-468F-ACC9-DDC431174CCA}" type="slidenum">
              <a:rPr lang="en-US" smtClean="0"/>
              <a:pPr/>
              <a:t>12</a:t>
            </a:fld>
            <a:endParaRPr lang="en-US" dirty="0"/>
          </a:p>
        </p:txBody>
      </p:sp>
      <p:sp>
        <p:nvSpPr>
          <p:cNvPr id="4" name="Title 3">
            <a:extLst>
              <a:ext uri="{FF2B5EF4-FFF2-40B4-BE49-F238E27FC236}">
                <a16:creationId xmlns:a16="http://schemas.microsoft.com/office/drawing/2014/main" id="{53896DCC-7A1E-41C4-8C89-A04C5B0A5BCB}"/>
              </a:ext>
            </a:extLst>
          </p:cNvPr>
          <p:cNvSpPr>
            <a:spLocks noGrp="1"/>
          </p:cNvSpPr>
          <p:nvPr>
            <p:ph type="title"/>
          </p:nvPr>
        </p:nvSpPr>
        <p:spPr/>
        <p:txBody>
          <a:bodyPr>
            <a:noAutofit/>
          </a:bodyPr>
          <a:lstStyle/>
          <a:p>
            <a:pPr algn="ctr"/>
            <a:r>
              <a:rPr lang="en-US" sz="3600" dirty="0"/>
              <a:t>Air Emissions Inventory Reporting (AEIR) Overview</a:t>
            </a:r>
          </a:p>
        </p:txBody>
      </p:sp>
      <p:pic>
        <p:nvPicPr>
          <p:cNvPr id="3" name="Content Placeholder 2">
            <a:extLst>
              <a:ext uri="{FF2B5EF4-FFF2-40B4-BE49-F238E27FC236}">
                <a16:creationId xmlns:a16="http://schemas.microsoft.com/office/drawing/2014/main" id="{1817DC63-3EB7-4721-B1DE-7C1543E4FEDD}"/>
              </a:ext>
            </a:extLst>
          </p:cNvPr>
          <p:cNvPicPr>
            <a:picLocks noGrp="1" noChangeAspect="1"/>
          </p:cNvPicPr>
          <p:nvPr>
            <p:ph sz="quarter" idx="1"/>
          </p:nvPr>
        </p:nvPicPr>
        <p:blipFill>
          <a:blip r:embed="rId3"/>
          <a:stretch>
            <a:fillRect/>
          </a:stretch>
        </p:blipFill>
        <p:spPr>
          <a:xfrm>
            <a:off x="612775" y="1985299"/>
            <a:ext cx="8153400" cy="3988810"/>
          </a:xfrm>
          <a:prstGeom prst="rect">
            <a:avLst/>
          </a:prstGeom>
        </p:spPr>
      </p:pic>
      <p:pic>
        <p:nvPicPr>
          <p:cNvPr id="5" name="Picture 4">
            <a:extLst>
              <a:ext uri="{FF2B5EF4-FFF2-40B4-BE49-F238E27FC236}">
                <a16:creationId xmlns:a16="http://schemas.microsoft.com/office/drawing/2014/main" id="{3CBA7F49-56DD-4C61-A5D2-6D228F632678}"/>
              </a:ext>
            </a:extLst>
          </p:cNvPr>
          <p:cNvPicPr>
            <a:picLocks noChangeAspect="1"/>
          </p:cNvPicPr>
          <p:nvPr/>
        </p:nvPicPr>
        <p:blipFill>
          <a:blip r:embed="rId4"/>
          <a:stretch>
            <a:fillRect/>
          </a:stretch>
        </p:blipFill>
        <p:spPr>
          <a:xfrm>
            <a:off x="612775" y="1495062"/>
            <a:ext cx="8153400" cy="490236"/>
          </a:xfrm>
          <a:prstGeom prst="rect">
            <a:avLst/>
          </a:prstGeom>
        </p:spPr>
      </p:pic>
      <p:sp>
        <p:nvSpPr>
          <p:cNvPr id="6" name="TextBox 5">
            <a:extLst>
              <a:ext uri="{FF2B5EF4-FFF2-40B4-BE49-F238E27FC236}">
                <a16:creationId xmlns:a16="http://schemas.microsoft.com/office/drawing/2014/main" id="{3E96589A-6377-4C45-8B43-AB1101004B60}"/>
              </a:ext>
            </a:extLst>
          </p:cNvPr>
          <p:cNvSpPr txBox="1"/>
          <p:nvPr/>
        </p:nvSpPr>
        <p:spPr>
          <a:xfrm>
            <a:off x="6324600" y="5638800"/>
            <a:ext cx="1143000" cy="276999"/>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Add Equipment</a:t>
            </a:r>
          </a:p>
        </p:txBody>
      </p:sp>
      <p:sp>
        <p:nvSpPr>
          <p:cNvPr id="7" name="Arrow: Left 6">
            <a:extLst>
              <a:ext uri="{FF2B5EF4-FFF2-40B4-BE49-F238E27FC236}">
                <a16:creationId xmlns:a16="http://schemas.microsoft.com/office/drawing/2014/main" id="{C0721E0D-B857-4382-9732-C021B07869A6}"/>
              </a:ext>
            </a:extLst>
          </p:cNvPr>
          <p:cNvSpPr/>
          <p:nvPr/>
        </p:nvSpPr>
        <p:spPr>
          <a:xfrm>
            <a:off x="7543799" y="5533824"/>
            <a:ext cx="1222375" cy="56217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NOIs only</a:t>
            </a:r>
          </a:p>
        </p:txBody>
      </p:sp>
    </p:spTree>
    <p:extLst>
      <p:ext uri="{BB962C8B-B14F-4D97-AF65-F5344CB8AC3E}">
        <p14:creationId xmlns:p14="http://schemas.microsoft.com/office/powerpoint/2010/main" val="1036086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FFAD0A-A955-4EFC-9157-40A792B6D165}"/>
              </a:ext>
            </a:extLst>
          </p:cNvPr>
          <p:cNvSpPr>
            <a:spLocks noGrp="1"/>
          </p:cNvSpPr>
          <p:nvPr>
            <p:ph type="sldNum" sz="quarter" idx="12"/>
          </p:nvPr>
        </p:nvSpPr>
        <p:spPr/>
        <p:txBody>
          <a:bodyPr/>
          <a:lstStyle/>
          <a:p>
            <a:fld id="{0255DE44-24D9-468F-ACC9-DDC431174CCA}" type="slidenum">
              <a:rPr lang="en-US" smtClean="0"/>
              <a:pPr/>
              <a:t>13</a:t>
            </a:fld>
            <a:endParaRPr lang="en-US" dirty="0"/>
          </a:p>
        </p:txBody>
      </p:sp>
      <p:sp>
        <p:nvSpPr>
          <p:cNvPr id="4" name="Title 3">
            <a:extLst>
              <a:ext uri="{FF2B5EF4-FFF2-40B4-BE49-F238E27FC236}">
                <a16:creationId xmlns:a16="http://schemas.microsoft.com/office/drawing/2014/main" id="{FFE058AE-3D3F-4974-BD5E-DD7CDACC01EF}"/>
              </a:ext>
            </a:extLst>
          </p:cNvPr>
          <p:cNvSpPr>
            <a:spLocks noGrp="1"/>
          </p:cNvSpPr>
          <p:nvPr>
            <p:ph type="title"/>
          </p:nvPr>
        </p:nvSpPr>
        <p:spPr/>
        <p:txBody>
          <a:bodyPr>
            <a:normAutofit/>
          </a:bodyPr>
          <a:lstStyle/>
          <a:p>
            <a:r>
              <a:rPr lang="en-US" sz="3600" dirty="0"/>
              <a:t>Subject Item Detail Form</a:t>
            </a:r>
          </a:p>
        </p:txBody>
      </p:sp>
      <p:pic>
        <p:nvPicPr>
          <p:cNvPr id="9" name="Content Placeholder 8">
            <a:extLst>
              <a:ext uri="{FF2B5EF4-FFF2-40B4-BE49-F238E27FC236}">
                <a16:creationId xmlns:a16="http://schemas.microsoft.com/office/drawing/2014/main" id="{940026C1-1C6F-42C8-BFE1-714C428D1628}"/>
              </a:ext>
            </a:extLst>
          </p:cNvPr>
          <p:cNvPicPr>
            <a:picLocks noGrp="1" noChangeAspect="1"/>
          </p:cNvPicPr>
          <p:nvPr>
            <p:ph sz="quarter" idx="1"/>
          </p:nvPr>
        </p:nvPicPr>
        <p:blipFill>
          <a:blip r:embed="rId3"/>
          <a:stretch>
            <a:fillRect/>
          </a:stretch>
        </p:blipFill>
        <p:spPr>
          <a:xfrm>
            <a:off x="612775" y="1763220"/>
            <a:ext cx="8153400" cy="4474560"/>
          </a:xfrm>
          <a:prstGeom prst="rect">
            <a:avLst/>
          </a:prstGeom>
        </p:spPr>
      </p:pic>
    </p:spTree>
    <p:extLst>
      <p:ext uri="{BB962C8B-B14F-4D97-AF65-F5344CB8AC3E}">
        <p14:creationId xmlns:p14="http://schemas.microsoft.com/office/powerpoint/2010/main" val="407320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A27680-DBA1-4E5A-AC97-D3D2D9DDC4E1}"/>
              </a:ext>
            </a:extLst>
          </p:cNvPr>
          <p:cNvSpPr>
            <a:spLocks noGrp="1"/>
          </p:cNvSpPr>
          <p:nvPr>
            <p:ph type="sldNum" sz="quarter" idx="12"/>
          </p:nvPr>
        </p:nvSpPr>
        <p:spPr/>
        <p:txBody>
          <a:bodyPr/>
          <a:lstStyle/>
          <a:p>
            <a:fld id="{0255DE44-24D9-468F-ACC9-DDC431174CCA}" type="slidenum">
              <a:rPr lang="en-US" smtClean="0"/>
              <a:pPr/>
              <a:t>14</a:t>
            </a:fld>
            <a:endParaRPr lang="en-US" dirty="0"/>
          </a:p>
        </p:txBody>
      </p:sp>
      <p:pic>
        <p:nvPicPr>
          <p:cNvPr id="5" name="Content Placeholder 4">
            <a:extLst>
              <a:ext uri="{FF2B5EF4-FFF2-40B4-BE49-F238E27FC236}">
                <a16:creationId xmlns:a16="http://schemas.microsoft.com/office/drawing/2014/main" id="{6559D4F9-57D1-4247-8206-627E096BBC05}"/>
              </a:ext>
            </a:extLst>
          </p:cNvPr>
          <p:cNvPicPr>
            <a:picLocks noGrp="1" noChangeAspect="1"/>
          </p:cNvPicPr>
          <p:nvPr>
            <p:ph sz="quarter" idx="1"/>
          </p:nvPr>
        </p:nvPicPr>
        <p:blipFill>
          <a:blip r:embed="rId3"/>
          <a:stretch>
            <a:fillRect/>
          </a:stretch>
        </p:blipFill>
        <p:spPr>
          <a:xfrm>
            <a:off x="612775" y="1966040"/>
            <a:ext cx="8153400" cy="4068920"/>
          </a:xfrm>
          <a:prstGeom prst="rect">
            <a:avLst/>
          </a:prstGeom>
        </p:spPr>
      </p:pic>
      <p:sp>
        <p:nvSpPr>
          <p:cNvPr id="4" name="Title 3">
            <a:extLst>
              <a:ext uri="{FF2B5EF4-FFF2-40B4-BE49-F238E27FC236}">
                <a16:creationId xmlns:a16="http://schemas.microsoft.com/office/drawing/2014/main" id="{D9620BA8-254F-443B-B081-BCD31E422A27}"/>
              </a:ext>
            </a:extLst>
          </p:cNvPr>
          <p:cNvSpPr>
            <a:spLocks noGrp="1"/>
          </p:cNvSpPr>
          <p:nvPr>
            <p:ph type="title"/>
          </p:nvPr>
        </p:nvSpPr>
        <p:spPr/>
        <p:txBody>
          <a:bodyPr>
            <a:normAutofit/>
          </a:bodyPr>
          <a:lstStyle/>
          <a:p>
            <a:r>
              <a:rPr lang="en-US" sz="3600" dirty="0"/>
              <a:t>Emissions for Subject Item</a:t>
            </a:r>
          </a:p>
        </p:txBody>
      </p:sp>
    </p:spTree>
    <p:extLst>
      <p:ext uri="{BB962C8B-B14F-4D97-AF65-F5344CB8AC3E}">
        <p14:creationId xmlns:p14="http://schemas.microsoft.com/office/powerpoint/2010/main" val="118779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D93532-E07B-4FF6-939E-665A8901B958}"/>
              </a:ext>
            </a:extLst>
          </p:cNvPr>
          <p:cNvSpPr>
            <a:spLocks noGrp="1"/>
          </p:cNvSpPr>
          <p:nvPr>
            <p:ph type="sldNum" sz="quarter" idx="12"/>
          </p:nvPr>
        </p:nvSpPr>
        <p:spPr/>
        <p:txBody>
          <a:bodyPr/>
          <a:lstStyle/>
          <a:p>
            <a:fld id="{0255DE44-24D9-468F-ACC9-DDC431174CCA}" type="slidenum">
              <a:rPr lang="en-US" smtClean="0"/>
              <a:pPr/>
              <a:t>15</a:t>
            </a:fld>
            <a:endParaRPr lang="en-US" dirty="0"/>
          </a:p>
        </p:txBody>
      </p:sp>
      <p:sp>
        <p:nvSpPr>
          <p:cNvPr id="3" name="Text Placeholder 2">
            <a:extLst>
              <a:ext uri="{FF2B5EF4-FFF2-40B4-BE49-F238E27FC236}">
                <a16:creationId xmlns:a16="http://schemas.microsoft.com/office/drawing/2014/main" id="{56BF270C-FEBD-4554-83DC-B3A20522F95E}"/>
              </a:ext>
            </a:extLst>
          </p:cNvPr>
          <p:cNvSpPr>
            <a:spLocks noGrp="1"/>
          </p:cNvSpPr>
          <p:nvPr>
            <p:ph type="body" idx="2"/>
          </p:nvPr>
        </p:nvSpPr>
        <p:spPr/>
        <p:txBody>
          <a:bodyPr/>
          <a:lstStyle/>
          <a:p>
            <a:pPr algn="ctr"/>
            <a:r>
              <a:rPr lang="en-US" b="1" dirty="0"/>
              <a:t>Our mission is to protect the inhabitants and natural beauty of New Mexico by preventing the deterioration of air quality.</a:t>
            </a:r>
            <a:endParaRPr lang="en-US" dirty="0"/>
          </a:p>
        </p:txBody>
      </p:sp>
      <p:sp>
        <p:nvSpPr>
          <p:cNvPr id="4" name="Content Placeholder 3">
            <a:extLst>
              <a:ext uri="{FF2B5EF4-FFF2-40B4-BE49-F238E27FC236}">
                <a16:creationId xmlns:a16="http://schemas.microsoft.com/office/drawing/2014/main" id="{A766DED1-279B-4B4F-8B77-AD2959077C81}"/>
              </a:ext>
            </a:extLst>
          </p:cNvPr>
          <p:cNvSpPr>
            <a:spLocks noGrp="1"/>
          </p:cNvSpPr>
          <p:nvPr>
            <p:ph sz="quarter" idx="1"/>
          </p:nvPr>
        </p:nvSpPr>
        <p:spPr>
          <a:xfrm>
            <a:off x="2362200" y="1295400"/>
            <a:ext cx="6400800" cy="4876800"/>
          </a:xfrm>
        </p:spPr>
        <p:txBody>
          <a:bodyPr>
            <a:normAutofit fontScale="55000" lnSpcReduction="20000"/>
          </a:bodyPr>
          <a:lstStyle/>
          <a:p>
            <a:pPr marL="0" indent="0" algn="ctr">
              <a:buNone/>
            </a:pPr>
            <a:endParaRPr lang="en-US" dirty="0"/>
          </a:p>
          <a:p>
            <a:pPr marL="0" indent="0" algn="ctr">
              <a:buNone/>
            </a:pPr>
            <a:r>
              <a:rPr lang="en-US" dirty="0"/>
              <a:t>Roslyn Higgin</a:t>
            </a:r>
          </a:p>
          <a:p>
            <a:pPr marL="0" indent="0" algn="ctr">
              <a:buNone/>
            </a:pPr>
            <a:r>
              <a:rPr lang="en-US" dirty="0"/>
              <a:t>Emissions Inventory Specialist</a:t>
            </a:r>
          </a:p>
          <a:p>
            <a:pPr marL="0" indent="0" algn="ctr">
              <a:buNone/>
            </a:pPr>
            <a:r>
              <a:rPr lang="en-US" dirty="0">
                <a:hlinkClick r:id="rId3"/>
              </a:rPr>
              <a:t>Roslyn.Higgin@state.nm.us</a:t>
            </a:r>
            <a:endParaRPr lang="en-US" dirty="0"/>
          </a:p>
          <a:p>
            <a:pPr marL="0" indent="0" algn="ctr">
              <a:buNone/>
            </a:pPr>
            <a:r>
              <a:rPr lang="en-US" dirty="0"/>
              <a:t>505-476-4319</a:t>
            </a:r>
          </a:p>
          <a:p>
            <a:pPr marL="0" indent="0" algn="ctr">
              <a:buNone/>
            </a:pPr>
            <a:endParaRPr lang="en-US" dirty="0"/>
          </a:p>
          <a:p>
            <a:pPr marL="0" indent="0" algn="ctr">
              <a:buNone/>
            </a:pPr>
            <a:r>
              <a:rPr lang="en-US" dirty="0"/>
              <a:t>Rhonda Romero</a:t>
            </a:r>
          </a:p>
          <a:p>
            <a:pPr marL="0" indent="0" algn="ctr">
              <a:buNone/>
            </a:pPr>
            <a:r>
              <a:rPr lang="en-US" dirty="0"/>
              <a:t>Minor Source Permitting Manager</a:t>
            </a:r>
          </a:p>
          <a:p>
            <a:pPr marL="0" indent="0" algn="ctr">
              <a:buNone/>
            </a:pPr>
            <a:r>
              <a:rPr lang="en-US" dirty="0">
                <a:hlinkClick r:id="rId4"/>
              </a:rPr>
              <a:t>Rhonda.Romero@state.nm.us</a:t>
            </a:r>
            <a:endParaRPr lang="en-US" dirty="0"/>
          </a:p>
          <a:p>
            <a:pPr marL="0" indent="0" algn="ctr">
              <a:buNone/>
            </a:pPr>
            <a:r>
              <a:rPr lang="en-US" dirty="0"/>
              <a:t>505-476-4354</a:t>
            </a:r>
          </a:p>
          <a:p>
            <a:pPr marL="0" indent="0" algn="ctr">
              <a:buNone/>
            </a:pPr>
            <a:endParaRPr lang="en-US" dirty="0"/>
          </a:p>
          <a:p>
            <a:pPr marL="0" indent="0" algn="ctr">
              <a:buNone/>
            </a:pPr>
            <a:r>
              <a:rPr lang="en-US" dirty="0"/>
              <a:t>Sufi Mustafa</a:t>
            </a:r>
          </a:p>
          <a:p>
            <a:pPr marL="0" indent="0" algn="ctr">
              <a:buNone/>
            </a:pPr>
            <a:r>
              <a:rPr lang="en-US" dirty="0"/>
              <a:t>Air Dispersion Modeling/Emissions Inventory Section Manager</a:t>
            </a:r>
          </a:p>
          <a:p>
            <a:pPr marL="0" indent="0" algn="ctr">
              <a:buNone/>
            </a:pPr>
            <a:r>
              <a:rPr lang="en-US" dirty="0">
                <a:hlinkClick r:id="rId5"/>
              </a:rPr>
              <a:t>Sufi.Mustafa@state.nm.us</a:t>
            </a:r>
            <a:endParaRPr lang="en-US" dirty="0"/>
          </a:p>
          <a:p>
            <a:pPr marL="0" indent="0" algn="ctr">
              <a:buNone/>
            </a:pPr>
            <a:r>
              <a:rPr lang="en-US" dirty="0"/>
              <a:t>505-476-4318</a:t>
            </a:r>
          </a:p>
          <a:p>
            <a:pPr marL="0" indent="0">
              <a:buNone/>
            </a:pPr>
            <a:r>
              <a:rPr lang="en-US" sz="2400" dirty="0"/>
              <a:t>Link: </a:t>
            </a:r>
            <a:r>
              <a:rPr lang="en-US" sz="2400" dirty="0">
                <a:hlinkClick r:id="rId6"/>
              </a:rPr>
              <a:t>https://www.env.nm.gov/air-quality/ei-minor-sources/</a:t>
            </a:r>
            <a:endParaRPr lang="en-US" sz="2400" dirty="0"/>
          </a:p>
          <a:p>
            <a:pPr marL="0" indent="0">
              <a:buNone/>
            </a:pPr>
            <a:endParaRPr lang="en-US" sz="2400" dirty="0"/>
          </a:p>
          <a:p>
            <a:pPr marL="0" indent="0" algn="ctr">
              <a:buNone/>
            </a:pPr>
            <a:endParaRPr lang="en-US" dirty="0"/>
          </a:p>
        </p:txBody>
      </p:sp>
      <p:sp>
        <p:nvSpPr>
          <p:cNvPr id="5" name="Title 4">
            <a:extLst>
              <a:ext uri="{FF2B5EF4-FFF2-40B4-BE49-F238E27FC236}">
                <a16:creationId xmlns:a16="http://schemas.microsoft.com/office/drawing/2014/main" id="{78DC65C8-0155-458A-A0E8-E60DE99BB27F}"/>
              </a:ext>
            </a:extLst>
          </p:cNvPr>
          <p:cNvSpPr>
            <a:spLocks noGrp="1"/>
          </p:cNvSpPr>
          <p:nvPr>
            <p:ph type="title"/>
          </p:nvPr>
        </p:nvSpPr>
        <p:spPr/>
        <p:txBody>
          <a:bodyPr>
            <a:normAutofit/>
          </a:bodyPr>
          <a:lstStyle/>
          <a:p>
            <a:r>
              <a:rPr lang="en-US" sz="3600" dirty="0"/>
              <a:t>Contact</a:t>
            </a:r>
          </a:p>
        </p:txBody>
      </p:sp>
    </p:spTree>
    <p:extLst>
      <p:ext uri="{BB962C8B-B14F-4D97-AF65-F5344CB8AC3E}">
        <p14:creationId xmlns:p14="http://schemas.microsoft.com/office/powerpoint/2010/main" val="2584334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E3543E-16E7-4080-A3E1-F53F711E1EED}"/>
              </a:ext>
            </a:extLst>
          </p:cNvPr>
          <p:cNvSpPr>
            <a:spLocks noGrp="1"/>
          </p:cNvSpPr>
          <p:nvPr>
            <p:ph type="sldNum" sz="quarter" idx="12"/>
          </p:nvPr>
        </p:nvSpPr>
        <p:spPr/>
        <p:txBody>
          <a:bodyPr/>
          <a:lstStyle/>
          <a:p>
            <a:fld id="{0255DE44-24D9-468F-ACC9-DDC431174CCA}" type="slidenum">
              <a:rPr lang="en-US" smtClean="0"/>
              <a:pPr/>
              <a:t>2</a:t>
            </a:fld>
            <a:endParaRPr lang="en-US" dirty="0"/>
          </a:p>
        </p:txBody>
      </p:sp>
      <p:sp>
        <p:nvSpPr>
          <p:cNvPr id="3" name="Content Placeholder 2">
            <a:extLst>
              <a:ext uri="{FF2B5EF4-FFF2-40B4-BE49-F238E27FC236}">
                <a16:creationId xmlns:a16="http://schemas.microsoft.com/office/drawing/2014/main" id="{4294EB3F-61BE-431B-AB9F-AE245C2E1348}"/>
              </a:ext>
            </a:extLst>
          </p:cNvPr>
          <p:cNvSpPr>
            <a:spLocks noGrp="1"/>
          </p:cNvSpPr>
          <p:nvPr>
            <p:ph sz="quarter" idx="1"/>
          </p:nvPr>
        </p:nvSpPr>
        <p:spPr/>
        <p:txBody>
          <a:bodyPr>
            <a:normAutofit/>
          </a:bodyPr>
          <a:lstStyle/>
          <a:p>
            <a:pPr>
              <a:buClr>
                <a:schemeClr val="tx1"/>
              </a:buClr>
              <a:buFont typeface="Arial" panose="020B0604020202020204" pitchFamily="34" charset="0"/>
              <a:buChar char="•"/>
            </a:pPr>
            <a:r>
              <a:rPr lang="en-US" sz="2800" dirty="0">
                <a:cs typeface="Calibri" panose="020F0502020204030204" pitchFamily="34" charset="0"/>
              </a:rPr>
              <a:t>What is an Emissions Inventory?</a:t>
            </a:r>
          </a:p>
          <a:p>
            <a:pPr>
              <a:buClr>
                <a:schemeClr val="tx1"/>
              </a:buClr>
              <a:buFont typeface="Arial" panose="020B0604020202020204" pitchFamily="34" charset="0"/>
              <a:buChar char="•"/>
            </a:pPr>
            <a:r>
              <a:rPr lang="en-US" sz="2800" dirty="0">
                <a:cs typeface="Calibri" panose="020F0502020204030204" pitchFamily="34" charset="0"/>
              </a:rPr>
              <a:t>Actual vs. Permitted Emissions</a:t>
            </a:r>
          </a:p>
          <a:p>
            <a:pPr>
              <a:buClr>
                <a:schemeClr val="tx1"/>
              </a:buClr>
              <a:buFont typeface="Arial" panose="020B0604020202020204" pitchFamily="34" charset="0"/>
              <a:buChar char="•"/>
            </a:pPr>
            <a:r>
              <a:rPr lang="en-US" sz="2800" dirty="0">
                <a:cs typeface="Calibri" panose="020F0502020204030204" pitchFamily="34" charset="0"/>
              </a:rPr>
              <a:t>Purpose of an Emissions Inventory</a:t>
            </a:r>
          </a:p>
          <a:p>
            <a:pPr>
              <a:buClr>
                <a:schemeClr val="tx1"/>
              </a:buClr>
              <a:buFont typeface="Arial" panose="020B0604020202020204" pitchFamily="34" charset="0"/>
              <a:buChar char="•"/>
            </a:pPr>
            <a:r>
              <a:rPr lang="en-US" sz="2800" dirty="0">
                <a:cs typeface="Calibri" panose="020F0502020204030204" pitchFamily="34" charset="0"/>
              </a:rPr>
              <a:t>Preparing for the Minor Source Emissions Inventory</a:t>
            </a:r>
          </a:p>
          <a:p>
            <a:pPr>
              <a:buClr>
                <a:schemeClr val="tx1"/>
              </a:buClr>
              <a:buFont typeface="Arial" panose="020B0604020202020204" pitchFamily="34" charset="0"/>
              <a:buChar char="•"/>
            </a:pPr>
            <a:r>
              <a:rPr lang="en-US" sz="2800" dirty="0">
                <a:cs typeface="Calibri" panose="020F0502020204030204" pitchFamily="34" charset="0"/>
              </a:rPr>
              <a:t>Air Emissions Inventory Reporting (AEIR)</a:t>
            </a:r>
          </a:p>
          <a:p>
            <a:pPr>
              <a:buClr>
                <a:schemeClr val="tx1"/>
              </a:buClr>
              <a:buFont typeface="Arial" panose="020B0604020202020204" pitchFamily="34" charset="0"/>
              <a:buChar char="•"/>
            </a:pPr>
            <a:r>
              <a:rPr lang="en-US" sz="2800" dirty="0">
                <a:cs typeface="Calibri" panose="020F0502020204030204" pitchFamily="34" charset="0"/>
              </a:rPr>
              <a:t>Questions</a:t>
            </a:r>
          </a:p>
          <a:p>
            <a:pPr marL="365760" lvl="1" indent="0">
              <a:buNone/>
            </a:pPr>
            <a:endParaRPr lang="en-US" dirty="0"/>
          </a:p>
          <a:p>
            <a:endParaRPr lang="en-US" dirty="0"/>
          </a:p>
          <a:p>
            <a:pPr marL="365760" lvl="1" indent="0">
              <a:buNone/>
            </a:pPr>
            <a:endParaRPr lang="en-US" dirty="0"/>
          </a:p>
        </p:txBody>
      </p:sp>
      <p:sp>
        <p:nvSpPr>
          <p:cNvPr id="4" name="Title 3">
            <a:extLst>
              <a:ext uri="{FF2B5EF4-FFF2-40B4-BE49-F238E27FC236}">
                <a16:creationId xmlns:a16="http://schemas.microsoft.com/office/drawing/2014/main" id="{1982C934-10E3-40D9-8396-173AC91A5A87}"/>
              </a:ext>
            </a:extLst>
          </p:cNvPr>
          <p:cNvSpPr>
            <a:spLocks noGrp="1"/>
          </p:cNvSpPr>
          <p:nvPr>
            <p:ph type="title"/>
          </p:nvPr>
        </p:nvSpPr>
        <p:spPr/>
        <p:txBody>
          <a:bodyPr>
            <a:normAutofit/>
          </a:bodyPr>
          <a:lstStyle/>
          <a:p>
            <a:r>
              <a:rPr lang="en-US" sz="3600" dirty="0">
                <a:cs typeface="Calibri" panose="020F0502020204030204" pitchFamily="34" charset="0"/>
              </a:rPr>
              <a:t>AGENDA</a:t>
            </a:r>
          </a:p>
        </p:txBody>
      </p:sp>
    </p:spTree>
    <p:extLst>
      <p:ext uri="{BB962C8B-B14F-4D97-AF65-F5344CB8AC3E}">
        <p14:creationId xmlns:p14="http://schemas.microsoft.com/office/powerpoint/2010/main" val="688958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87A9A1-AD2E-49E9-B193-363308FC46B6}"/>
              </a:ext>
            </a:extLst>
          </p:cNvPr>
          <p:cNvSpPr>
            <a:spLocks noGrp="1"/>
          </p:cNvSpPr>
          <p:nvPr>
            <p:ph type="sldNum" sz="quarter" idx="12"/>
          </p:nvPr>
        </p:nvSpPr>
        <p:spPr/>
        <p:txBody>
          <a:bodyPr/>
          <a:lstStyle/>
          <a:p>
            <a:fld id="{0255DE44-24D9-468F-ACC9-DDC431174CCA}" type="slidenum">
              <a:rPr lang="en-US" smtClean="0"/>
              <a:pPr/>
              <a:t>3</a:t>
            </a:fld>
            <a:endParaRPr lang="en-US" dirty="0"/>
          </a:p>
        </p:txBody>
      </p:sp>
      <p:sp>
        <p:nvSpPr>
          <p:cNvPr id="3" name="Text Placeholder 2">
            <a:extLst>
              <a:ext uri="{FF2B5EF4-FFF2-40B4-BE49-F238E27FC236}">
                <a16:creationId xmlns:a16="http://schemas.microsoft.com/office/drawing/2014/main" id="{4123C954-E447-4AFA-8E05-FAB3EDA6CEE2}"/>
              </a:ext>
            </a:extLst>
          </p:cNvPr>
          <p:cNvSpPr>
            <a:spLocks noGrp="1"/>
          </p:cNvSpPr>
          <p:nvPr>
            <p:ph type="body" idx="2"/>
          </p:nvPr>
        </p:nvSpPr>
        <p:spPr/>
        <p:txBody>
          <a:bodyPr>
            <a:normAutofit/>
          </a:bodyPr>
          <a:lstStyle/>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52FFC860-0EEB-477F-B5F3-788D21958B4C}"/>
              </a:ext>
            </a:extLst>
          </p:cNvPr>
          <p:cNvSpPr>
            <a:spLocks noGrp="1"/>
          </p:cNvSpPr>
          <p:nvPr>
            <p:ph sz="quarter" idx="1"/>
          </p:nvPr>
        </p:nvSpPr>
        <p:spPr>
          <a:xfrm>
            <a:off x="2590800" y="1788367"/>
            <a:ext cx="6400800" cy="4419600"/>
          </a:xfrm>
        </p:spPr>
        <p:txBody>
          <a:bodyPr>
            <a:normAutofit/>
          </a:bodyPr>
          <a:lstStyle/>
          <a:p>
            <a:pPr marL="0" indent="0">
              <a:buNone/>
            </a:pPr>
            <a:r>
              <a:rPr lang="en-US" sz="2800" b="1" dirty="0">
                <a:cs typeface="Calibri" panose="020F0502020204030204" pitchFamily="34" charset="0"/>
              </a:rPr>
              <a:t>Emission Inventory </a:t>
            </a:r>
            <a:r>
              <a:rPr lang="en-US" sz="2800" dirty="0">
                <a:cs typeface="Calibri" panose="020F0502020204030204" pitchFamily="34" charset="0"/>
              </a:rPr>
              <a:t>is an accounting, by source, of the amount of air pollutants discharged into the atmosphere.</a:t>
            </a:r>
          </a:p>
          <a:p>
            <a:pPr marL="0" indent="0">
              <a:buNone/>
            </a:pPr>
            <a:endParaRPr lang="en-US" sz="2800" dirty="0">
              <a:cs typeface="Calibri" panose="020F0502020204030204" pitchFamily="34" charset="0"/>
            </a:endParaRPr>
          </a:p>
          <a:p>
            <a:pPr marL="0" indent="0">
              <a:buNone/>
            </a:pPr>
            <a:r>
              <a:rPr lang="en-US" sz="2800" b="1" dirty="0">
                <a:cs typeface="Calibri" panose="020F0502020204030204" pitchFamily="34" charset="0"/>
              </a:rPr>
              <a:t>Regulatory Authority</a:t>
            </a:r>
            <a:r>
              <a:rPr lang="en-US" sz="2800" dirty="0">
                <a:cs typeface="Calibri" panose="020F0502020204030204" pitchFamily="34" charset="0"/>
              </a:rPr>
              <a:t> for AQB to request an emissions inventory:</a:t>
            </a:r>
          </a:p>
          <a:p>
            <a:pPr marL="0" indent="0">
              <a:buNone/>
            </a:pPr>
            <a:r>
              <a:rPr lang="en-US" sz="2800" dirty="0"/>
              <a:t>Notice of Intent and Emissions Inventory Requirements 20.2.73 NMAC</a:t>
            </a:r>
          </a:p>
          <a:p>
            <a:pPr marL="0" indent="0">
              <a:buNone/>
            </a:pPr>
            <a:endParaRPr lang="en-US" sz="2800" dirty="0"/>
          </a:p>
          <a:p>
            <a:pPr marL="0" indent="0">
              <a:buNone/>
            </a:pPr>
            <a:endParaRPr lang="en-US" dirty="0"/>
          </a:p>
        </p:txBody>
      </p:sp>
      <p:sp>
        <p:nvSpPr>
          <p:cNvPr id="5" name="Title 4">
            <a:extLst>
              <a:ext uri="{FF2B5EF4-FFF2-40B4-BE49-F238E27FC236}">
                <a16:creationId xmlns:a16="http://schemas.microsoft.com/office/drawing/2014/main" id="{8296830C-50B8-4DE5-A75B-6864341F117B}"/>
              </a:ext>
            </a:extLst>
          </p:cNvPr>
          <p:cNvSpPr>
            <a:spLocks noGrp="1"/>
          </p:cNvSpPr>
          <p:nvPr>
            <p:ph type="title"/>
          </p:nvPr>
        </p:nvSpPr>
        <p:spPr/>
        <p:txBody>
          <a:bodyPr>
            <a:normAutofit/>
          </a:bodyPr>
          <a:lstStyle/>
          <a:p>
            <a:r>
              <a:rPr lang="en-US" sz="3600" dirty="0"/>
              <a:t>What is an Emission Inventory?</a:t>
            </a:r>
          </a:p>
        </p:txBody>
      </p:sp>
    </p:spTree>
    <p:extLst>
      <p:ext uri="{BB962C8B-B14F-4D97-AF65-F5344CB8AC3E}">
        <p14:creationId xmlns:p14="http://schemas.microsoft.com/office/powerpoint/2010/main" val="1117581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DDEA35-F7F0-4680-8A42-2C8412CB85A1}"/>
              </a:ext>
            </a:extLst>
          </p:cNvPr>
          <p:cNvSpPr>
            <a:spLocks noGrp="1"/>
          </p:cNvSpPr>
          <p:nvPr>
            <p:ph type="sldNum" sz="quarter" idx="12"/>
          </p:nvPr>
        </p:nvSpPr>
        <p:spPr/>
        <p:txBody>
          <a:bodyPr/>
          <a:lstStyle/>
          <a:p>
            <a:fld id="{0255DE44-24D9-468F-ACC9-DDC431174CCA}" type="slidenum">
              <a:rPr lang="en-US" smtClean="0"/>
              <a:pPr/>
              <a:t>4</a:t>
            </a:fld>
            <a:endParaRPr lang="en-US" dirty="0"/>
          </a:p>
        </p:txBody>
      </p:sp>
      <p:sp>
        <p:nvSpPr>
          <p:cNvPr id="3" name="Content Placeholder 2">
            <a:extLst>
              <a:ext uri="{FF2B5EF4-FFF2-40B4-BE49-F238E27FC236}">
                <a16:creationId xmlns:a16="http://schemas.microsoft.com/office/drawing/2014/main" id="{375EC048-B6E6-4410-A787-2B68EAC0C4F8}"/>
              </a:ext>
            </a:extLst>
          </p:cNvPr>
          <p:cNvSpPr>
            <a:spLocks noGrp="1"/>
          </p:cNvSpPr>
          <p:nvPr>
            <p:ph sz="quarter" idx="1"/>
          </p:nvPr>
        </p:nvSpPr>
        <p:spPr/>
        <p:txBody>
          <a:bodyPr>
            <a:normAutofit/>
          </a:bodyPr>
          <a:lstStyle/>
          <a:p>
            <a:pPr>
              <a:buClr>
                <a:schemeClr val="tx1"/>
              </a:buClr>
              <a:buFont typeface="Arial" panose="020B0604020202020204" pitchFamily="34" charset="0"/>
              <a:buChar char="•"/>
            </a:pPr>
            <a:r>
              <a:rPr lang="en-US" sz="2800" dirty="0">
                <a:cs typeface="Calibri" panose="020F0502020204030204" pitchFamily="34" charset="0"/>
              </a:rPr>
              <a:t>The purpose of the inventory is to quantify pollutant emissions to assist in:</a:t>
            </a:r>
          </a:p>
          <a:p>
            <a:pPr lvl="1">
              <a:buClr>
                <a:schemeClr val="tx1"/>
              </a:buClr>
              <a:buFont typeface="Arial" panose="020B0604020202020204" pitchFamily="34" charset="0"/>
              <a:buChar char="•"/>
            </a:pPr>
            <a:r>
              <a:rPr lang="en-US" sz="2800" dirty="0">
                <a:cs typeface="Calibri" panose="020F0502020204030204" pitchFamily="34" charset="0"/>
              </a:rPr>
              <a:t>modeling analyses </a:t>
            </a:r>
          </a:p>
          <a:p>
            <a:pPr lvl="1">
              <a:buClr>
                <a:schemeClr val="tx1"/>
              </a:buClr>
              <a:buFont typeface="Arial" panose="020B0604020202020204" pitchFamily="34" charset="0"/>
              <a:buChar char="•"/>
            </a:pPr>
            <a:r>
              <a:rPr lang="en-US" sz="2800" dirty="0">
                <a:cs typeface="Calibri" panose="020F0502020204030204" pitchFamily="34" charset="0"/>
              </a:rPr>
              <a:t>human health risk assessment studies</a:t>
            </a:r>
          </a:p>
          <a:p>
            <a:pPr lvl="1">
              <a:buClr>
                <a:schemeClr val="tx1"/>
              </a:buClr>
              <a:buFont typeface="Arial" panose="020B0604020202020204" pitchFamily="34" charset="0"/>
              <a:buChar char="•"/>
            </a:pPr>
            <a:r>
              <a:rPr lang="en-US" sz="2800" dirty="0">
                <a:cs typeface="Calibri" panose="020F0502020204030204" pitchFamily="34" charset="0"/>
              </a:rPr>
              <a:t>emissions trends </a:t>
            </a:r>
          </a:p>
          <a:p>
            <a:pPr lvl="1">
              <a:buClr>
                <a:schemeClr val="tx1"/>
              </a:buClr>
              <a:buFont typeface="Arial" panose="020B0604020202020204" pitchFamily="34" charset="0"/>
              <a:buChar char="•"/>
            </a:pPr>
            <a:r>
              <a:rPr lang="en-US" sz="2800" dirty="0">
                <a:cs typeface="Calibri" panose="020F0502020204030204" pitchFamily="34" charset="0"/>
              </a:rPr>
              <a:t>developing control strategies</a:t>
            </a:r>
          </a:p>
          <a:p>
            <a:pPr lvl="1">
              <a:buClr>
                <a:schemeClr val="tx1"/>
              </a:buClr>
              <a:buFont typeface="Arial" panose="020B0604020202020204" pitchFamily="34" charset="0"/>
              <a:buChar char="•"/>
            </a:pPr>
            <a:r>
              <a:rPr lang="en-US" sz="2800" dirty="0">
                <a:cs typeface="Calibri" panose="020F0502020204030204" pitchFamily="34" charset="0"/>
              </a:rPr>
              <a:t>assessing the effectiveness of air pollution policies</a:t>
            </a:r>
            <a:endParaRPr lang="en-US" sz="2800" u="sng" dirty="0">
              <a:cs typeface="Calibri" panose="020F0502020204030204" pitchFamily="34" charset="0"/>
            </a:endParaRPr>
          </a:p>
          <a:p>
            <a:endParaRPr lang="en-US" dirty="0"/>
          </a:p>
        </p:txBody>
      </p:sp>
      <p:sp>
        <p:nvSpPr>
          <p:cNvPr id="4" name="Title 3">
            <a:extLst>
              <a:ext uri="{FF2B5EF4-FFF2-40B4-BE49-F238E27FC236}">
                <a16:creationId xmlns:a16="http://schemas.microsoft.com/office/drawing/2014/main" id="{56CA1974-C495-4A12-9C55-7709A3E68072}"/>
              </a:ext>
            </a:extLst>
          </p:cNvPr>
          <p:cNvSpPr>
            <a:spLocks noGrp="1"/>
          </p:cNvSpPr>
          <p:nvPr>
            <p:ph type="title"/>
          </p:nvPr>
        </p:nvSpPr>
        <p:spPr>
          <a:xfrm>
            <a:off x="1069847" y="533400"/>
            <a:ext cx="7616953" cy="533400"/>
          </a:xfrm>
        </p:spPr>
        <p:txBody>
          <a:bodyPr>
            <a:noAutofit/>
          </a:bodyPr>
          <a:lstStyle/>
          <a:p>
            <a:r>
              <a:rPr lang="en-US" sz="3400" dirty="0">
                <a:cs typeface="Calibri" panose="020F0502020204030204" pitchFamily="34" charset="0"/>
              </a:rPr>
              <a:t>What is the purpose of Emissions Inventory?</a:t>
            </a:r>
            <a:br>
              <a:rPr lang="en-US" sz="3400" dirty="0">
                <a:cs typeface="Calibri" panose="020F0502020204030204" pitchFamily="34" charset="0"/>
              </a:rPr>
            </a:br>
            <a:endParaRPr lang="en-US" sz="3400" dirty="0">
              <a:cs typeface="Calibri" panose="020F0502020204030204" pitchFamily="34" charset="0"/>
            </a:endParaRPr>
          </a:p>
        </p:txBody>
      </p:sp>
      <p:pic>
        <p:nvPicPr>
          <p:cNvPr id="5" name="Picture 4">
            <a:extLst>
              <a:ext uri="{FF2B5EF4-FFF2-40B4-BE49-F238E27FC236}">
                <a16:creationId xmlns:a16="http://schemas.microsoft.com/office/drawing/2014/main" id="{1E9A9DE2-B9AA-4914-B6AD-B0ED79509CA1}"/>
              </a:ext>
            </a:extLst>
          </p:cNvPr>
          <p:cNvPicPr>
            <a:picLocks noChangeAspect="1"/>
          </p:cNvPicPr>
          <p:nvPr/>
        </p:nvPicPr>
        <p:blipFill>
          <a:blip r:embed="rId3"/>
          <a:stretch>
            <a:fillRect/>
          </a:stretch>
        </p:blipFill>
        <p:spPr>
          <a:xfrm>
            <a:off x="3360610" y="5033508"/>
            <a:ext cx="2657475" cy="1724025"/>
          </a:xfrm>
          <a:prstGeom prst="rect">
            <a:avLst/>
          </a:prstGeom>
        </p:spPr>
      </p:pic>
    </p:spTree>
    <p:extLst>
      <p:ext uri="{BB962C8B-B14F-4D97-AF65-F5344CB8AC3E}">
        <p14:creationId xmlns:p14="http://schemas.microsoft.com/office/powerpoint/2010/main" val="1623343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D89258-D48F-424D-8A8E-D6CD41EC0380}"/>
              </a:ext>
            </a:extLst>
          </p:cNvPr>
          <p:cNvSpPr>
            <a:spLocks noGrp="1"/>
          </p:cNvSpPr>
          <p:nvPr>
            <p:ph type="sldNum" sz="quarter" idx="12"/>
          </p:nvPr>
        </p:nvSpPr>
        <p:spPr/>
        <p:txBody>
          <a:bodyPr/>
          <a:lstStyle/>
          <a:p>
            <a:fld id="{0255DE44-24D9-468F-ACC9-DDC431174CCA}" type="slidenum">
              <a:rPr lang="en-US" smtClean="0"/>
              <a:pPr/>
              <a:t>5</a:t>
            </a:fld>
            <a:endParaRPr lang="en-US" dirty="0"/>
          </a:p>
        </p:txBody>
      </p:sp>
      <p:sp>
        <p:nvSpPr>
          <p:cNvPr id="3" name="Content Placeholder 2">
            <a:extLst>
              <a:ext uri="{FF2B5EF4-FFF2-40B4-BE49-F238E27FC236}">
                <a16:creationId xmlns:a16="http://schemas.microsoft.com/office/drawing/2014/main" id="{ECBD9234-F347-4052-A438-833736938F2F}"/>
              </a:ext>
            </a:extLst>
          </p:cNvPr>
          <p:cNvSpPr>
            <a:spLocks noGrp="1"/>
          </p:cNvSpPr>
          <p:nvPr>
            <p:ph sz="quarter" idx="1"/>
          </p:nvPr>
        </p:nvSpPr>
        <p:spPr>
          <a:xfrm>
            <a:off x="381000" y="1447800"/>
            <a:ext cx="8385048" cy="5105400"/>
          </a:xfrm>
        </p:spPr>
        <p:txBody>
          <a:bodyPr>
            <a:noAutofit/>
          </a:bodyPr>
          <a:lstStyle/>
          <a:p>
            <a:pPr marL="0" indent="0" algn="ctr">
              <a:buNone/>
            </a:pPr>
            <a:r>
              <a:rPr lang="en-US" sz="2800" b="1" dirty="0">
                <a:cs typeface="Calibri" panose="020F0502020204030204" pitchFamily="34" charset="0"/>
              </a:rPr>
              <a:t>Actual Emissions are NOT Permitted</a:t>
            </a:r>
          </a:p>
          <a:p>
            <a:pPr marL="0" indent="0" algn="ctr">
              <a:buNone/>
            </a:pPr>
            <a:r>
              <a:rPr lang="en-US" sz="2800" b="1" dirty="0">
                <a:cs typeface="Calibri" panose="020F0502020204030204" pitchFamily="34" charset="0"/>
              </a:rPr>
              <a:t> or Allowable Emissions</a:t>
            </a:r>
          </a:p>
          <a:p>
            <a:pPr marL="0" indent="0" algn="ctr">
              <a:buNone/>
            </a:pPr>
            <a:r>
              <a:rPr lang="en-US" sz="2800" b="1" dirty="0">
                <a:highlight>
                  <a:srgbClr val="FFFF00"/>
                </a:highlight>
                <a:cs typeface="Calibri" panose="020F0502020204030204" pitchFamily="34" charset="0"/>
              </a:rPr>
              <a:t>YOU MUST USE ACTUAL EMISSIONS FOR YOUR EMISSIONS INVENTORY</a:t>
            </a:r>
            <a:endParaRPr lang="en-US" sz="2800" dirty="0">
              <a:highlight>
                <a:srgbClr val="FFFF00"/>
              </a:highlight>
              <a:cs typeface="Calibri" panose="020F0502020204030204" pitchFamily="34" charset="0"/>
            </a:endParaRPr>
          </a:p>
          <a:p>
            <a:pPr marL="0" indent="0" algn="ctr">
              <a:buNone/>
            </a:pPr>
            <a:endParaRPr lang="en-US" sz="1600" b="1" dirty="0">
              <a:cs typeface="Calibri" panose="020F0502020204030204" pitchFamily="34" charset="0"/>
            </a:endParaRPr>
          </a:p>
          <a:p>
            <a:pPr marL="0" indent="0">
              <a:buNone/>
            </a:pPr>
            <a:r>
              <a:rPr lang="en-US" sz="2800" b="1" dirty="0">
                <a:cs typeface="Calibri" panose="020F0502020204030204" pitchFamily="34" charset="0"/>
              </a:rPr>
              <a:t>Actual emissions </a:t>
            </a:r>
            <a:r>
              <a:rPr lang="en-US" sz="2800" dirty="0">
                <a:cs typeface="Calibri" panose="020F0502020204030204" pitchFamily="34" charset="0"/>
              </a:rPr>
              <a:t>are the emissions of a pollutant that are released from a source.</a:t>
            </a:r>
          </a:p>
          <a:p>
            <a:pPr marL="0" indent="0">
              <a:buNone/>
            </a:pPr>
            <a:endParaRPr lang="en-US" sz="2000" dirty="0">
              <a:cs typeface="Calibri" panose="020F0502020204030204" pitchFamily="34" charset="0"/>
            </a:endParaRPr>
          </a:p>
          <a:p>
            <a:pPr marL="0" indent="0">
              <a:buNone/>
            </a:pPr>
            <a:r>
              <a:rPr lang="en-US" sz="2800" b="1" dirty="0">
                <a:cs typeface="Calibri" panose="020F0502020204030204" pitchFamily="34" charset="0"/>
              </a:rPr>
              <a:t>Permitted emissions </a:t>
            </a:r>
            <a:r>
              <a:rPr lang="en-US" sz="2800" dirty="0">
                <a:cs typeface="Calibri" panose="020F0502020204030204" pitchFamily="34" charset="0"/>
              </a:rPr>
              <a:t>are the emissions </a:t>
            </a:r>
          </a:p>
          <a:p>
            <a:pPr marL="0" indent="0">
              <a:buNone/>
            </a:pPr>
            <a:r>
              <a:rPr lang="en-US" sz="2800" dirty="0">
                <a:cs typeface="Calibri" panose="020F0502020204030204" pitchFamily="34" charset="0"/>
              </a:rPr>
              <a:t>calculated based an estimated production listed</a:t>
            </a:r>
          </a:p>
          <a:p>
            <a:pPr marL="0" indent="0">
              <a:buNone/>
            </a:pPr>
            <a:r>
              <a:rPr lang="en-US" sz="2800" dirty="0">
                <a:cs typeface="Calibri" panose="020F0502020204030204" pitchFamily="34" charset="0"/>
              </a:rPr>
              <a:t>in your permit or application.</a:t>
            </a:r>
          </a:p>
          <a:p>
            <a:pPr marL="0" indent="0">
              <a:buNone/>
            </a:pPr>
            <a:endParaRPr lang="en-US" sz="2800" b="1" dirty="0">
              <a:cs typeface="Calibri" panose="020F0502020204030204" pitchFamily="34" charset="0"/>
            </a:endParaRPr>
          </a:p>
        </p:txBody>
      </p:sp>
      <p:sp>
        <p:nvSpPr>
          <p:cNvPr id="4" name="Title 3">
            <a:extLst>
              <a:ext uri="{FF2B5EF4-FFF2-40B4-BE49-F238E27FC236}">
                <a16:creationId xmlns:a16="http://schemas.microsoft.com/office/drawing/2014/main" id="{6D43B85A-3984-4137-B75C-08B5C5AD6FE7}"/>
              </a:ext>
            </a:extLst>
          </p:cNvPr>
          <p:cNvSpPr>
            <a:spLocks noGrp="1"/>
          </p:cNvSpPr>
          <p:nvPr>
            <p:ph type="title"/>
          </p:nvPr>
        </p:nvSpPr>
        <p:spPr/>
        <p:txBody>
          <a:bodyPr>
            <a:normAutofit/>
          </a:bodyPr>
          <a:lstStyle/>
          <a:p>
            <a:r>
              <a:rPr lang="en-US" sz="3600" dirty="0">
                <a:cs typeface="Calibri" panose="020F0502020204030204" pitchFamily="34" charset="0"/>
              </a:rPr>
              <a:t>Actual vs. Permitted Emissions</a:t>
            </a:r>
          </a:p>
        </p:txBody>
      </p:sp>
      <p:pic>
        <p:nvPicPr>
          <p:cNvPr id="7" name="Picture 6">
            <a:extLst>
              <a:ext uri="{FF2B5EF4-FFF2-40B4-BE49-F238E27FC236}">
                <a16:creationId xmlns:a16="http://schemas.microsoft.com/office/drawing/2014/main" id="{A2AC6D5B-EA3D-4FC5-8BA8-77ABF2E2742B}"/>
              </a:ext>
            </a:extLst>
          </p:cNvPr>
          <p:cNvPicPr>
            <a:picLocks noChangeAspect="1"/>
          </p:cNvPicPr>
          <p:nvPr/>
        </p:nvPicPr>
        <p:blipFill>
          <a:blip r:embed="rId3"/>
          <a:stretch>
            <a:fillRect/>
          </a:stretch>
        </p:blipFill>
        <p:spPr>
          <a:xfrm>
            <a:off x="6400800" y="4191000"/>
            <a:ext cx="2081087" cy="1562100"/>
          </a:xfrm>
          <a:prstGeom prst="rect">
            <a:avLst/>
          </a:prstGeom>
        </p:spPr>
      </p:pic>
    </p:spTree>
    <p:extLst>
      <p:ext uri="{BB962C8B-B14F-4D97-AF65-F5344CB8AC3E}">
        <p14:creationId xmlns:p14="http://schemas.microsoft.com/office/powerpoint/2010/main" val="3191822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861555-4D9E-4405-8833-C7EE02A952EF}"/>
              </a:ext>
            </a:extLst>
          </p:cNvPr>
          <p:cNvSpPr>
            <a:spLocks noGrp="1"/>
          </p:cNvSpPr>
          <p:nvPr>
            <p:ph type="body" idx="1"/>
          </p:nvPr>
        </p:nvSpPr>
        <p:spPr/>
        <p:txBody>
          <a:bodyPr/>
          <a:lstStyle/>
          <a:p>
            <a:pPr algn="ctr"/>
            <a:r>
              <a:rPr lang="en-US" dirty="0"/>
              <a:t>How to prepare for the </a:t>
            </a:r>
          </a:p>
          <a:p>
            <a:pPr algn="ctr"/>
            <a:r>
              <a:rPr lang="en-US" dirty="0"/>
              <a:t>Minor Source Emissions Inventory</a:t>
            </a:r>
          </a:p>
        </p:txBody>
      </p:sp>
      <p:sp>
        <p:nvSpPr>
          <p:cNvPr id="3" name="Title 2">
            <a:extLst>
              <a:ext uri="{FF2B5EF4-FFF2-40B4-BE49-F238E27FC236}">
                <a16:creationId xmlns:a16="http://schemas.microsoft.com/office/drawing/2014/main" id="{2D5CB962-F3A6-482A-9199-85B488908B5C}"/>
              </a:ext>
            </a:extLst>
          </p:cNvPr>
          <p:cNvSpPr>
            <a:spLocks noGrp="1"/>
          </p:cNvSpPr>
          <p:nvPr>
            <p:ph type="title"/>
          </p:nvPr>
        </p:nvSpPr>
        <p:spPr/>
        <p:txBody>
          <a:bodyPr/>
          <a:lstStyle/>
          <a:p>
            <a:r>
              <a:rPr lang="en-US" dirty="0"/>
              <a:t>Recordkeeping</a:t>
            </a:r>
          </a:p>
        </p:txBody>
      </p:sp>
      <p:sp>
        <p:nvSpPr>
          <p:cNvPr id="4" name="Slide Number Placeholder 3">
            <a:extLst>
              <a:ext uri="{FF2B5EF4-FFF2-40B4-BE49-F238E27FC236}">
                <a16:creationId xmlns:a16="http://schemas.microsoft.com/office/drawing/2014/main" id="{5E0A1602-E2B0-40EB-8AA7-AD468CA196C6}"/>
              </a:ext>
            </a:extLst>
          </p:cNvPr>
          <p:cNvSpPr>
            <a:spLocks noGrp="1"/>
          </p:cNvSpPr>
          <p:nvPr>
            <p:ph type="sldNum" sz="quarter" idx="11"/>
          </p:nvPr>
        </p:nvSpPr>
        <p:spPr/>
        <p:txBody>
          <a:bodyPr/>
          <a:lstStyle/>
          <a:p>
            <a:fld id="{0255DE44-24D9-468F-ACC9-DDC431174CCA}" type="slidenum">
              <a:rPr lang="en-US" smtClean="0"/>
              <a:pPr/>
              <a:t>6</a:t>
            </a:fld>
            <a:endParaRPr lang="en-US" dirty="0"/>
          </a:p>
        </p:txBody>
      </p:sp>
      <p:pic>
        <p:nvPicPr>
          <p:cNvPr id="5" name="Picture 4">
            <a:extLst>
              <a:ext uri="{FF2B5EF4-FFF2-40B4-BE49-F238E27FC236}">
                <a16:creationId xmlns:a16="http://schemas.microsoft.com/office/drawing/2014/main" id="{82E3D1C3-23CB-4D86-8A3D-8AEB7E53D916}"/>
              </a:ext>
            </a:extLst>
          </p:cNvPr>
          <p:cNvPicPr>
            <a:picLocks noChangeAspect="1"/>
          </p:cNvPicPr>
          <p:nvPr/>
        </p:nvPicPr>
        <p:blipFill>
          <a:blip r:embed="rId3"/>
          <a:stretch>
            <a:fillRect/>
          </a:stretch>
        </p:blipFill>
        <p:spPr>
          <a:xfrm>
            <a:off x="5486400" y="4386262"/>
            <a:ext cx="2619375" cy="1743075"/>
          </a:xfrm>
          <a:prstGeom prst="rect">
            <a:avLst/>
          </a:prstGeom>
        </p:spPr>
      </p:pic>
    </p:spTree>
    <p:extLst>
      <p:ext uri="{BB962C8B-B14F-4D97-AF65-F5344CB8AC3E}">
        <p14:creationId xmlns:p14="http://schemas.microsoft.com/office/powerpoint/2010/main" val="2089459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EBC6AF-FCDD-475D-923C-BBEBEA9F9652}"/>
              </a:ext>
            </a:extLst>
          </p:cNvPr>
          <p:cNvSpPr>
            <a:spLocks noGrp="1"/>
          </p:cNvSpPr>
          <p:nvPr>
            <p:ph type="sldNum" sz="quarter" idx="12"/>
          </p:nvPr>
        </p:nvSpPr>
        <p:spPr/>
        <p:txBody>
          <a:bodyPr/>
          <a:lstStyle/>
          <a:p>
            <a:fld id="{0255DE44-24D9-468F-ACC9-DDC431174CCA}" type="slidenum">
              <a:rPr lang="en-US" smtClean="0"/>
              <a:pPr/>
              <a:t>7</a:t>
            </a:fld>
            <a:endParaRPr lang="en-US" dirty="0"/>
          </a:p>
        </p:txBody>
      </p:sp>
      <p:sp>
        <p:nvSpPr>
          <p:cNvPr id="3" name="Content Placeholder 2">
            <a:extLst>
              <a:ext uri="{FF2B5EF4-FFF2-40B4-BE49-F238E27FC236}">
                <a16:creationId xmlns:a16="http://schemas.microsoft.com/office/drawing/2014/main" id="{AE46421F-57D5-4414-B15B-2E42BADDE287}"/>
              </a:ext>
            </a:extLst>
          </p:cNvPr>
          <p:cNvSpPr>
            <a:spLocks noGrp="1"/>
          </p:cNvSpPr>
          <p:nvPr>
            <p:ph sz="quarter" idx="1"/>
          </p:nvPr>
        </p:nvSpPr>
        <p:spPr/>
        <p:txBody>
          <a:bodyPr>
            <a:normAutofit/>
          </a:bodyPr>
          <a:lstStyle/>
          <a:p>
            <a:pPr marL="0" indent="0">
              <a:buNone/>
            </a:pPr>
            <a:r>
              <a:rPr lang="en-US" sz="3600" dirty="0"/>
              <a:t>Begin record keeping:</a:t>
            </a:r>
          </a:p>
          <a:p>
            <a:pPr marL="365760" lvl="1" indent="0">
              <a:buNone/>
            </a:pPr>
            <a:r>
              <a:rPr lang="en-US" sz="3200" dirty="0">
                <a:highlight>
                  <a:srgbClr val="FFFF00"/>
                </a:highlight>
              </a:rPr>
              <a:t>January 1, 2020 through December 31, 2020</a:t>
            </a:r>
          </a:p>
          <a:p>
            <a:pPr lvl="1"/>
            <a:endParaRPr lang="en-US" sz="3200" dirty="0">
              <a:highlight>
                <a:srgbClr val="FFFF00"/>
              </a:highlight>
            </a:endParaRPr>
          </a:p>
          <a:p>
            <a:pPr marL="365760" lvl="1" indent="0">
              <a:buNone/>
            </a:pPr>
            <a:r>
              <a:rPr lang="en-US" sz="3200" dirty="0">
                <a:highlight>
                  <a:srgbClr val="FFFF00"/>
                </a:highlight>
              </a:rPr>
              <a:t>Emissions Inventory is DUE: April 1, 2021</a:t>
            </a:r>
          </a:p>
        </p:txBody>
      </p:sp>
      <p:sp>
        <p:nvSpPr>
          <p:cNvPr id="4" name="Title 3">
            <a:extLst>
              <a:ext uri="{FF2B5EF4-FFF2-40B4-BE49-F238E27FC236}">
                <a16:creationId xmlns:a16="http://schemas.microsoft.com/office/drawing/2014/main" id="{A3251227-8D86-4E91-B943-EF699FFEE287}"/>
              </a:ext>
            </a:extLst>
          </p:cNvPr>
          <p:cNvSpPr>
            <a:spLocks noGrp="1"/>
          </p:cNvSpPr>
          <p:nvPr>
            <p:ph type="title"/>
          </p:nvPr>
        </p:nvSpPr>
        <p:spPr/>
        <p:txBody>
          <a:bodyPr/>
          <a:lstStyle/>
          <a:p>
            <a:r>
              <a:rPr lang="en-US" dirty="0"/>
              <a:t>2020 Minor Source EI</a:t>
            </a:r>
          </a:p>
        </p:txBody>
      </p:sp>
    </p:spTree>
    <p:extLst>
      <p:ext uri="{BB962C8B-B14F-4D97-AF65-F5344CB8AC3E}">
        <p14:creationId xmlns:p14="http://schemas.microsoft.com/office/powerpoint/2010/main" val="598546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F49762-42E9-40FE-BED8-E0BF836A0442}"/>
              </a:ext>
            </a:extLst>
          </p:cNvPr>
          <p:cNvSpPr>
            <a:spLocks noGrp="1"/>
          </p:cNvSpPr>
          <p:nvPr>
            <p:ph type="sldNum" sz="quarter" idx="12"/>
          </p:nvPr>
        </p:nvSpPr>
        <p:spPr/>
        <p:txBody>
          <a:bodyPr/>
          <a:lstStyle/>
          <a:p>
            <a:fld id="{0255DE44-24D9-468F-ACC9-DDC431174CCA}" type="slidenum">
              <a:rPr lang="en-US" smtClean="0"/>
              <a:pPr/>
              <a:t>8</a:t>
            </a:fld>
            <a:endParaRPr lang="en-US" dirty="0"/>
          </a:p>
        </p:txBody>
      </p:sp>
      <p:sp>
        <p:nvSpPr>
          <p:cNvPr id="3" name="Content Placeholder 2">
            <a:extLst>
              <a:ext uri="{FF2B5EF4-FFF2-40B4-BE49-F238E27FC236}">
                <a16:creationId xmlns:a16="http://schemas.microsoft.com/office/drawing/2014/main" id="{403E7D74-97A0-49D0-B80C-5340B34D2868}"/>
              </a:ext>
            </a:extLst>
          </p:cNvPr>
          <p:cNvSpPr>
            <a:spLocks noGrp="1"/>
          </p:cNvSpPr>
          <p:nvPr>
            <p:ph sz="quarter" idx="1"/>
          </p:nvPr>
        </p:nvSpPr>
        <p:spPr/>
        <p:txBody>
          <a:bodyPr>
            <a:normAutofit/>
          </a:bodyPr>
          <a:lstStyle/>
          <a:p>
            <a:pPr>
              <a:buClr>
                <a:schemeClr val="tx1"/>
              </a:buClr>
              <a:buFont typeface="Arial" panose="020B0604020202020204" pitchFamily="34" charset="0"/>
              <a:buChar char="•"/>
            </a:pPr>
            <a:r>
              <a:rPr lang="en-US" sz="3200" dirty="0">
                <a:cs typeface="Calibri" panose="020F0502020204030204" pitchFamily="34" charset="0"/>
              </a:rPr>
              <a:t>Keep records of the following to calculate actual emissions:</a:t>
            </a:r>
          </a:p>
          <a:p>
            <a:pPr>
              <a:buClr>
                <a:schemeClr val="tx1"/>
              </a:buClr>
              <a:buFont typeface="Arial" panose="020B0604020202020204" pitchFamily="34" charset="0"/>
              <a:buChar char="•"/>
            </a:pPr>
            <a:r>
              <a:rPr lang="en-US" sz="3600" dirty="0">
                <a:cs typeface="Calibri" panose="020F0502020204030204" pitchFamily="34" charset="0"/>
              </a:rPr>
              <a:t>	</a:t>
            </a:r>
            <a:r>
              <a:rPr lang="en-US" sz="2800" b="1" i="1" dirty="0">
                <a:cs typeface="Calibri" panose="020F0502020204030204" pitchFamily="34" charset="0"/>
              </a:rPr>
              <a:t>actual operating hours </a:t>
            </a:r>
          </a:p>
          <a:p>
            <a:pPr>
              <a:buClr>
                <a:schemeClr val="tx1"/>
              </a:buClr>
              <a:buFont typeface="Arial" panose="020B0604020202020204" pitchFamily="34" charset="0"/>
              <a:buChar char="•"/>
            </a:pPr>
            <a:r>
              <a:rPr lang="en-US" sz="2800" b="1" i="1" dirty="0">
                <a:cs typeface="Calibri" panose="020F0502020204030204" pitchFamily="34" charset="0"/>
              </a:rPr>
              <a:t>	facility production</a:t>
            </a:r>
          </a:p>
          <a:p>
            <a:pPr>
              <a:buClr>
                <a:schemeClr val="tx1"/>
              </a:buClr>
              <a:buFont typeface="Arial" panose="020B0604020202020204" pitchFamily="34" charset="0"/>
              <a:buChar char="•"/>
            </a:pPr>
            <a:r>
              <a:rPr lang="en-US" sz="2800" b="1" i="1" dirty="0">
                <a:cs typeface="Calibri" panose="020F0502020204030204" pitchFamily="34" charset="0"/>
              </a:rPr>
              <a:t>	fuel combusted </a:t>
            </a:r>
          </a:p>
          <a:p>
            <a:pPr>
              <a:buClr>
                <a:schemeClr val="tx1"/>
              </a:buClr>
              <a:buFont typeface="Arial" panose="020B0604020202020204" pitchFamily="34" charset="0"/>
              <a:buChar char="•"/>
            </a:pPr>
            <a:r>
              <a:rPr lang="en-US" sz="2800" b="1" i="1" dirty="0">
                <a:cs typeface="Calibri" panose="020F0502020204030204" pitchFamily="34" charset="0"/>
              </a:rPr>
              <a:t>	material processed</a:t>
            </a:r>
          </a:p>
        </p:txBody>
      </p:sp>
      <p:sp>
        <p:nvSpPr>
          <p:cNvPr id="4" name="Title 3">
            <a:extLst>
              <a:ext uri="{FF2B5EF4-FFF2-40B4-BE49-F238E27FC236}">
                <a16:creationId xmlns:a16="http://schemas.microsoft.com/office/drawing/2014/main" id="{E3BBF49B-6B16-427F-847A-2B7399777D2B}"/>
              </a:ext>
            </a:extLst>
          </p:cNvPr>
          <p:cNvSpPr>
            <a:spLocks noGrp="1"/>
          </p:cNvSpPr>
          <p:nvPr>
            <p:ph type="title"/>
          </p:nvPr>
        </p:nvSpPr>
        <p:spPr/>
        <p:txBody>
          <a:bodyPr>
            <a:normAutofit/>
          </a:bodyPr>
          <a:lstStyle/>
          <a:p>
            <a:r>
              <a:rPr lang="en-US" sz="3600" dirty="0"/>
              <a:t>Calendar Year 2020 -  Keep Records</a:t>
            </a:r>
          </a:p>
        </p:txBody>
      </p:sp>
      <p:pic>
        <p:nvPicPr>
          <p:cNvPr id="6" name="Picture 5">
            <a:extLst>
              <a:ext uri="{FF2B5EF4-FFF2-40B4-BE49-F238E27FC236}">
                <a16:creationId xmlns:a16="http://schemas.microsoft.com/office/drawing/2014/main" id="{89E9D09A-1FA9-4AAB-8041-EA7B77E118D0}"/>
              </a:ext>
            </a:extLst>
          </p:cNvPr>
          <p:cNvPicPr>
            <a:picLocks noChangeAspect="1"/>
          </p:cNvPicPr>
          <p:nvPr/>
        </p:nvPicPr>
        <p:blipFill>
          <a:blip r:embed="rId3"/>
          <a:stretch>
            <a:fillRect/>
          </a:stretch>
        </p:blipFill>
        <p:spPr>
          <a:xfrm>
            <a:off x="5030723" y="3810000"/>
            <a:ext cx="3500629" cy="2174809"/>
          </a:xfrm>
          <a:prstGeom prst="rect">
            <a:avLst/>
          </a:prstGeom>
        </p:spPr>
      </p:pic>
    </p:spTree>
    <p:extLst>
      <p:ext uri="{BB962C8B-B14F-4D97-AF65-F5344CB8AC3E}">
        <p14:creationId xmlns:p14="http://schemas.microsoft.com/office/powerpoint/2010/main" val="2841998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41030C-CD6C-4431-8CFB-E1A658D3F2BA}"/>
              </a:ext>
            </a:extLst>
          </p:cNvPr>
          <p:cNvSpPr>
            <a:spLocks noGrp="1"/>
          </p:cNvSpPr>
          <p:nvPr>
            <p:ph type="sldNum" sz="quarter" idx="12"/>
          </p:nvPr>
        </p:nvSpPr>
        <p:spPr/>
        <p:txBody>
          <a:bodyPr/>
          <a:lstStyle/>
          <a:p>
            <a:fld id="{0255DE44-24D9-468F-ACC9-DDC431174CCA}" type="slidenum">
              <a:rPr lang="en-US" smtClean="0"/>
              <a:pPr/>
              <a:t>9</a:t>
            </a:fld>
            <a:endParaRPr lang="en-US" dirty="0"/>
          </a:p>
        </p:txBody>
      </p:sp>
      <p:sp>
        <p:nvSpPr>
          <p:cNvPr id="3" name="Content Placeholder 2">
            <a:extLst>
              <a:ext uri="{FF2B5EF4-FFF2-40B4-BE49-F238E27FC236}">
                <a16:creationId xmlns:a16="http://schemas.microsoft.com/office/drawing/2014/main" id="{17DED56E-8416-444D-831E-2FEB30B8565B}"/>
              </a:ext>
            </a:extLst>
          </p:cNvPr>
          <p:cNvSpPr>
            <a:spLocks noGrp="1"/>
          </p:cNvSpPr>
          <p:nvPr>
            <p:ph sz="quarter" idx="1"/>
          </p:nvPr>
        </p:nvSpPr>
        <p:spPr/>
        <p:txBody>
          <a:bodyPr>
            <a:normAutofit lnSpcReduction="10000"/>
          </a:bodyPr>
          <a:lstStyle/>
          <a:p>
            <a:pPr>
              <a:buClr>
                <a:schemeClr val="tx1"/>
              </a:buClr>
              <a:buFont typeface="Arial" panose="020B0604020202020204" pitchFamily="34" charset="0"/>
              <a:buChar char="•"/>
            </a:pPr>
            <a:r>
              <a:rPr lang="en-US" sz="2400" dirty="0"/>
              <a:t>Criteria pollutants required for reporting:</a:t>
            </a:r>
          </a:p>
          <a:p>
            <a:pPr lvl="1">
              <a:buClr>
                <a:schemeClr val="tx1"/>
              </a:buClr>
              <a:buFont typeface="Arial" panose="020B0604020202020204" pitchFamily="34" charset="0"/>
              <a:buChar char="•"/>
            </a:pPr>
            <a:r>
              <a:rPr lang="en-US" sz="2000" dirty="0"/>
              <a:t>Carbon Monoxide (CO) </a:t>
            </a:r>
          </a:p>
          <a:p>
            <a:pPr lvl="1">
              <a:buClr>
                <a:schemeClr val="tx1"/>
              </a:buClr>
              <a:buFont typeface="Arial" panose="020B0604020202020204" pitchFamily="34" charset="0"/>
              <a:buChar char="•"/>
            </a:pPr>
            <a:r>
              <a:rPr lang="en-US" sz="2000" dirty="0"/>
              <a:t>Sulfur Dioxide (SO</a:t>
            </a:r>
            <a:r>
              <a:rPr lang="en-US" sz="2000" baseline="-25000" dirty="0"/>
              <a:t>2</a:t>
            </a:r>
            <a:r>
              <a:rPr lang="en-US" sz="2000" dirty="0"/>
              <a:t>) </a:t>
            </a:r>
          </a:p>
          <a:p>
            <a:pPr lvl="1">
              <a:buClr>
                <a:schemeClr val="tx1"/>
              </a:buClr>
              <a:buFont typeface="Arial" panose="020B0604020202020204" pitchFamily="34" charset="0"/>
              <a:buChar char="•"/>
            </a:pPr>
            <a:r>
              <a:rPr lang="en-US" sz="2000" dirty="0"/>
              <a:t>Particulate Matter (PM</a:t>
            </a:r>
            <a:r>
              <a:rPr lang="en-US" sz="2000" baseline="-25000" dirty="0"/>
              <a:t>2.5</a:t>
            </a:r>
            <a:r>
              <a:rPr lang="en-US" sz="2000" dirty="0"/>
              <a:t>) less than 2.5 microns</a:t>
            </a:r>
          </a:p>
          <a:p>
            <a:pPr lvl="1">
              <a:buClr>
                <a:schemeClr val="tx1"/>
              </a:buClr>
              <a:buFont typeface="Arial" panose="020B0604020202020204" pitchFamily="34" charset="0"/>
              <a:buChar char="•"/>
            </a:pPr>
            <a:r>
              <a:rPr lang="en-US" sz="2000" dirty="0"/>
              <a:t>Particulate Matter (PM</a:t>
            </a:r>
            <a:r>
              <a:rPr lang="en-US" sz="2000" baseline="-25000" dirty="0"/>
              <a:t>10</a:t>
            </a:r>
            <a:r>
              <a:rPr lang="en-US" sz="2000" dirty="0"/>
              <a:t>) less than 10 microns</a:t>
            </a:r>
          </a:p>
          <a:p>
            <a:pPr lvl="1">
              <a:buClr>
                <a:schemeClr val="tx1"/>
              </a:buClr>
              <a:buFont typeface="Arial" panose="020B0604020202020204" pitchFamily="34" charset="0"/>
              <a:buChar char="•"/>
            </a:pPr>
            <a:r>
              <a:rPr lang="en-US" sz="2000" dirty="0"/>
              <a:t>Nitrogen Oxides (NO</a:t>
            </a:r>
            <a:r>
              <a:rPr lang="en-US" sz="2000" baseline="-25000" dirty="0"/>
              <a:t>x</a:t>
            </a:r>
            <a:r>
              <a:rPr lang="en-US" sz="2000" dirty="0"/>
              <a:t>) </a:t>
            </a:r>
          </a:p>
          <a:p>
            <a:pPr lvl="1">
              <a:buClr>
                <a:schemeClr val="tx1"/>
              </a:buClr>
              <a:buFont typeface="Arial" panose="020B0604020202020204" pitchFamily="34" charset="0"/>
              <a:buChar char="•"/>
            </a:pPr>
            <a:r>
              <a:rPr lang="en-US" sz="2000" dirty="0"/>
              <a:t>Lead (Pb)</a:t>
            </a:r>
          </a:p>
          <a:p>
            <a:pPr>
              <a:buClr>
                <a:schemeClr val="tx1"/>
              </a:buClr>
              <a:buFont typeface="Arial" panose="020B0604020202020204" pitchFamily="34" charset="0"/>
              <a:buChar char="•"/>
            </a:pPr>
            <a:r>
              <a:rPr lang="en-US" sz="2400" dirty="0"/>
              <a:t>Greenhouse Gases required for reporting:</a:t>
            </a:r>
          </a:p>
          <a:p>
            <a:pPr lvl="1">
              <a:buClr>
                <a:schemeClr val="tx1"/>
              </a:buClr>
              <a:buFont typeface="Arial" panose="020B0604020202020204" pitchFamily="34" charset="0"/>
              <a:buChar char="•"/>
            </a:pPr>
            <a:r>
              <a:rPr lang="en-US" sz="2100" dirty="0"/>
              <a:t>Methane (CH</a:t>
            </a:r>
            <a:r>
              <a:rPr lang="en-US" sz="2100" baseline="-25000" dirty="0"/>
              <a:t>4</a:t>
            </a:r>
            <a:r>
              <a:rPr lang="en-US" sz="2100" dirty="0"/>
              <a:t>) </a:t>
            </a:r>
          </a:p>
          <a:p>
            <a:pPr lvl="1">
              <a:buClr>
                <a:schemeClr val="tx1"/>
              </a:buClr>
              <a:buFont typeface="Arial" panose="020B0604020202020204" pitchFamily="34" charset="0"/>
              <a:buChar char="•"/>
            </a:pPr>
            <a:r>
              <a:rPr lang="en-US" sz="2100" dirty="0"/>
              <a:t>Carbon Dioxide (CO</a:t>
            </a:r>
            <a:r>
              <a:rPr lang="en-US" sz="2100" baseline="-25000" dirty="0"/>
              <a:t>2</a:t>
            </a:r>
            <a:r>
              <a:rPr lang="en-US" sz="2100" dirty="0"/>
              <a:t>)</a:t>
            </a:r>
          </a:p>
          <a:p>
            <a:pPr lvl="1">
              <a:buClr>
                <a:schemeClr val="tx1"/>
              </a:buClr>
              <a:buFont typeface="Arial" panose="020B0604020202020204" pitchFamily="34" charset="0"/>
              <a:buChar char="•"/>
            </a:pPr>
            <a:r>
              <a:rPr lang="en-US" sz="2100" dirty="0"/>
              <a:t>Dinitrogen Oxide (N</a:t>
            </a:r>
            <a:r>
              <a:rPr lang="en-US" sz="2100" baseline="-25000" dirty="0"/>
              <a:t>2</a:t>
            </a:r>
            <a:r>
              <a:rPr lang="en-US" sz="2100" dirty="0"/>
              <a:t>O) </a:t>
            </a:r>
          </a:p>
          <a:p>
            <a:pPr>
              <a:buClr>
                <a:schemeClr val="tx1"/>
              </a:buClr>
              <a:buFont typeface="Arial" panose="020B0604020202020204" pitchFamily="34" charset="0"/>
              <a:buChar char="•"/>
            </a:pPr>
            <a:r>
              <a:rPr lang="en-US" sz="2600" dirty="0"/>
              <a:t> Volatile Organic Compounds (VOC)</a:t>
            </a:r>
          </a:p>
          <a:p>
            <a:pPr>
              <a:buClr>
                <a:schemeClr val="tx1"/>
              </a:buClr>
              <a:buFont typeface="Arial" panose="020B0604020202020204" pitchFamily="34" charset="0"/>
              <a:buChar char="•"/>
            </a:pPr>
            <a:r>
              <a:rPr lang="en-US" sz="2600" dirty="0"/>
              <a:t> Hazardous Air Pollutants (HAPS)</a:t>
            </a:r>
          </a:p>
        </p:txBody>
      </p:sp>
      <p:sp>
        <p:nvSpPr>
          <p:cNvPr id="4" name="Title 3">
            <a:extLst>
              <a:ext uri="{FF2B5EF4-FFF2-40B4-BE49-F238E27FC236}">
                <a16:creationId xmlns:a16="http://schemas.microsoft.com/office/drawing/2014/main" id="{4A7751A8-FAB8-4FD2-AA80-326B8C459F13}"/>
              </a:ext>
            </a:extLst>
          </p:cNvPr>
          <p:cNvSpPr>
            <a:spLocks noGrp="1"/>
          </p:cNvSpPr>
          <p:nvPr>
            <p:ph type="title"/>
          </p:nvPr>
        </p:nvSpPr>
        <p:spPr/>
        <p:txBody>
          <a:bodyPr/>
          <a:lstStyle/>
          <a:p>
            <a:r>
              <a:rPr lang="en-US" dirty="0"/>
              <a:t>Pollutants to be included</a:t>
            </a:r>
          </a:p>
        </p:txBody>
      </p:sp>
    </p:spTree>
    <p:extLst>
      <p:ext uri="{BB962C8B-B14F-4D97-AF65-F5344CB8AC3E}">
        <p14:creationId xmlns:p14="http://schemas.microsoft.com/office/powerpoint/2010/main" val="42824918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Media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29306</TotalTime>
  <Words>1219</Words>
  <Application>Microsoft Office PowerPoint</Application>
  <PresentationFormat>On-screen Show (4:3)</PresentationFormat>
  <Paragraphs>186</Paragraphs>
  <Slides>15</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Trebuchet MS</vt:lpstr>
      <vt:lpstr>Tw Cen MT</vt:lpstr>
      <vt:lpstr>Wingdings</vt:lpstr>
      <vt:lpstr>Wingdings 2</vt:lpstr>
      <vt:lpstr>Median</vt:lpstr>
      <vt:lpstr>1_Median</vt:lpstr>
      <vt:lpstr>New Mexico Environment Department</vt:lpstr>
      <vt:lpstr>AGENDA</vt:lpstr>
      <vt:lpstr>What is an Emission Inventory?</vt:lpstr>
      <vt:lpstr>What is the purpose of Emissions Inventory? </vt:lpstr>
      <vt:lpstr>Actual vs. Permitted Emissions</vt:lpstr>
      <vt:lpstr>Recordkeeping</vt:lpstr>
      <vt:lpstr>2020 Minor Source EI</vt:lpstr>
      <vt:lpstr>Calendar Year 2020 -  Keep Records</vt:lpstr>
      <vt:lpstr>Pollutants to be included</vt:lpstr>
      <vt:lpstr>Accessing Air Emissions Inventory Reporting Web-based Tool (AEIR)</vt:lpstr>
      <vt:lpstr>Create New Emissions Inventory Report</vt:lpstr>
      <vt:lpstr>Air Emissions Inventory Reporting (AEIR) Overview</vt:lpstr>
      <vt:lpstr>Subject Item Detail Form</vt:lpstr>
      <vt:lpstr>Emissions for Subject Item</vt:lpstr>
      <vt:lpstr>Contact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Morgan R. Nelson</dc:creator>
  <cp:lastModifiedBy>Roslyn Higgin</cp:lastModifiedBy>
  <cp:revision>357</cp:revision>
  <cp:lastPrinted>2019-09-23T18:04:39Z</cp:lastPrinted>
  <dcterms:created xsi:type="dcterms:W3CDTF">2012-06-12T16:27:12Z</dcterms:created>
  <dcterms:modified xsi:type="dcterms:W3CDTF">2019-10-01T15:10:38Z</dcterms:modified>
</cp:coreProperties>
</file>