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6" r:id="rId3"/>
    <p:sldId id="258" r:id="rId4"/>
    <p:sldId id="285" r:id="rId5"/>
    <p:sldId id="284" r:id="rId6"/>
    <p:sldId id="283" r:id="rId7"/>
    <p:sldId id="263" r:id="rId8"/>
    <p:sldId id="287" r:id="rId9"/>
    <p:sldId id="266" r:id="rId10"/>
    <p:sldId id="273" r:id="rId11"/>
    <p:sldId id="288" r:id="rId12"/>
    <p:sldId id="260" r:id="rId13"/>
    <p:sldId id="267" r:id="rId14"/>
    <p:sldId id="277" r:id="rId15"/>
    <p:sldId id="279" r:id="rId16"/>
    <p:sldId id="270" r:id="rId17"/>
    <p:sldId id="274" r:id="rId18"/>
    <p:sldId id="262" r:id="rId19"/>
    <p:sldId id="257"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0" autoAdjust="0"/>
  </p:normalViewPr>
  <p:slideViewPr>
    <p:cSldViewPr>
      <p:cViewPr>
        <p:scale>
          <a:sx n="67" d="100"/>
          <a:sy n="67" d="100"/>
        </p:scale>
        <p:origin x="1508"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1" tIns="45710" rIns="91421" bIns="45710" rtlCol="0"/>
          <a:lstStyle>
            <a:lvl1pPr algn="l">
              <a:defRPr sz="1200"/>
            </a:lvl1pPr>
          </a:lstStyle>
          <a:p>
            <a:endParaRPr lang="en-US" dirty="0"/>
          </a:p>
        </p:txBody>
      </p:sp>
      <p:sp>
        <p:nvSpPr>
          <p:cNvPr id="3" name="Date Placeholder 2"/>
          <p:cNvSpPr>
            <a:spLocks noGrp="1"/>
          </p:cNvSpPr>
          <p:nvPr>
            <p:ph type="dt" idx="1"/>
          </p:nvPr>
        </p:nvSpPr>
        <p:spPr>
          <a:xfrm>
            <a:off x="3884615" y="0"/>
            <a:ext cx="2971800" cy="457200"/>
          </a:xfrm>
          <a:prstGeom prst="rect">
            <a:avLst/>
          </a:prstGeom>
        </p:spPr>
        <p:txBody>
          <a:bodyPr vert="horz" lIns="91421" tIns="45710" rIns="91421" bIns="45710" rtlCol="0"/>
          <a:lstStyle>
            <a:lvl1pPr algn="r">
              <a:defRPr sz="1200"/>
            </a:lvl1pPr>
          </a:lstStyle>
          <a:p>
            <a:fld id="{3168853B-60E5-46D8-8698-ED706C3D70C0}" type="datetimeFigureOut">
              <a:rPr lang="en-US" smtClean="0"/>
              <a:pPr/>
              <a:t>7/26/2017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1" tIns="45710" rIns="91421" bIns="45710" rtlCol="0" anchor="ctr"/>
          <a:lstStyle/>
          <a:p>
            <a:endParaRPr lang="en-US"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421" tIns="45710" rIns="91421"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21" tIns="45710" rIns="91421"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685214"/>
            <a:ext cx="2971800" cy="457200"/>
          </a:xfrm>
          <a:prstGeom prst="rect">
            <a:avLst/>
          </a:prstGeom>
        </p:spPr>
        <p:txBody>
          <a:bodyPr vert="horz" lIns="91421" tIns="45710" rIns="91421" bIns="45710" rtlCol="0" anchor="b"/>
          <a:lstStyle>
            <a:lvl1pPr algn="r">
              <a:defRPr sz="1200"/>
            </a:lvl1pPr>
          </a:lstStyle>
          <a:p>
            <a:fld id="{CF16A58A-1AE0-4465-90D2-0376F5092297}" type="slidenum">
              <a:rPr lang="en-US" smtClean="0"/>
              <a:pPr/>
              <a:t>‹#›</a:t>
            </a:fld>
            <a:endParaRPr lang="en-US" dirty="0"/>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and Introduction</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a:t>
            </a:fld>
            <a:endParaRPr lang="en-US" dirty="0"/>
          </a:p>
        </p:txBody>
      </p:sp>
    </p:spTree>
    <p:extLst>
      <p:ext uri="{BB962C8B-B14F-4D97-AF65-F5344CB8AC3E}">
        <p14:creationId xmlns:p14="http://schemas.microsoft.com/office/powerpoint/2010/main" val="155083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LAOS has participated in several joint studies with LANL concerning background concentrations in</a:t>
            </a:r>
            <a:r>
              <a:rPr lang="en-US" baseline="0" dirty="0"/>
              <a:t> multiple media at LANL and the vicinity. Here are photos related to the regional background studies for </a:t>
            </a:r>
            <a:r>
              <a:rPr lang="en-US" sz="1200" kern="1200" dirty="0">
                <a:solidFill>
                  <a:schemeClr val="tx1"/>
                </a:solidFill>
                <a:effectLst/>
                <a:latin typeface="+mn-lt"/>
                <a:ea typeface="+mn-ea"/>
                <a:cs typeface="+mn-cs"/>
              </a:rPr>
              <a:t>polychlorinated biphenyls (PCBs) in snowpack in the Northern New Mexico mountain ranges and in precipitation and atmospheric dust near Los Alamos</a:t>
            </a:r>
            <a:r>
              <a:rPr lang="en-US" baseline="0" dirty="0"/>
              <a:t>. These studies identify analytes and constituents that are naturally-occurring and anthropogenic.</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10</a:t>
            </a:fld>
            <a:endParaRPr lang="en-US" dirty="0"/>
          </a:p>
        </p:txBody>
      </p:sp>
    </p:spTree>
    <p:extLst>
      <p:ext uri="{BB962C8B-B14F-4D97-AF65-F5344CB8AC3E}">
        <p14:creationId xmlns:p14="http://schemas.microsoft.com/office/powerpoint/2010/main" val="154362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Sandia Oversight samples </a:t>
            </a:r>
            <a:r>
              <a:rPr lang="en-US" sz="1200" kern="1200" dirty="0">
                <a:solidFill>
                  <a:schemeClr val="tx1"/>
                </a:solidFill>
                <a:latin typeface="+mn-lt"/>
                <a:ea typeface="+mn-ea"/>
                <a:cs typeface="+mn-cs"/>
              </a:rPr>
              <a:t>stormwater in arroyos and in stormwater conveyance systems at Sandia. These are confirmation sampling for EPA </a:t>
            </a:r>
            <a:r>
              <a:rPr lang="fr-FR" sz="1200" kern="1200" dirty="0">
                <a:solidFill>
                  <a:schemeClr val="tx1"/>
                </a:solidFill>
                <a:latin typeface="+mn-lt"/>
                <a:ea typeface="+mn-ea"/>
                <a:cs typeface="+mn-cs"/>
              </a:rPr>
              <a:t>National Pollutant Discharge Elimination System (NPDES):</a:t>
            </a:r>
            <a:r>
              <a:rPr lang="fr-FR"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Municipal Separate Storm Sewer Systems (MS4), Multi-Sector General Permit (MSGP) and Construction General Permit (CGP). This activity contains both confirmatory and surveillance monitoring, </a:t>
            </a:r>
          </a:p>
          <a:p>
            <a:endParaRPr lang="en-US" baseline="0" dirty="0"/>
          </a:p>
          <a:p>
            <a:r>
              <a:rPr lang="en-US" baseline="0" dirty="0"/>
              <a:t>One of the important sampling concepts is detections versus exceedances of standards or trigger levels. An analyte may be detected, but a detection is not an exceedance.</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11</a:t>
            </a:fld>
            <a:endParaRPr lang="en-US" dirty="0"/>
          </a:p>
        </p:txBody>
      </p:sp>
    </p:spTree>
    <p:extLst>
      <p:ext uri="{BB962C8B-B14F-4D97-AF65-F5344CB8AC3E}">
        <p14:creationId xmlns:p14="http://schemas.microsoft.com/office/powerpoint/2010/main" val="399853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Biota includes soils, sediments, vegetation, and tissue samples. Sandia</a:t>
            </a:r>
            <a:r>
              <a:rPr lang="en-US" baseline="0" dirty="0"/>
              <a:t> Oversight completes a joint confirmatory soil and sediment sampling program on Sandia, on the Sandia perimeter, and on off-site locations in the neighboring communities. These photos are from the Manzano and Sandia Mountains.</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12</a:t>
            </a:fld>
            <a:endParaRPr lang="en-US" dirty="0"/>
          </a:p>
        </p:txBody>
      </p:sp>
    </p:spTree>
    <p:extLst>
      <p:ext uri="{BB962C8B-B14F-4D97-AF65-F5344CB8AC3E}">
        <p14:creationId xmlns:p14="http://schemas.microsoft.com/office/powerpoint/2010/main" val="405095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WIPP is underground mine. The air ventilation system exhaust is the point of compliance for EPA</a:t>
            </a:r>
            <a:r>
              <a:rPr lang="en-US" baseline="0" dirty="0"/>
              <a:t> </a:t>
            </a:r>
            <a:r>
              <a:rPr lang="en-US" sz="1200" kern="1200" dirty="0">
                <a:solidFill>
                  <a:schemeClr val="tx1"/>
                </a:solidFill>
                <a:effectLst/>
                <a:latin typeface="+mn-lt"/>
                <a:ea typeface="+mn-ea"/>
                <a:cs typeface="+mn-cs"/>
              </a:rPr>
              <a:t>National Emission Standards for Hazardous Air Pollutants (</a:t>
            </a:r>
            <a:r>
              <a:rPr lang="en-US" baseline="0" dirty="0"/>
              <a:t>NESHAP).  The DOE-OB, WIPP and the Carlsbad Environmental Monitoring and Research Center (CEMRC) all collect filters at Station B, the post-filtration point of compliance.  </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13</a:t>
            </a:fld>
            <a:endParaRPr lang="en-US" dirty="0"/>
          </a:p>
        </p:txBody>
      </p:sp>
    </p:spTree>
    <p:extLst>
      <p:ext uri="{BB962C8B-B14F-4D97-AF65-F5344CB8AC3E}">
        <p14:creationId xmlns:p14="http://schemas.microsoft.com/office/powerpoint/2010/main" val="117278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DOE-OB is the only agency</a:t>
            </a:r>
            <a:r>
              <a:rPr lang="en-US" baseline="0" dirty="0"/>
              <a:t> that monitors direct penetrating radiation at the WIPP facility and the vicinity. DOE-OB has 14 stations located along WIPP Exclusive Use Area fenceline and 10 stations along transportation routes in the region.</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14</a:t>
            </a:fld>
            <a:endParaRPr lang="en-US" dirty="0"/>
          </a:p>
        </p:txBody>
      </p:sp>
    </p:spTree>
    <p:extLst>
      <p:ext uri="{BB962C8B-B14F-4D97-AF65-F5344CB8AC3E}">
        <p14:creationId xmlns:p14="http://schemas.microsoft.com/office/powerpoint/2010/main" val="351770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DOE-OB serves as a scientific repository of environmental data for the three DOE facilities in New Mexico, We collect, analyze, verify, and interpret environmental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serve as</a:t>
            </a:r>
            <a:r>
              <a:rPr lang="en-US" sz="1200" kern="1200" baseline="0" dirty="0">
                <a:solidFill>
                  <a:schemeClr val="tx1"/>
                </a:solidFill>
                <a:effectLst/>
                <a:latin typeface="+mn-lt"/>
                <a:ea typeface="+mn-ea"/>
                <a:cs typeface="+mn-cs"/>
              </a:rPr>
              <a:t> a scientific resource for multiple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DOE and its contractors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EPA, US Forest Service, National Park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Other NMED Bureaus like Hazardous Waste, Groundwater Quality, and Surface Water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Tribes and 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Non-governmental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General Public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15</a:t>
            </a:fld>
            <a:endParaRPr lang="en-US" dirty="0"/>
          </a:p>
        </p:txBody>
      </p:sp>
    </p:spTree>
    <p:extLst>
      <p:ext uri="{BB962C8B-B14F-4D97-AF65-F5344CB8AC3E}">
        <p14:creationId xmlns:p14="http://schemas.microsoft.com/office/powerpoint/2010/main" val="156323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are benefits of having us?</a:t>
            </a:r>
          </a:p>
          <a:p>
            <a:pPr marL="171450" indent="-171450">
              <a:buFont typeface="Arial" panose="020B0604020202020204" pitchFamily="34" charset="0"/>
              <a:buChar char="•"/>
            </a:pPr>
            <a:r>
              <a:rPr lang="en-US" baseline="0" dirty="0"/>
              <a:t>Collect environmental data</a:t>
            </a:r>
          </a:p>
          <a:p>
            <a:pPr marL="171450" indent="-171450">
              <a:buFont typeface="Arial" panose="020B0604020202020204" pitchFamily="34" charset="0"/>
              <a:buChar char="•"/>
            </a:pPr>
            <a:r>
              <a:rPr lang="en-US" baseline="0" dirty="0"/>
              <a:t>Upload the data into publicly accessible sites like Intellus so there is no bottleneck of getting the data to the public</a:t>
            </a:r>
          </a:p>
          <a:p>
            <a:pPr marL="171450" indent="-171450">
              <a:buFont typeface="Arial" panose="020B0604020202020204" pitchFamily="34" charset="0"/>
              <a:buChar char="•"/>
            </a:pPr>
            <a:r>
              <a:rPr lang="en-US" baseline="0" dirty="0"/>
              <a:t>Perform subsequent trend analysis or scientific modeling of the data</a:t>
            </a:r>
          </a:p>
          <a:p>
            <a:endParaRPr lang="en-US" dirty="0"/>
          </a:p>
          <a:p>
            <a:r>
              <a:rPr lang="en-US" dirty="0"/>
              <a:t>Example</a:t>
            </a:r>
            <a:r>
              <a:rPr lang="en-US" baseline="0" dirty="0"/>
              <a:t> of our benefit is in technical review. </a:t>
            </a:r>
            <a:r>
              <a:rPr lang="en-US" dirty="0"/>
              <a:t>LAOS active participant in Chromium Technical</a:t>
            </a:r>
            <a:r>
              <a:rPr lang="en-US" baseline="0" dirty="0"/>
              <a:t> Team. We were a </a:t>
            </a:r>
            <a:r>
              <a:rPr lang="en-US" sz="1200" kern="1200" dirty="0">
                <a:solidFill>
                  <a:schemeClr val="tx1"/>
                </a:solidFill>
                <a:effectLst/>
                <a:latin typeface="+mn-lt"/>
                <a:ea typeface="+mn-ea"/>
                <a:cs typeface="+mn-cs"/>
              </a:rPr>
              <a:t>key player for using field test kits for the real-time analysis of  Cr+6, NO3 and SO4 in new injection and extraction wells in addition to collecting full-suite samples during pump tests to assess the adequacy of well development</a:t>
            </a:r>
          </a:p>
          <a:p>
            <a:endParaRPr lang="en-US" dirty="0"/>
          </a:p>
          <a:p>
            <a:r>
              <a:rPr lang="en-US" baseline="0" dirty="0"/>
              <a:t>NMED is currently participating as peer reviewers in the Office of Natural Resource Trustees LANL Natural Resources Damages Assessment. We have peer reviewed work plans and reports for </a:t>
            </a:r>
            <a:r>
              <a:rPr lang="en-US" baseline="0"/>
              <a:t>Treatment of </a:t>
            </a:r>
            <a:r>
              <a:rPr lang="en-US" baseline="0" dirty="0"/>
              <a:t>Existing Information, </a:t>
            </a:r>
            <a:r>
              <a:rPr lang="en-US" sz="1200" kern="1200" dirty="0">
                <a:solidFill>
                  <a:schemeClr val="tx1"/>
                </a:solidFill>
                <a:effectLst/>
                <a:latin typeface="+mn-lt"/>
                <a:ea typeface="+mn-ea"/>
                <a:cs typeface="+mn-cs"/>
              </a:rPr>
              <a:t>Identification and Characterization of Ecological Contaminants of Concern, </a:t>
            </a:r>
            <a:r>
              <a:rPr lang="en-US" baseline="0" dirty="0"/>
              <a:t>Treatment of Non-detects, and Groundwater work plans. </a:t>
            </a:r>
          </a:p>
          <a:p>
            <a:endParaRPr lang="en-US" baseline="0" dirty="0"/>
          </a:p>
          <a:p>
            <a:r>
              <a:rPr lang="en-US" baseline="0" dirty="0"/>
              <a:t>We have serves as leads and team members for the Supplemental Environmental Projects (SEPs) for the LANL Watershed Enhancements and Monitoring SEPs and the WIPP Triennial Review SEP.  </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16</a:t>
            </a:fld>
            <a:endParaRPr lang="en-US" dirty="0"/>
          </a:p>
        </p:txBody>
      </p:sp>
    </p:spTree>
    <p:extLst>
      <p:ext uri="{BB962C8B-B14F-4D97-AF65-F5344CB8AC3E}">
        <p14:creationId xmlns:p14="http://schemas.microsoft.com/office/powerpoint/2010/main" val="298242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bring our scientific knowledge and subject matter experts to public events like water fairs, environmental days, environmental education events, classrooms, community events, and public meetings. </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17</a:t>
            </a:fld>
            <a:endParaRPr lang="en-US" dirty="0"/>
          </a:p>
        </p:txBody>
      </p:sp>
    </p:spTree>
    <p:extLst>
      <p:ext uri="{BB962C8B-B14F-4D97-AF65-F5344CB8AC3E}">
        <p14:creationId xmlns:p14="http://schemas.microsoft.com/office/powerpoint/2010/main" val="322556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18</a:t>
            </a:fld>
            <a:endParaRPr lang="en-US" dirty="0"/>
          </a:p>
        </p:txBody>
      </p:sp>
    </p:spTree>
    <p:extLst>
      <p:ext uri="{BB962C8B-B14F-4D97-AF65-F5344CB8AC3E}">
        <p14:creationId xmlns:p14="http://schemas.microsoft.com/office/powerpoint/2010/main" val="3522309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19</a:t>
            </a:fld>
            <a:endParaRPr lang="en-US" dirty="0"/>
          </a:p>
        </p:txBody>
      </p:sp>
    </p:spTree>
    <p:extLst>
      <p:ext uri="{BB962C8B-B14F-4D97-AF65-F5344CB8AC3E}">
        <p14:creationId xmlns:p14="http://schemas.microsoft.com/office/powerpoint/2010/main" val="171249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r>
              <a:rPr lang="en-US" dirty="0"/>
              <a:t>The</a:t>
            </a:r>
            <a:r>
              <a:rPr lang="en-US" baseline="0" dirty="0"/>
              <a:t> New Mexico Environment Department (</a:t>
            </a:r>
            <a:r>
              <a:rPr lang="en-US" dirty="0"/>
              <a:t>NMED) DOE Oversight Bureau (DOE-OB) is the only independent third-party agency that has continuously collected environmental samples at Los Alamos National Laboratory (LANL), Sandia National Laboratories/New Mexico (Sandia), and the Waste Isolation Pilot Plant (WIPP) for the past 20+ years. </a:t>
            </a:r>
          </a:p>
          <a:p>
            <a:pPr defTabSz="895838"/>
            <a:endParaRPr lang="en-US" dirty="0"/>
          </a:p>
          <a:p>
            <a:pPr defTabSz="895838"/>
            <a:r>
              <a:rPr lang="en-US" dirty="0"/>
              <a:t>DOE-OB</a:t>
            </a:r>
            <a:r>
              <a:rPr lang="en-US" baseline="0" dirty="0"/>
              <a:t> collects confirmatory and surveillance samples. </a:t>
            </a:r>
            <a:endParaRPr lang="en-US" dirty="0"/>
          </a:p>
          <a:p>
            <a:pPr defTabSz="895838"/>
            <a:endParaRPr lang="en-US" dirty="0"/>
          </a:p>
          <a:p>
            <a:pPr defTabSz="895838"/>
            <a:r>
              <a:rPr lang="en-US" dirty="0"/>
              <a:t>The DOE-OB serves as the data steward of environmental monitoring data and serves as the on-site eyes and ears for the public. </a:t>
            </a:r>
          </a:p>
          <a:p>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2</a:t>
            </a:fld>
            <a:endParaRPr lang="en-US" dirty="0"/>
          </a:p>
        </p:txBody>
      </p:sp>
    </p:spTree>
    <p:extLst>
      <p:ext uri="{BB962C8B-B14F-4D97-AF65-F5344CB8AC3E}">
        <p14:creationId xmlns:p14="http://schemas.microsoft.com/office/powerpoint/2010/main" val="31618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20</a:t>
            </a:fld>
            <a:endParaRPr lang="en-US" dirty="0"/>
          </a:p>
        </p:txBody>
      </p:sp>
    </p:spTree>
    <p:extLst>
      <p:ext uri="{BB962C8B-B14F-4D97-AF65-F5344CB8AC3E}">
        <p14:creationId xmlns:p14="http://schemas.microsoft.com/office/powerpoint/2010/main" val="412750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Funded through two (2) federal non-competitive grants</a:t>
            </a:r>
            <a:r>
              <a:rPr lang="en-US" baseline="0" dirty="0"/>
              <a:t> through the </a:t>
            </a:r>
            <a:r>
              <a:rPr lang="en-US" sz="1200" dirty="0"/>
              <a:t>Department of Energy Office of Environmental Management. </a:t>
            </a:r>
            <a:r>
              <a:rPr lang="en-US" dirty="0"/>
              <a:t>Offices are located near all three DOE laboratories</a:t>
            </a:r>
            <a:r>
              <a:rPr lang="en-US" baseline="0" dirty="0"/>
              <a:t> and facilities: Albuquerque, Carlsbad, and Los Alamos.</a:t>
            </a:r>
            <a:endParaRPr lang="en-US" dirty="0"/>
          </a:p>
          <a:p>
            <a:pPr defTabSz="895838"/>
            <a:endParaRPr lang="en-US" dirty="0"/>
          </a:p>
          <a:p>
            <a:pPr marL="0" marR="0" lvl="0" indent="0" algn="l" defTabSz="895838" rtl="0" eaLnBrk="1" fontAlgn="auto" latinLnBrk="0" hangingPunct="1">
              <a:lnSpc>
                <a:spcPct val="100000"/>
              </a:lnSpc>
              <a:spcBef>
                <a:spcPts val="0"/>
              </a:spcBef>
              <a:spcAft>
                <a:spcPts val="0"/>
              </a:spcAft>
              <a:buClrTx/>
              <a:buSzTx/>
              <a:buFontTx/>
              <a:buNone/>
              <a:tabLst/>
              <a:defRPr/>
            </a:pPr>
            <a:r>
              <a:rPr lang="en-US" baseline="0" dirty="0"/>
              <a:t>Confirmatory sampling and surveillance monitoring of environmental media at DOE facilities to assess the impacts of past and present activities..</a:t>
            </a:r>
            <a:r>
              <a:rPr lang="en-US" dirty="0"/>
              <a:t> What is media? Media is the materials we sample: air, groundwater, surface water, wastewater, soils and sediments, vegetation, and biota. We can couple sampling – sediment and surface water; precipitation and stormwater, air and direct penetrating radiation, etc. </a:t>
            </a:r>
          </a:p>
          <a:p>
            <a:pPr defTabSz="895838"/>
            <a:endParaRPr lang="en-US" dirty="0"/>
          </a:p>
          <a:p>
            <a:pPr marL="0" marR="0" lvl="0" indent="0" algn="l" defTabSz="895838" rtl="0" eaLnBrk="1" fontAlgn="auto" latinLnBrk="0" hangingPunct="1">
              <a:lnSpc>
                <a:spcPct val="100000"/>
              </a:lnSpc>
              <a:spcBef>
                <a:spcPts val="0"/>
              </a:spcBef>
              <a:spcAft>
                <a:spcPts val="0"/>
              </a:spcAft>
              <a:buClrTx/>
              <a:buSzTx/>
              <a:buFontTx/>
              <a:buNone/>
              <a:tabLst/>
              <a:defRPr/>
            </a:pPr>
            <a:r>
              <a:rPr lang="en-US" dirty="0"/>
              <a:t>DOE-OB is a non-regulatory</a:t>
            </a:r>
            <a:r>
              <a:rPr lang="en-US" baseline="0" dirty="0"/>
              <a:t> agency. We do not write permits or perform compliance actions. Our sampling and monitoring is not restricted to permit-based lists of analytes or detection/trigger limits. We can monitor for emerging contaminates of concern. </a:t>
            </a:r>
          </a:p>
          <a:p>
            <a:pPr marL="0" marR="0" lvl="0" indent="0" algn="l" defTabSz="89583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95838" rtl="0" eaLnBrk="1" fontAlgn="auto" latinLnBrk="0" hangingPunct="1">
              <a:lnSpc>
                <a:spcPct val="100000"/>
              </a:lnSpc>
              <a:spcBef>
                <a:spcPts val="0"/>
              </a:spcBef>
              <a:spcAft>
                <a:spcPts val="0"/>
              </a:spcAft>
              <a:buClrTx/>
              <a:buSzTx/>
              <a:buFontTx/>
              <a:buNone/>
              <a:tabLst/>
              <a:defRPr/>
            </a:pPr>
            <a:r>
              <a:rPr lang="en-US" dirty="0"/>
              <a:t>Projects depend on legacy/use of site, operations, areas of interest, analytes of interest, etc.</a:t>
            </a:r>
          </a:p>
          <a:p>
            <a:pPr marL="0" marR="0" lvl="0" indent="0" algn="l" defTabSz="895838" rtl="0" eaLnBrk="1" fontAlgn="auto" latinLnBrk="0" hangingPunct="1">
              <a:lnSpc>
                <a:spcPct val="100000"/>
              </a:lnSpc>
              <a:spcBef>
                <a:spcPts val="0"/>
              </a:spcBef>
              <a:spcAft>
                <a:spcPts val="0"/>
              </a:spcAft>
              <a:buClrTx/>
              <a:buSzTx/>
              <a:buFontTx/>
              <a:buNone/>
              <a:tabLst/>
              <a:defRPr/>
            </a:pPr>
            <a:endParaRPr lang="en-US" baseline="0" dirty="0"/>
          </a:p>
          <a:p>
            <a:pPr defTabSz="895838"/>
            <a:endParaRPr lang="en-US" dirty="0"/>
          </a:p>
          <a:p>
            <a:r>
              <a:rPr lang="en-US" dirty="0"/>
              <a:t> </a:t>
            </a:r>
          </a:p>
          <a:p>
            <a:pPr defTabSz="895838"/>
            <a:endParaRPr lang="en-US" dirty="0"/>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3</a:t>
            </a:fld>
            <a:endParaRPr lang="en-US" dirty="0"/>
          </a:p>
        </p:txBody>
      </p:sp>
    </p:spTree>
    <p:extLst>
      <p:ext uri="{BB962C8B-B14F-4D97-AF65-F5344CB8AC3E}">
        <p14:creationId xmlns:p14="http://schemas.microsoft.com/office/powerpoint/2010/main" val="7622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92">
              <a:defRPr/>
            </a:pPr>
            <a:r>
              <a:rPr lang="en-US" dirty="0"/>
              <a:t>Confirmatory sampling (using groundwater monitoring</a:t>
            </a:r>
            <a:r>
              <a:rPr lang="en-US" baseline="0" dirty="0"/>
              <a:t> at LANL, Sandia and WIPP</a:t>
            </a:r>
            <a:r>
              <a:rPr lang="en-US" dirty="0"/>
              <a:t> as an example)</a:t>
            </a:r>
          </a:p>
          <a:p>
            <a:pPr marL="0" marR="0" lvl="0" indent="0" algn="l" defTabSz="914292" rtl="0" eaLnBrk="1" fontAlgn="auto" latinLnBrk="0" hangingPunct="1">
              <a:lnSpc>
                <a:spcPct val="100000"/>
              </a:lnSpc>
              <a:spcBef>
                <a:spcPts val="0"/>
              </a:spcBef>
              <a:spcAft>
                <a:spcPts val="0"/>
              </a:spcAft>
              <a:buClrTx/>
              <a:buSzTx/>
              <a:buFontTx/>
              <a:buNone/>
              <a:tabLst/>
              <a:defRPr/>
            </a:pPr>
            <a:r>
              <a:rPr lang="en-US" baseline="0" dirty="0"/>
              <a:t>The Bureaus data is used to verify and confirm data and results presented by the DOE. These are joint sampling events.</a:t>
            </a:r>
            <a:endParaRPr lang="en-US" dirty="0"/>
          </a:p>
          <a:p>
            <a:pPr defTabSz="914292">
              <a:defRPr/>
            </a:pPr>
            <a:endParaRPr lang="en-US" dirty="0"/>
          </a:p>
          <a:p>
            <a:pPr defTabSz="914292">
              <a:defRPr/>
            </a:pPr>
            <a:r>
              <a:rPr lang="en-US" dirty="0"/>
              <a:t>We collect samples at the same time from the same source using the same equipment. The samples are analyzed by independent </a:t>
            </a:r>
            <a:r>
              <a:rPr lang="en-US" dirty="0">
                <a:solidFill>
                  <a:prstClr val="black"/>
                </a:solidFill>
              </a:rPr>
              <a:t>analytical laboratories using standard  approved methods. Standard</a:t>
            </a:r>
            <a:r>
              <a:rPr lang="en-US" baseline="0" dirty="0">
                <a:solidFill>
                  <a:prstClr val="black"/>
                </a:solidFill>
              </a:rPr>
              <a:t> methods are approved by agencies such as the U.S. Environmental Protection Agency (EPA), ASTM, and International Standards Organization (ISO). </a:t>
            </a:r>
            <a:endParaRPr lang="en-US" dirty="0"/>
          </a:p>
          <a:p>
            <a:pPr defTabSz="914292">
              <a:defRPr/>
            </a:pPr>
            <a:endParaRPr lang="en-US" dirty="0"/>
          </a:p>
          <a:p>
            <a:pPr defTabSz="914292">
              <a:defRPr/>
            </a:pPr>
            <a:r>
              <a:rPr lang="en-US" dirty="0"/>
              <a:t>Often we collect split samples. A split sample is defined as one of two equivalent portions of the same sample that is analyzed separately, typically by different parties using different laboratories.</a:t>
            </a:r>
            <a:r>
              <a:rPr lang="en-US" baseline="0" dirty="0"/>
              <a:t> </a:t>
            </a:r>
            <a:r>
              <a:rPr lang="en-US" dirty="0"/>
              <a:t>Split samples can be used to spot check the accuracy of data. Split samples can also provide a measure of the sample variability and a measure of analytical errors.</a:t>
            </a:r>
          </a:p>
          <a:p>
            <a:pPr defTabSz="914292">
              <a:defRPr/>
            </a:pPr>
            <a:endParaRPr lang="en-US" dirty="0">
              <a:solidFill>
                <a:prstClr val="black"/>
              </a:solidFill>
            </a:endParaRPr>
          </a:p>
          <a:p>
            <a:pPr defTabSz="914292">
              <a:defRPr/>
            </a:pPr>
            <a:r>
              <a:rPr lang="en-US" dirty="0">
                <a:solidFill>
                  <a:prstClr val="black"/>
                </a:solidFill>
              </a:rPr>
              <a:t>Results from split sampling are compared to the DOE sampling results to confirm and verify the data. This </a:t>
            </a:r>
            <a:r>
              <a:rPr lang="en-US" sz="1100" dirty="0"/>
              <a:t>assures the DOE, NMED, and the public that the data DOE releases to the public is verifiable and accurate. </a:t>
            </a:r>
          </a:p>
          <a:p>
            <a:pPr defTabSz="914292">
              <a:defRPr/>
            </a:pPr>
            <a:endParaRPr lang="en-US" dirty="0"/>
          </a:p>
          <a:p>
            <a:pPr>
              <a:buClr>
                <a:srgbClr val="0BD0D9"/>
              </a:buClr>
            </a:pPr>
            <a:r>
              <a:rPr lang="en-US" dirty="0">
                <a:solidFill>
                  <a:prstClr val="black"/>
                </a:solidFill>
              </a:rPr>
              <a:t>DOE-OB results are compared to EPA Maximum Contaminant Levels (MCLs)</a:t>
            </a:r>
            <a:r>
              <a:rPr lang="en-US" baseline="0" dirty="0">
                <a:solidFill>
                  <a:prstClr val="black"/>
                </a:solidFill>
              </a:rPr>
              <a:t>, benchmarks, standards, and screening levels. </a:t>
            </a:r>
            <a:r>
              <a:rPr lang="en-US" dirty="0">
                <a:solidFill>
                  <a:prstClr val="black"/>
                </a:solidFill>
              </a:rPr>
              <a:t>DOE-OB compares past and present results to determine if there is any change in water quality.</a:t>
            </a:r>
          </a:p>
        </p:txBody>
      </p:sp>
      <p:sp>
        <p:nvSpPr>
          <p:cNvPr id="4" name="Slide Number Placeholder 3"/>
          <p:cNvSpPr>
            <a:spLocks noGrp="1"/>
          </p:cNvSpPr>
          <p:nvPr>
            <p:ph type="sldNum" sz="quarter" idx="10"/>
          </p:nvPr>
        </p:nvSpPr>
        <p:spPr/>
        <p:txBody>
          <a:bodyPr/>
          <a:lstStyle/>
          <a:p>
            <a:fld id="{CF16A58A-1AE0-4465-90D2-0376F5092297}" type="slidenum">
              <a:rPr lang="en-US" smtClean="0"/>
              <a:pPr/>
              <a:t>4</a:t>
            </a:fld>
            <a:endParaRPr lang="en-US" dirty="0"/>
          </a:p>
        </p:txBody>
      </p:sp>
    </p:spTree>
    <p:extLst>
      <p:ext uri="{BB962C8B-B14F-4D97-AF65-F5344CB8AC3E}">
        <p14:creationId xmlns:p14="http://schemas.microsoft.com/office/powerpoint/2010/main" val="116048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Surveillance sampling (using wastewater sampling at Los Alamos and air sampling at</a:t>
            </a:r>
            <a:r>
              <a:rPr lang="en-US" baseline="0" dirty="0"/>
              <a:t> Sandia </a:t>
            </a:r>
            <a:r>
              <a:rPr lang="en-US" dirty="0"/>
              <a:t>as an example)</a:t>
            </a:r>
          </a:p>
          <a:p>
            <a:pPr marL="0" indent="0">
              <a:buFont typeface="Arial" panose="020B0604020202020204" pitchFamily="34" charset="0"/>
              <a:buNone/>
            </a:pPr>
            <a:r>
              <a:rPr lang="en-US" dirty="0"/>
              <a:t>Surveillance sampling is</a:t>
            </a:r>
            <a:r>
              <a:rPr lang="en-US" baseline="0" dirty="0"/>
              <a:t> part of independent monitoring project where the Bureau is monitoring media not required to be sampled or for detections of emerging contaminants of concern . A project/media can be confirmatory at one site and surveillance at another.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Effluent monitoring in the Los Alamos region</a:t>
            </a:r>
          </a:p>
          <a:p>
            <a:pPr marL="0" indent="0">
              <a:buFont typeface="Arial" panose="020B0604020202020204" pitchFamily="34" charset="0"/>
              <a:buNone/>
            </a:pPr>
            <a:r>
              <a:rPr lang="en-US" baseline="0" dirty="0"/>
              <a:t>DOE-OB has a multi-year project investigating pharmaceuticals and personal care products in ground and surface waters around the Pajarito Plateau. This sampling is not related to any LANL permit requirements. But the data is being used as a tracer for many LANL groundwater models. DOE-OB is the only agency collecting </a:t>
            </a:r>
            <a:r>
              <a:rPr lang="en-US" sz="1200" kern="1200" dirty="0">
                <a:solidFill>
                  <a:schemeClr val="tx1"/>
                </a:solidFill>
                <a:effectLst/>
                <a:latin typeface="+mn-lt"/>
                <a:ea typeface="+mn-ea"/>
                <a:cs typeface="+mn-cs"/>
              </a:rPr>
              <a:t>pharmaceuticals in the Cr+6 groundwater plume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LANL. The pharmaceutical data is used by the Chromium Technical Team as groundwater tracer</a:t>
            </a:r>
            <a:r>
              <a:rPr lang="en-US" sz="1200" kern="1200" baseline="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fate and transport indicators from past releases.</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Air monitoring at Sandia</a:t>
            </a:r>
          </a:p>
          <a:p>
            <a:pPr marL="0" indent="0">
              <a:buFont typeface="Arial" panose="020B0604020202020204" pitchFamily="34" charset="0"/>
              <a:buNone/>
            </a:pPr>
            <a:r>
              <a:rPr lang="en-US" baseline="0" dirty="0"/>
              <a:t>Unlike at LANL and WIPP, particulate ambient air monitoring not required at Sandia. DOE-OB maintains the only ambient air monitors at Sandia. Stations are on perimeter of site (Albuquerque and Isleta boundaries) and at Mixed Waste Landfill and serve as sentinels for any airborne fate and transport of contaminants.</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5</a:t>
            </a:fld>
            <a:endParaRPr lang="en-US" dirty="0"/>
          </a:p>
        </p:txBody>
      </p:sp>
    </p:spTree>
    <p:extLst>
      <p:ext uri="{BB962C8B-B14F-4D97-AF65-F5344CB8AC3E}">
        <p14:creationId xmlns:p14="http://schemas.microsoft.com/office/powerpoint/2010/main" val="13622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data tells us?</a:t>
            </a:r>
          </a:p>
          <a:p>
            <a:pPr marL="228600" indent="-228600">
              <a:buFont typeface="Arial" panose="020B0604020202020204" pitchFamily="34" charset="0"/>
              <a:buChar char="•"/>
            </a:pPr>
            <a:r>
              <a:rPr lang="en-US" dirty="0"/>
              <a:t>Extent of contamination in the environment</a:t>
            </a:r>
          </a:p>
          <a:p>
            <a:pPr marL="228600" indent="-228600">
              <a:buFont typeface="Arial" panose="020B0604020202020204" pitchFamily="34" charset="0"/>
              <a:buChar char="•"/>
            </a:pPr>
            <a:r>
              <a:rPr lang="en-US" dirty="0"/>
              <a:t>Impact of an event on the environment</a:t>
            </a:r>
          </a:p>
          <a:p>
            <a:pPr marL="228600" indent="-228600">
              <a:buFont typeface="Arial" panose="020B0604020202020204" pitchFamily="34" charset="0"/>
              <a:buChar char="•"/>
            </a:pPr>
            <a:r>
              <a:rPr lang="en-US" dirty="0"/>
              <a:t>Potential impact on human health</a:t>
            </a:r>
          </a:p>
          <a:p>
            <a:pPr marL="228600" indent="-228600">
              <a:buFont typeface="Arial" panose="020B0604020202020204" pitchFamily="34" charset="0"/>
              <a:buChar char="•"/>
            </a:pPr>
            <a:r>
              <a:rPr lang="en-US" dirty="0"/>
              <a:t>Provide information to policy makers</a:t>
            </a:r>
          </a:p>
          <a:p>
            <a:endParaRPr lang="en-US" dirty="0"/>
          </a:p>
          <a:p>
            <a:r>
              <a:rPr lang="en-US" dirty="0"/>
              <a:t>The Bureau serves a deep scientific repository. In addition to collect</a:t>
            </a:r>
            <a:r>
              <a:rPr lang="en-US" baseline="0" dirty="0"/>
              <a:t> data, we analyze the data and present the findings. We also host or attend short courses, meetings, presentations, and trainings on data collection, how to use data, results, and Intellus training.</a:t>
            </a:r>
          </a:p>
          <a:p>
            <a:endParaRPr lang="en-US" baseline="0" dirty="0"/>
          </a:p>
          <a:p>
            <a:r>
              <a:rPr lang="en-US" sz="1200" kern="1200" dirty="0">
                <a:solidFill>
                  <a:schemeClr val="tx1"/>
                </a:solidFill>
                <a:effectLst/>
                <a:latin typeface="+mn-lt"/>
                <a:ea typeface="+mn-ea"/>
                <a:cs typeface="+mn-cs"/>
              </a:rPr>
              <a:t>The Los Alamos Oversight Section (LAOS) was a key player in the development of LANL's EIM and INTELLUS New Mexico databases. Part of our oversight activities is to check data accuracy and quality of data in the database. </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6</a:t>
            </a:fld>
            <a:endParaRPr lang="en-US" dirty="0"/>
          </a:p>
        </p:txBody>
      </p:sp>
    </p:spTree>
    <p:extLst>
      <p:ext uri="{BB962C8B-B14F-4D97-AF65-F5344CB8AC3E}">
        <p14:creationId xmlns:p14="http://schemas.microsoft.com/office/powerpoint/2010/main" val="235688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DOE-OB</a:t>
            </a:r>
            <a:r>
              <a:rPr lang="en-US" baseline="0" dirty="0"/>
              <a:t> is part of the NMED, a regulatory agency. But the DOE-OB is n</a:t>
            </a:r>
            <a:r>
              <a:rPr lang="en-US" dirty="0"/>
              <a:t>on-regulatory</a:t>
            </a:r>
            <a:r>
              <a:rPr lang="en-US" baseline="0" dirty="0"/>
              <a:t> in nature.</a:t>
            </a:r>
          </a:p>
          <a:p>
            <a:r>
              <a:rPr lang="en-US" baseline="0" dirty="0"/>
              <a:t>We provide oversight on DOE activities and how they may impact the environment and human health. </a:t>
            </a:r>
          </a:p>
          <a:p>
            <a:endParaRPr lang="en-US" baseline="0" dirty="0"/>
          </a:p>
          <a:p>
            <a:r>
              <a:rPr lang="en-US" baseline="0" dirty="0"/>
              <a:t>Our main focus is the collection of accurate and defensive data and information, the scientific interpretation of the data, and sharing the data with the public. You can think of us a doctor’s second opinion confirming the presence or absence of an analyte or offering an analysis of various responses. </a:t>
            </a:r>
          </a:p>
          <a:p>
            <a:endParaRPr lang="en-US" baseline="0" dirty="0"/>
          </a:p>
          <a:p>
            <a:r>
              <a:rPr lang="en-US" baseline="0" dirty="0"/>
              <a:t>Next few slides highlight some projects at the LANL, Sandia and WIPP Oversight Sections.</a:t>
            </a:r>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7</a:t>
            </a:fld>
            <a:endParaRPr lang="en-US" dirty="0"/>
          </a:p>
        </p:txBody>
      </p:sp>
    </p:spTree>
    <p:extLst>
      <p:ext uri="{BB962C8B-B14F-4D97-AF65-F5344CB8AC3E}">
        <p14:creationId xmlns:p14="http://schemas.microsoft.com/office/powerpoint/2010/main" val="292639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I’m going to start with the LANL</a:t>
            </a:r>
            <a:r>
              <a:rPr lang="en-US" baseline="0" dirty="0"/>
              <a:t> Oversight Section, since you are all most familiar with LANL.</a:t>
            </a:r>
          </a:p>
          <a:p>
            <a:endParaRPr lang="en-US" baseline="0" dirty="0"/>
          </a:p>
          <a:p>
            <a:r>
              <a:rPr lang="en-US" baseline="0" dirty="0"/>
              <a:t>Due to its location, the LANL Oversight Section often assists with fire response an performs independent surveillance monitoring.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LAOS maintains</a:t>
            </a:r>
            <a:r>
              <a:rPr lang="en-US" sz="1200" kern="1200" baseline="0" dirty="0">
                <a:solidFill>
                  <a:schemeClr val="tx1"/>
                </a:solidFill>
                <a:effectLst/>
                <a:latin typeface="+mn-lt"/>
                <a:ea typeface="+mn-ea"/>
                <a:cs typeface="+mn-cs"/>
              </a:rPr>
              <a:t> a six-station </a:t>
            </a:r>
            <a:r>
              <a:rPr lang="en-US" sz="1200" kern="1200" dirty="0">
                <a:solidFill>
                  <a:schemeClr val="tx1"/>
                </a:solidFill>
                <a:effectLst/>
                <a:latin typeface="+mn-lt"/>
                <a:ea typeface="+mn-ea"/>
                <a:cs typeface="+mn-cs"/>
              </a:rPr>
              <a:t>perimeter air particulate network. LAOS monitored air particulate samples throughout the Cerro Grande Fire (2000) and more recently during the Las Conchas fire (2011). </a:t>
            </a:r>
            <a:r>
              <a:rPr lang="en-US" dirty="0"/>
              <a:t>Working with our air monitoring equipment manufacturer, the Oversight Bureau developed a mobile air monitoring station that could operate completely off the grid.  The trailer mounted unit uses solar panels to charge deep cycle batteries that in turn operate a high efficiency DC air pump drawing a specified quantity of air through a particulate filter.  This unit can operate continuously and indefinitely using ambient sunlight and will run continuously for three days without sunshine.  This capability, unique to NMED, can allow optimum placement of an air monitoring station regardless of power source.  It has also been used successfully for the LANL Area 21 Plutonium Facility Decommissioning and Demolition project and the 2014 WIPP Radiological</a:t>
            </a:r>
            <a:r>
              <a:rPr lang="en-US" baseline="0" dirty="0"/>
              <a:t> Release.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DOE OB is the sole independent agency collecting stormwater in watersheds and canyons throughout the Pajarito Plateau.  The</a:t>
            </a:r>
            <a:r>
              <a:rPr lang="en-US" sz="1200" kern="1200" baseline="0" dirty="0">
                <a:solidFill>
                  <a:schemeClr val="tx1"/>
                </a:solidFill>
                <a:effectLst/>
                <a:latin typeface="+mn-lt"/>
                <a:ea typeface="+mn-ea"/>
                <a:cs typeface="+mn-cs"/>
              </a:rPr>
              <a:t> LAOS </a:t>
            </a:r>
            <a:r>
              <a:rPr lang="en-US" sz="1200" kern="1200" dirty="0">
                <a:solidFill>
                  <a:schemeClr val="tx1"/>
                </a:solidFill>
                <a:effectLst/>
                <a:latin typeface="+mn-lt"/>
                <a:ea typeface="+mn-ea"/>
                <a:cs typeface="+mn-cs"/>
              </a:rPr>
              <a:t>s collection activities have supported the monitoring of canyons severely affected by flash-flooding events caused by both the Cerro Grande Fire (2000) and more recent Las Conchas fire (2011).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8</a:t>
            </a:fld>
            <a:endParaRPr lang="en-US" dirty="0"/>
          </a:p>
        </p:txBody>
      </p:sp>
    </p:spTree>
    <p:extLst>
      <p:ext uri="{BB962C8B-B14F-4D97-AF65-F5344CB8AC3E}">
        <p14:creationId xmlns:p14="http://schemas.microsoft.com/office/powerpoint/2010/main" val="186116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Bureau played a key role for the siting, development and implementation of the Buckman Direct Diversion early warning system. DOE OB also collects samples in the Rio Grande above the BDD inlet and at the BDD inlet.</a:t>
            </a:r>
          </a:p>
          <a:p>
            <a:endParaRPr lang="en-US" dirty="0"/>
          </a:p>
          <a:p>
            <a:r>
              <a:rPr lang="en-US" dirty="0"/>
              <a:t>DOE-OB samples</a:t>
            </a:r>
            <a:r>
              <a:rPr lang="en-US" baseline="0" dirty="0"/>
              <a:t> production wells for both Los Alamos County and Santa Fe City/County </a:t>
            </a:r>
            <a:r>
              <a:rPr lang="en-US" dirty="0"/>
              <a:t>Buckman Well Field. </a:t>
            </a:r>
          </a:p>
          <a:p>
            <a:endParaRPr lang="en-US" dirty="0"/>
          </a:p>
        </p:txBody>
      </p:sp>
      <p:sp>
        <p:nvSpPr>
          <p:cNvPr id="4" name="Slide Number Placeholder 3"/>
          <p:cNvSpPr>
            <a:spLocks noGrp="1"/>
          </p:cNvSpPr>
          <p:nvPr>
            <p:ph type="sldNum" sz="quarter" idx="10"/>
          </p:nvPr>
        </p:nvSpPr>
        <p:spPr/>
        <p:txBody>
          <a:bodyPr/>
          <a:lstStyle/>
          <a:p>
            <a:fld id="{CF16A58A-1AE0-4465-90D2-0376F5092297}" type="slidenum">
              <a:rPr lang="en-US" smtClean="0"/>
              <a:pPr/>
              <a:t>9</a:t>
            </a:fld>
            <a:endParaRPr lang="en-US" dirty="0"/>
          </a:p>
        </p:txBody>
      </p:sp>
    </p:spTree>
    <p:extLst>
      <p:ext uri="{BB962C8B-B14F-4D97-AF65-F5344CB8AC3E}">
        <p14:creationId xmlns:p14="http://schemas.microsoft.com/office/powerpoint/2010/main" val="366515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r>
              <a:rPr lang="en-US" dirty="0"/>
              <a:t>6/14/2012</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13" name="Title 1"/>
          <p:cNvSpPr>
            <a:spLocks noGrp="1"/>
          </p:cNvSpPr>
          <p:nvPr>
            <p:ph type="title"/>
          </p:nvPr>
        </p:nvSpPr>
        <p:spPr>
          <a:xfrm>
            <a:off x="612648" y="228600"/>
            <a:ext cx="8153400" cy="990600"/>
          </a:xfrm>
        </p:spPr>
        <p:txBody>
          <a:bodyPr/>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1"/>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7" name="Title 1"/>
          <p:cNvSpPr>
            <a:spLocks noGrp="1"/>
          </p:cNvSpPr>
          <p:nvPr>
            <p:ph type="title"/>
          </p:nvPr>
        </p:nvSpPr>
        <p:spPr>
          <a:xfrm>
            <a:off x="612648" y="228600"/>
            <a:ext cx="8153400" cy="990600"/>
          </a:xfrm>
        </p:spPr>
        <p:txBody>
          <a:bodyPr/>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FFFFFF"/>
                </a:solidFill>
              </a:defRPr>
            </a:lvl1pPr>
          </a:lstStyle>
          <a:p>
            <a:fld id="{0255DE44-24D9-468F-ACC9-DDC431174CCA}" type="slidenum">
              <a:rPr lang="en-US" smtClean="0"/>
              <a:pPr/>
              <a:t>‹#›</a:t>
            </a:fld>
            <a:endParaRPr lang="en-US" dirty="0"/>
          </a:p>
        </p:txBody>
      </p:sp>
      <p:sp>
        <p:nvSpPr>
          <p:cNvPr id="6" name="Title 1"/>
          <p:cNvSpPr>
            <a:spLocks noGrp="1"/>
          </p:cNvSpPr>
          <p:nvPr>
            <p:ph type="title"/>
          </p:nvPr>
        </p:nvSpPr>
        <p:spPr>
          <a:xfrm>
            <a:off x="612648" y="228600"/>
            <a:ext cx="8153400" cy="990600"/>
          </a:xfrm>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Title 1"/>
          <p:cNvSpPr>
            <a:spLocks noGrp="1"/>
          </p:cNvSpPr>
          <p:nvPr>
            <p:ph type="title"/>
          </p:nvPr>
        </p:nvSpPr>
        <p:spPr>
          <a:xfrm>
            <a:off x="612648" y="228600"/>
            <a:ext cx="8153400" cy="990600"/>
          </a:xfrm>
        </p:spPr>
        <p:txBody>
          <a:bodyPr/>
          <a:lstStyle/>
          <a:p>
            <a:r>
              <a:rPr kumimoji="0"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55DE44-24D9-468F-ACC9-DDC431174CCA}" type="slidenum">
              <a:rPr lang="en-US" smtClean="0"/>
              <a:pPr/>
              <a:t>‹#›</a:t>
            </a:fld>
            <a:endParaRPr lang="en-US" dirty="0"/>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8077200" y="5862320"/>
            <a:ext cx="1066799" cy="995680"/>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1"/>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Susan.LucasKamat@state.nm.us" TargetMode="External"/><Relationship Id="rId7" Type="http://schemas.openxmlformats.org/officeDocument/2006/relationships/hyperlink" Target="http://www.intellusnmdata.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env.nm.gov/doeob/" TargetMode="External"/><Relationship Id="rId5" Type="http://schemas.openxmlformats.org/officeDocument/2006/relationships/hyperlink" Target="mailto:Jennifer.Hart@state.nm.us" TargetMode="External"/><Relationship Id="rId4" Type="http://schemas.openxmlformats.org/officeDocument/2006/relationships/hyperlink" Target="mailto:Steve.Yanicak@state.nm.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DOE Oversight Bureau:</a:t>
            </a:r>
            <a:br>
              <a:rPr lang="en-US" dirty="0"/>
            </a:br>
            <a:r>
              <a:rPr lang="en-US" dirty="0"/>
              <a:t>Independent STATE Oversight AT NEW Mexico’s FEDERAL FACILITIES</a:t>
            </a:r>
          </a:p>
        </p:txBody>
      </p:sp>
      <p:sp>
        <p:nvSpPr>
          <p:cNvPr id="3" name="Subtitle 2"/>
          <p:cNvSpPr>
            <a:spLocks noGrp="1"/>
          </p:cNvSpPr>
          <p:nvPr>
            <p:ph type="subTitle" idx="1"/>
          </p:nvPr>
        </p:nvSpPr>
        <p:spPr/>
        <p:txBody>
          <a:bodyPr>
            <a:noAutofit/>
          </a:bodyPr>
          <a:lstStyle/>
          <a:p>
            <a:pPr>
              <a:spcBef>
                <a:spcPts val="0"/>
              </a:spcBef>
            </a:pPr>
            <a:r>
              <a:rPr lang="en-US" sz="1400" dirty="0"/>
              <a:t>Susan A. Lucas Kamat</a:t>
            </a:r>
          </a:p>
          <a:p>
            <a:pPr>
              <a:spcBef>
                <a:spcPts val="0"/>
              </a:spcBef>
            </a:pPr>
            <a:r>
              <a:rPr lang="en-US" sz="1400" dirty="0"/>
              <a:t>DOE Oversight Bureau Chief</a:t>
            </a:r>
          </a:p>
          <a:p>
            <a:pPr>
              <a:spcBef>
                <a:spcPts val="0"/>
              </a:spcBef>
            </a:pPr>
            <a:r>
              <a:rPr lang="en-US" sz="1400" dirty="0"/>
              <a:t>New Mexico Environment Department</a:t>
            </a:r>
          </a:p>
        </p:txBody>
      </p:sp>
      <p:pic>
        <p:nvPicPr>
          <p:cNvPr id="45060" name="Picture 4" descr="http://dws/outreach/graphics/images/square/landscape/reverse/white_logo_landscape300.gif"/>
          <p:cNvPicPr>
            <a:picLocks noChangeAspect="1" noChangeArrowheads="1"/>
          </p:cNvPicPr>
          <p:nvPr/>
        </p:nvPicPr>
        <p:blipFill>
          <a:blip r:embed="rId3" cstate="print">
            <a:duotone>
              <a:prstClr val="black"/>
              <a:srgbClr val="FEFAC9">
                <a:tint val="45000"/>
                <a:satMod val="400000"/>
              </a:srgbClr>
            </a:duotone>
          </a:blip>
          <a:srcRect/>
          <a:stretch>
            <a:fillRect/>
          </a:stretch>
        </p:blipFill>
        <p:spPr bwMode="auto">
          <a:xfrm>
            <a:off x="1649420" y="578858"/>
            <a:ext cx="5845160" cy="2621542"/>
          </a:xfrm>
          <a:prstGeom prst="rect">
            <a:avLst/>
          </a:prstGeom>
          <a:noFill/>
        </p:spPr>
      </p:pic>
      <p:sp>
        <p:nvSpPr>
          <p:cNvPr id="6" name="Date Placeholder 5"/>
          <p:cNvSpPr>
            <a:spLocks noGrp="1"/>
          </p:cNvSpPr>
          <p:nvPr>
            <p:ph type="dt" sz="half" idx="10"/>
          </p:nvPr>
        </p:nvSpPr>
        <p:spPr/>
        <p:txBody>
          <a:bodyPr/>
          <a:lstStyle/>
          <a:p>
            <a:r>
              <a:rPr lang="en-US" dirty="0"/>
              <a:t>July 26,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16147" y="1828800"/>
            <a:ext cx="3009009" cy="4010459"/>
          </a:xfr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10</a:t>
            </a:fld>
            <a:endParaRPr lang="en-US" dirty="0"/>
          </a:p>
        </p:txBody>
      </p:sp>
      <p:sp>
        <p:nvSpPr>
          <p:cNvPr id="6" name="Title 5"/>
          <p:cNvSpPr>
            <a:spLocks noGrp="1"/>
          </p:cNvSpPr>
          <p:nvPr>
            <p:ph type="title"/>
          </p:nvPr>
        </p:nvSpPr>
        <p:spPr/>
        <p:txBody>
          <a:bodyPr>
            <a:normAutofit fontScale="90000"/>
          </a:bodyPr>
          <a:lstStyle/>
          <a:p>
            <a:r>
              <a:rPr lang="en-US" sz="4900" dirty="0"/>
              <a:t>Los Alamos Oversight Section</a:t>
            </a:r>
            <a:br>
              <a:rPr lang="en-US" dirty="0"/>
            </a:br>
            <a:r>
              <a:rPr lang="en-US" sz="4000" dirty="0"/>
              <a:t>Background Level Studies</a:t>
            </a:r>
          </a:p>
        </p:txBody>
      </p:sp>
      <p:pic>
        <p:nvPicPr>
          <p:cNvPr id="10" name="Content Placeholder 5"/>
          <p:cNvPicPr>
            <a:picLocks noGrp="1" noChangeAspect="1"/>
          </p:cNvPicPr>
          <p:nvPr>
            <p:ph sz="quarter" idx="2"/>
          </p:nvPr>
        </p:nvPicPr>
        <p:blipFill rotWithShape="1">
          <a:blip r:embed="rId4" cstate="print">
            <a:extLst>
              <a:ext uri="{28A0092B-C50C-407E-A947-70E740481C1C}">
                <a14:useLocalDpi xmlns:a14="http://schemas.microsoft.com/office/drawing/2010/main" val="0"/>
              </a:ext>
            </a:extLst>
          </a:blip>
          <a:srcRect l="5514" r="8590"/>
          <a:stretch/>
        </p:blipFill>
        <p:spPr>
          <a:xfrm>
            <a:off x="3657600" y="1828800"/>
            <a:ext cx="5167295" cy="4010459"/>
          </a:xfrm>
        </p:spPr>
      </p:pic>
      <p:sp>
        <p:nvSpPr>
          <p:cNvPr id="7" name="TextBox 6"/>
          <p:cNvSpPr txBox="1"/>
          <p:nvPr/>
        </p:nvSpPr>
        <p:spPr>
          <a:xfrm>
            <a:off x="533400" y="5144869"/>
            <a:ext cx="3048000" cy="646331"/>
          </a:xfrm>
          <a:prstGeom prst="rect">
            <a:avLst/>
          </a:prstGeom>
          <a:noFill/>
        </p:spPr>
        <p:txBody>
          <a:bodyPr wrap="square" rtlCol="0">
            <a:spAutoFit/>
          </a:bodyPr>
          <a:lstStyle/>
          <a:p>
            <a:r>
              <a:rPr lang="en-US" dirty="0">
                <a:solidFill>
                  <a:schemeClr val="bg1"/>
                </a:solidFill>
              </a:rPr>
              <a:t>Precipitation sampling, Northern New Mexico</a:t>
            </a:r>
          </a:p>
        </p:txBody>
      </p:sp>
      <p:sp>
        <p:nvSpPr>
          <p:cNvPr id="8" name="TextBox 7"/>
          <p:cNvSpPr txBox="1"/>
          <p:nvPr/>
        </p:nvSpPr>
        <p:spPr>
          <a:xfrm>
            <a:off x="3657600" y="5437842"/>
            <a:ext cx="5108448" cy="369332"/>
          </a:xfrm>
          <a:prstGeom prst="rect">
            <a:avLst/>
          </a:prstGeom>
          <a:noFill/>
        </p:spPr>
        <p:txBody>
          <a:bodyPr wrap="square" rtlCol="0">
            <a:spAutoFit/>
          </a:bodyPr>
          <a:lstStyle/>
          <a:p>
            <a:r>
              <a:rPr lang="en-US" dirty="0">
                <a:solidFill>
                  <a:schemeClr val="bg1"/>
                </a:solidFill>
              </a:rPr>
              <a:t>Atmospheric Deposition, Bandelier National Monument</a:t>
            </a:r>
          </a:p>
        </p:txBody>
      </p:sp>
    </p:spTree>
    <p:extLst>
      <p:ext uri="{BB962C8B-B14F-4D97-AF65-F5344CB8AC3E}">
        <p14:creationId xmlns:p14="http://schemas.microsoft.com/office/powerpoint/2010/main" val="289136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5243" r="8090"/>
          <a:stretch/>
        </p:blipFill>
        <p:spPr>
          <a:xfrm rot="5400000">
            <a:off x="-497132" y="2627068"/>
            <a:ext cx="4114800" cy="2670663"/>
          </a:xfr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sz="4900" dirty="0"/>
              <a:t>Sandia Oversight Section</a:t>
            </a:r>
            <a:br>
              <a:rPr lang="en-US" dirty="0"/>
            </a:br>
            <a:r>
              <a:rPr lang="en-US" sz="4000" dirty="0"/>
              <a:t>Stormwater Monitoring</a:t>
            </a:r>
          </a:p>
        </p:txBody>
      </p:sp>
      <p:sp>
        <p:nvSpPr>
          <p:cNvPr id="8" name="TextBox 7"/>
          <p:cNvSpPr txBox="1"/>
          <p:nvPr/>
        </p:nvSpPr>
        <p:spPr>
          <a:xfrm>
            <a:off x="224936" y="5096470"/>
            <a:ext cx="2597630" cy="923330"/>
          </a:xfrm>
          <a:prstGeom prst="rect">
            <a:avLst/>
          </a:prstGeom>
          <a:noFill/>
        </p:spPr>
        <p:txBody>
          <a:bodyPr wrap="square" rtlCol="0">
            <a:spAutoFit/>
          </a:bodyPr>
          <a:lstStyle/>
          <a:p>
            <a:r>
              <a:rPr lang="en-US" dirty="0">
                <a:solidFill>
                  <a:schemeClr val="bg1"/>
                </a:solidFill>
              </a:rPr>
              <a:t>Stormwater sampling, </a:t>
            </a:r>
          </a:p>
          <a:p>
            <a:r>
              <a:rPr lang="en-US" dirty="0">
                <a:solidFill>
                  <a:schemeClr val="bg1"/>
                </a:solidFill>
              </a:rPr>
              <a:t>Stormwater conveyance to Tijeras Arroyo, Sandia</a:t>
            </a:r>
          </a:p>
        </p:txBody>
      </p:sp>
      <p:pic>
        <p:nvPicPr>
          <p:cNvPr id="11" name="Content Placeholder 10"/>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2844326" y="1794618"/>
            <a:ext cx="6223474" cy="4148982"/>
          </a:xfrm>
        </p:spPr>
      </p:pic>
    </p:spTree>
    <p:extLst>
      <p:ext uri="{BB962C8B-B14F-4D97-AF65-F5344CB8AC3E}">
        <p14:creationId xmlns:p14="http://schemas.microsoft.com/office/powerpoint/2010/main" val="335664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962400" y="1981200"/>
            <a:ext cx="4470457" cy="3400246"/>
          </a:xfrm>
        </p:spPr>
      </p:pic>
      <p:pic>
        <p:nvPicPr>
          <p:cNvPr id="13" name="Content Placeholder 12"/>
          <p:cNvPicPr>
            <a:picLocks noGrp="1" noChangeAspect="1"/>
          </p:cNvPicPr>
          <p:nvPr>
            <p:ph sz="quarter" idx="1"/>
          </p:nvPr>
        </p:nvPicPr>
        <p:blipFill rotWithShape="1">
          <a:blip r:embed="rId4" cstate="print">
            <a:extLst>
              <a:ext uri="{28A0092B-C50C-407E-A947-70E740481C1C}">
                <a14:useLocalDpi xmlns:a14="http://schemas.microsoft.com/office/drawing/2010/main" val="0"/>
              </a:ext>
            </a:extLst>
          </a:blip>
          <a:srcRect r="23090"/>
          <a:stretch/>
        </p:blipFill>
        <p:spPr>
          <a:xfrm rot="5400000">
            <a:off x="122980" y="2544020"/>
            <a:ext cx="4190410" cy="3064770"/>
          </a:xfr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12</a:t>
            </a:fld>
            <a:endParaRPr lang="en-US" dirty="0"/>
          </a:p>
        </p:txBody>
      </p:sp>
      <p:sp>
        <p:nvSpPr>
          <p:cNvPr id="2" name="Title 1"/>
          <p:cNvSpPr>
            <a:spLocks noGrp="1"/>
          </p:cNvSpPr>
          <p:nvPr>
            <p:ph type="title"/>
          </p:nvPr>
        </p:nvSpPr>
        <p:spPr/>
        <p:txBody>
          <a:bodyPr>
            <a:normAutofit fontScale="90000"/>
          </a:bodyPr>
          <a:lstStyle/>
          <a:p>
            <a:r>
              <a:rPr lang="en-US" sz="4900" dirty="0"/>
              <a:t>Sandia Oversight Section</a:t>
            </a:r>
            <a:br>
              <a:rPr lang="en-US" dirty="0"/>
            </a:br>
            <a:r>
              <a:rPr lang="en-US" sz="4000" dirty="0"/>
              <a:t>Terrestrial/Biota Monitoring</a:t>
            </a:r>
          </a:p>
        </p:txBody>
      </p:sp>
      <p:sp>
        <p:nvSpPr>
          <p:cNvPr id="8" name="TextBox 7"/>
          <p:cNvSpPr txBox="1"/>
          <p:nvPr/>
        </p:nvSpPr>
        <p:spPr>
          <a:xfrm>
            <a:off x="687238" y="2052722"/>
            <a:ext cx="3048000" cy="923330"/>
          </a:xfrm>
          <a:prstGeom prst="rect">
            <a:avLst/>
          </a:prstGeom>
          <a:noFill/>
        </p:spPr>
        <p:txBody>
          <a:bodyPr wrap="square" rtlCol="0">
            <a:spAutoFit/>
          </a:bodyPr>
          <a:lstStyle/>
          <a:p>
            <a:r>
              <a:rPr lang="en-US" dirty="0">
                <a:solidFill>
                  <a:schemeClr val="bg1"/>
                </a:solidFill>
              </a:rPr>
              <a:t>Soil sampling, Oak Flats Campground, Cibola National Forest</a:t>
            </a:r>
          </a:p>
        </p:txBody>
      </p:sp>
      <p:sp>
        <p:nvSpPr>
          <p:cNvPr id="9" name="TextBox 8"/>
          <p:cNvSpPr txBox="1"/>
          <p:nvPr/>
        </p:nvSpPr>
        <p:spPr>
          <a:xfrm>
            <a:off x="3962400" y="1981200"/>
            <a:ext cx="4950960" cy="646331"/>
          </a:xfrm>
          <a:prstGeom prst="rect">
            <a:avLst/>
          </a:prstGeom>
          <a:noFill/>
        </p:spPr>
        <p:txBody>
          <a:bodyPr wrap="square" rtlCol="0">
            <a:spAutoFit/>
          </a:bodyPr>
          <a:lstStyle/>
          <a:p>
            <a:r>
              <a:rPr lang="en-US" dirty="0">
                <a:solidFill>
                  <a:schemeClr val="bg1"/>
                </a:solidFill>
              </a:rPr>
              <a:t>Sediment sampling, Los Huertas Creek, Sandia Mountains</a:t>
            </a:r>
          </a:p>
        </p:txBody>
      </p:sp>
    </p:spTree>
    <p:extLst>
      <p:ext uri="{BB962C8B-B14F-4D97-AF65-F5344CB8AC3E}">
        <p14:creationId xmlns:p14="http://schemas.microsoft.com/office/powerpoint/2010/main" val="130090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WIPP Oversight Section</a:t>
            </a:r>
            <a:br>
              <a:rPr lang="en-US" dirty="0"/>
            </a:br>
            <a:r>
              <a:rPr lang="en-US" sz="4000" dirty="0"/>
              <a:t>Exhaust Air Monitoring</a:t>
            </a:r>
          </a:p>
        </p:txBody>
      </p:sp>
      <p:sp>
        <p:nvSpPr>
          <p:cNvPr id="3" name="Slide Number Placeholder 2"/>
          <p:cNvSpPr>
            <a:spLocks noGrp="1"/>
          </p:cNvSpPr>
          <p:nvPr>
            <p:ph type="sldNum" sz="quarter" idx="12"/>
          </p:nvPr>
        </p:nvSpPr>
        <p:spPr/>
        <p:txBody>
          <a:bodyPr>
            <a:normAutofit fontScale="85000" lnSpcReduction="20000"/>
          </a:bodyPr>
          <a:lstStyle/>
          <a:p>
            <a:fld id="{0255DE44-24D9-468F-ACC9-DDC431174CCA}" type="slidenum">
              <a:rPr lang="en-US" smtClean="0"/>
              <a:pPr/>
              <a:t>13</a:t>
            </a:fld>
            <a:endParaRPr lang="en-US" dirty="0"/>
          </a:p>
        </p:txBody>
      </p:sp>
      <p:pic>
        <p:nvPicPr>
          <p:cNvPr id="12" name="Content Placeholder 1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74724" y="1600200"/>
            <a:ext cx="7446753" cy="4964502"/>
          </a:xfrm>
        </p:spPr>
      </p:pic>
      <p:sp>
        <p:nvSpPr>
          <p:cNvPr id="5" name="TextBox 4"/>
          <p:cNvSpPr txBox="1"/>
          <p:nvPr/>
        </p:nvSpPr>
        <p:spPr>
          <a:xfrm>
            <a:off x="1066800" y="6019800"/>
            <a:ext cx="4950960" cy="369332"/>
          </a:xfrm>
          <a:prstGeom prst="rect">
            <a:avLst/>
          </a:prstGeom>
          <a:noFill/>
        </p:spPr>
        <p:txBody>
          <a:bodyPr wrap="square" rtlCol="0">
            <a:spAutoFit/>
          </a:bodyPr>
          <a:lstStyle/>
          <a:p>
            <a:r>
              <a:rPr lang="en-US" dirty="0">
                <a:solidFill>
                  <a:schemeClr val="bg1"/>
                </a:solidFill>
              </a:rPr>
              <a:t>Station B, EPA Point of Compliance, WIPP</a:t>
            </a:r>
          </a:p>
        </p:txBody>
      </p:sp>
    </p:spTree>
    <p:extLst>
      <p:ext uri="{BB962C8B-B14F-4D97-AF65-F5344CB8AC3E}">
        <p14:creationId xmlns:p14="http://schemas.microsoft.com/office/powerpoint/2010/main" val="156287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8600" y="2373601"/>
            <a:ext cx="4267200" cy="3297381"/>
          </a:xfrm>
        </p:spPr>
      </p:pic>
      <p:sp>
        <p:nvSpPr>
          <p:cNvPr id="3" name="Slide Number Placeholder 2"/>
          <p:cNvSpPr>
            <a:spLocks noGrp="1"/>
          </p:cNvSpPr>
          <p:nvPr>
            <p:ph type="sldNum" sz="quarter" idx="16"/>
          </p:nvPr>
        </p:nvSpPr>
        <p:spPr/>
        <p:txBody>
          <a:bodyPr>
            <a:normAutofit fontScale="85000" lnSpcReduction="20000"/>
          </a:bodyPr>
          <a:lstStyle/>
          <a:p>
            <a:fld id="{0255DE44-24D9-468F-ACC9-DDC431174CCA}" type="slidenum">
              <a:rPr lang="en-US" smtClean="0"/>
              <a:pPr/>
              <a:t>14</a:t>
            </a:fld>
            <a:endParaRPr lang="en-US" dirty="0"/>
          </a:p>
        </p:txBody>
      </p:sp>
      <p:sp>
        <p:nvSpPr>
          <p:cNvPr id="4" name="Title 3"/>
          <p:cNvSpPr>
            <a:spLocks noGrp="1"/>
          </p:cNvSpPr>
          <p:nvPr>
            <p:ph type="title"/>
          </p:nvPr>
        </p:nvSpPr>
        <p:spPr/>
        <p:txBody>
          <a:bodyPr>
            <a:normAutofit fontScale="90000"/>
          </a:bodyPr>
          <a:lstStyle/>
          <a:p>
            <a:r>
              <a:rPr lang="en-US" sz="4900" dirty="0"/>
              <a:t>WIPP Oversight Section</a:t>
            </a:r>
            <a:br>
              <a:rPr lang="en-US" dirty="0"/>
            </a:br>
            <a:r>
              <a:rPr lang="en-US" sz="4000" dirty="0"/>
              <a:t>Direct Penetrating Radiation Monitoring</a:t>
            </a:r>
          </a:p>
        </p:txBody>
      </p:sp>
      <p:pic>
        <p:nvPicPr>
          <p:cNvPr id="8" name="Content Placeholder 4"/>
          <p:cNvPicPr>
            <a:picLocks noGrp="1" noChangeAspect="1"/>
          </p:cNvPicPr>
          <p:nvPr>
            <p:ph sz="quarter" idx="2"/>
          </p:nvPr>
        </p:nvPicPr>
        <p:blipFill>
          <a:blip r:embed="rId4"/>
          <a:stretch>
            <a:fillRect/>
          </a:stretch>
        </p:blipFill>
        <p:spPr>
          <a:xfrm>
            <a:off x="4529393" y="2438400"/>
            <a:ext cx="4614607" cy="3048000"/>
          </a:xfrm>
          <a:prstGeom prst="rect">
            <a:avLst/>
          </a:prstGeom>
        </p:spPr>
      </p:pic>
    </p:spTree>
    <p:extLst>
      <p:ext uri="{BB962C8B-B14F-4D97-AF65-F5344CB8AC3E}">
        <p14:creationId xmlns:p14="http://schemas.microsoft.com/office/powerpoint/2010/main" val="277590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0255DE44-24D9-468F-ACC9-DDC431174CCA}" type="slidenum">
              <a:rPr lang="en-US" smtClean="0"/>
              <a:pPr/>
              <a:t>15</a:t>
            </a:fld>
            <a:endParaRPr lang="en-US" dirty="0"/>
          </a:p>
        </p:txBody>
      </p:sp>
      <p:sp>
        <p:nvSpPr>
          <p:cNvPr id="6" name="Text Placeholder 5"/>
          <p:cNvSpPr>
            <a:spLocks noGrp="1"/>
          </p:cNvSpPr>
          <p:nvPr>
            <p:ph type="body" idx="2"/>
          </p:nvPr>
        </p:nvSpPr>
        <p:spPr/>
        <p:txBody>
          <a:bodyPr/>
          <a:lstStyle/>
          <a:p>
            <a:r>
              <a:rPr lang="en-US" dirty="0"/>
              <a:t> </a:t>
            </a:r>
          </a:p>
        </p:txBody>
      </p:sp>
      <p:sp>
        <p:nvSpPr>
          <p:cNvPr id="4" name="Title 3"/>
          <p:cNvSpPr>
            <a:spLocks noGrp="1"/>
          </p:cNvSpPr>
          <p:nvPr>
            <p:ph type="title"/>
          </p:nvPr>
        </p:nvSpPr>
        <p:spPr/>
        <p:txBody>
          <a:bodyPr>
            <a:normAutofit/>
          </a:bodyPr>
          <a:lstStyle/>
          <a:p>
            <a:r>
              <a:rPr lang="en-US" dirty="0"/>
              <a:t>Benefits we provide</a:t>
            </a:r>
          </a:p>
        </p:txBody>
      </p:sp>
      <p:pic>
        <p:nvPicPr>
          <p:cNvPr id="7" name="Content Placeholder 1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362200" y="1828800"/>
            <a:ext cx="6400800" cy="4267199"/>
          </a:xfrm>
        </p:spPr>
      </p:pic>
      <p:sp>
        <p:nvSpPr>
          <p:cNvPr id="8" name="TextBox 7"/>
          <p:cNvSpPr txBox="1"/>
          <p:nvPr/>
        </p:nvSpPr>
        <p:spPr>
          <a:xfrm>
            <a:off x="2399580" y="5449669"/>
            <a:ext cx="6211019" cy="646331"/>
          </a:xfrm>
          <a:prstGeom prst="rect">
            <a:avLst/>
          </a:prstGeom>
          <a:noFill/>
        </p:spPr>
        <p:txBody>
          <a:bodyPr wrap="square" rtlCol="0">
            <a:spAutoFit/>
          </a:bodyPr>
          <a:lstStyle/>
          <a:p>
            <a:r>
              <a:rPr lang="en-US" dirty="0">
                <a:solidFill>
                  <a:schemeClr val="bg1"/>
                </a:solidFill>
              </a:rPr>
              <a:t>EPA Annual Inspection with NMED Hazardous Waste Bureau and DOE Oversight Bureau, WIPP Underground </a:t>
            </a:r>
          </a:p>
        </p:txBody>
      </p:sp>
    </p:spTree>
    <p:extLst>
      <p:ext uri="{BB962C8B-B14F-4D97-AF65-F5344CB8AC3E}">
        <p14:creationId xmlns:p14="http://schemas.microsoft.com/office/powerpoint/2010/main" val="1893423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Review and Supplemental Environmental Projects</a:t>
            </a:r>
          </a:p>
        </p:txBody>
      </p:sp>
      <p:sp>
        <p:nvSpPr>
          <p:cNvPr id="3" name="Slide Number Placeholder 2"/>
          <p:cNvSpPr>
            <a:spLocks noGrp="1"/>
          </p:cNvSpPr>
          <p:nvPr>
            <p:ph type="sldNum" sz="quarter" idx="12"/>
          </p:nvPr>
        </p:nvSpPr>
        <p:spPr/>
        <p:txBody>
          <a:bodyPr>
            <a:normAutofit fontScale="85000" lnSpcReduction="20000"/>
          </a:bodyPr>
          <a:lstStyle/>
          <a:p>
            <a:fld id="{0255DE44-24D9-468F-ACC9-DDC431174CCA}" type="slidenum">
              <a:rPr lang="en-US" smtClean="0"/>
              <a:pPr/>
              <a:t>16</a:t>
            </a:fld>
            <a:endParaRPr lang="en-US" dirty="0"/>
          </a:p>
        </p:txBody>
      </p:sp>
      <p:pic>
        <p:nvPicPr>
          <p:cNvPr id="6"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87475" y="1600200"/>
            <a:ext cx="6604000" cy="4953000"/>
          </a:xfrm>
        </p:spPr>
      </p:pic>
      <p:sp>
        <p:nvSpPr>
          <p:cNvPr id="5" name="TextBox 4"/>
          <p:cNvSpPr txBox="1"/>
          <p:nvPr/>
        </p:nvSpPr>
        <p:spPr>
          <a:xfrm>
            <a:off x="1394664" y="6096000"/>
            <a:ext cx="6211019" cy="369332"/>
          </a:xfrm>
          <a:prstGeom prst="rect">
            <a:avLst/>
          </a:prstGeom>
          <a:noFill/>
        </p:spPr>
        <p:txBody>
          <a:bodyPr wrap="square" rtlCol="0">
            <a:spAutoFit/>
          </a:bodyPr>
          <a:lstStyle/>
          <a:p>
            <a:r>
              <a:rPr lang="en-US" dirty="0">
                <a:solidFill>
                  <a:schemeClr val="bg1"/>
                </a:solidFill>
              </a:rPr>
              <a:t>Supplemental Environmental Project Kick-Off, Los Alamos</a:t>
            </a:r>
          </a:p>
        </p:txBody>
      </p:sp>
    </p:spTree>
    <p:extLst>
      <p:ext uri="{BB962C8B-B14F-4D97-AF65-F5344CB8AC3E}">
        <p14:creationId xmlns:p14="http://schemas.microsoft.com/office/powerpoint/2010/main" val="56227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09600" y="2344189"/>
            <a:ext cx="3886200" cy="2913611"/>
          </a:xfrm>
          <a:prstGeom prst="rect">
            <a:avLst/>
          </a:prstGeom>
          <a:solidFill>
            <a:schemeClr val="accent2"/>
          </a:solidFill>
          <a:ln>
            <a:solidFill>
              <a:schemeClr val="accent1"/>
            </a:solidFill>
          </a:ln>
        </p:spPr>
      </p:pic>
      <p:pic>
        <p:nvPicPr>
          <p:cNvPr id="13" name="Content Placeholder 12"/>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701481" y="2286001"/>
            <a:ext cx="4213919" cy="2948842"/>
          </a:xfr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17</a:t>
            </a:fld>
            <a:endParaRPr lang="en-US" dirty="0"/>
          </a:p>
        </p:txBody>
      </p:sp>
      <p:sp>
        <p:nvSpPr>
          <p:cNvPr id="6" name="Title 5"/>
          <p:cNvSpPr>
            <a:spLocks noGrp="1"/>
          </p:cNvSpPr>
          <p:nvPr>
            <p:ph type="title"/>
          </p:nvPr>
        </p:nvSpPr>
        <p:spPr/>
        <p:txBody>
          <a:bodyPr/>
          <a:lstStyle/>
          <a:p>
            <a:r>
              <a:rPr lang="en-US" dirty="0"/>
              <a:t>Public Outreach</a:t>
            </a:r>
          </a:p>
        </p:txBody>
      </p:sp>
      <p:sp>
        <p:nvSpPr>
          <p:cNvPr id="7" name="TextBox 6"/>
          <p:cNvSpPr txBox="1"/>
          <p:nvPr/>
        </p:nvSpPr>
        <p:spPr>
          <a:xfrm>
            <a:off x="582283" y="4962561"/>
            <a:ext cx="3850257" cy="369332"/>
          </a:xfrm>
          <a:prstGeom prst="rect">
            <a:avLst/>
          </a:prstGeom>
          <a:noFill/>
        </p:spPr>
        <p:txBody>
          <a:bodyPr wrap="square" rtlCol="0">
            <a:spAutoFit/>
          </a:bodyPr>
          <a:lstStyle/>
          <a:p>
            <a:r>
              <a:rPr lang="en-US" dirty="0">
                <a:solidFill>
                  <a:schemeClr val="bg1"/>
                </a:solidFill>
              </a:rPr>
              <a:t>Santa Clara Pueblo Environmental Day</a:t>
            </a:r>
          </a:p>
        </p:txBody>
      </p:sp>
    </p:spTree>
    <p:extLst>
      <p:ext uri="{BB962C8B-B14F-4D97-AF65-F5344CB8AC3E}">
        <p14:creationId xmlns:p14="http://schemas.microsoft.com/office/powerpoint/2010/main" val="206278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0255DE44-24D9-468F-ACC9-DDC431174CCA}" type="slidenum">
              <a:rPr lang="en-US" smtClean="0"/>
              <a:pPr/>
              <a:t>18</a:t>
            </a:fld>
            <a:endParaRPr lang="en-US" dirty="0"/>
          </a:p>
        </p:txBody>
      </p:sp>
      <p:sp>
        <p:nvSpPr>
          <p:cNvPr id="6" name="Text Placeholder 5"/>
          <p:cNvSpPr>
            <a:spLocks noGrp="1"/>
          </p:cNvSpPr>
          <p:nvPr>
            <p:ph type="body" idx="2"/>
          </p:nvPr>
        </p:nvSpPr>
        <p:spPr>
          <a:xfrm>
            <a:off x="609600" y="1752600"/>
            <a:ext cx="2133600" cy="4343400"/>
          </a:xfrm>
        </p:spPr>
        <p:txBody>
          <a:bodyPr/>
          <a:lstStyle/>
          <a:p>
            <a:r>
              <a:rPr lang="en-US" dirty="0"/>
              <a:t>Acknowledgement:</a:t>
            </a:r>
          </a:p>
          <a:p>
            <a:endParaRPr lang="en-US" dirty="0"/>
          </a:p>
          <a:p>
            <a:r>
              <a:rPr lang="en-US" dirty="0"/>
              <a:t>Disclaimer:</a:t>
            </a:r>
          </a:p>
        </p:txBody>
      </p:sp>
      <p:sp>
        <p:nvSpPr>
          <p:cNvPr id="5" name="Content Placeholder 4"/>
          <p:cNvSpPr>
            <a:spLocks noGrp="1"/>
          </p:cNvSpPr>
          <p:nvPr>
            <p:ph sz="quarter" idx="1"/>
          </p:nvPr>
        </p:nvSpPr>
        <p:spPr>
          <a:xfrm>
            <a:off x="3048000" y="1905000"/>
            <a:ext cx="5791200" cy="4267200"/>
          </a:xfrm>
        </p:spPr>
        <p:txBody>
          <a:bodyPr>
            <a:normAutofit fontScale="47500" lnSpcReduction="20000"/>
          </a:bodyPr>
          <a:lstStyle/>
          <a:p>
            <a:pPr marL="0" indent="0">
              <a:buNone/>
            </a:pPr>
            <a:r>
              <a:rPr lang="en-US" sz="3300" dirty="0"/>
              <a:t>This material is based upon work supported by the Department of Energy Office of Environmental Management under Award Numbers </a:t>
            </a:r>
            <a:r>
              <a:rPr lang="en-US" sz="3300" i="1" dirty="0"/>
              <a:t>DE-EM0002114 and DE-EM0002420</a:t>
            </a:r>
            <a:r>
              <a:rPr lang="en-US" sz="3300" dirty="0"/>
              <a:t>.  </a:t>
            </a:r>
          </a:p>
          <a:p>
            <a:pPr marL="0" indent="0">
              <a:buNone/>
            </a:pPr>
            <a:endParaRPr lang="en-US" dirty="0"/>
          </a:p>
          <a:p>
            <a:pPr marL="0" indent="0">
              <a:buNone/>
            </a:pPr>
            <a:r>
              <a:rPr lang="en-US" sz="3300" dirty="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dirty="0"/>
          </a:p>
        </p:txBody>
      </p:sp>
      <p:sp>
        <p:nvSpPr>
          <p:cNvPr id="4" name="Title 3"/>
          <p:cNvSpPr>
            <a:spLocks noGrp="1"/>
          </p:cNvSpPr>
          <p:nvPr>
            <p:ph type="title"/>
          </p:nvPr>
        </p:nvSpPr>
        <p:spPr/>
        <p:txBody>
          <a:bodyPr/>
          <a:lstStyle/>
          <a:p>
            <a:r>
              <a:rPr lang="en-US" dirty="0"/>
              <a:t>Acknowledgement and Disclaimer</a:t>
            </a:r>
          </a:p>
        </p:txBody>
      </p:sp>
    </p:spTree>
    <p:extLst>
      <p:ext uri="{BB962C8B-B14F-4D97-AF65-F5344CB8AC3E}">
        <p14:creationId xmlns:p14="http://schemas.microsoft.com/office/powerpoint/2010/main" val="216175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t>
            </a:r>
          </a:p>
        </p:txBody>
      </p:sp>
      <p:sp>
        <p:nvSpPr>
          <p:cNvPr id="3" name="Slide Number Placeholder 2"/>
          <p:cNvSpPr>
            <a:spLocks noGrp="1"/>
          </p:cNvSpPr>
          <p:nvPr>
            <p:ph type="sldNum" sz="quarter" idx="11"/>
          </p:nvPr>
        </p:nvSpPr>
        <p:spPr/>
        <p:txBody>
          <a:bodyPr>
            <a:normAutofit/>
          </a:bodyPr>
          <a:lstStyle/>
          <a:p>
            <a:fld id="{0255DE44-24D9-468F-ACC9-DDC431174CCA}" type="slidenum">
              <a:rPr lang="en-US" smtClean="0"/>
              <a:pPr/>
              <a:t>19</a:t>
            </a:fld>
            <a:endParaRPr lang="en-US" dirty="0"/>
          </a:p>
        </p:txBody>
      </p:sp>
    </p:spTree>
    <p:extLst>
      <p:ext uri="{BB962C8B-B14F-4D97-AF65-F5344CB8AC3E}">
        <p14:creationId xmlns:p14="http://schemas.microsoft.com/office/powerpoint/2010/main" val="2343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0255DE44-24D9-468F-ACC9-DDC431174CCA}" type="slidenum">
              <a:rPr lang="en-US" smtClean="0"/>
              <a:pPr/>
              <a:t>2</a:t>
            </a:fld>
            <a:endParaRPr lang="en-US" dirty="0"/>
          </a:p>
        </p:txBody>
      </p:sp>
      <p:sp>
        <p:nvSpPr>
          <p:cNvPr id="6" name="Text Placeholder 5"/>
          <p:cNvSpPr>
            <a:spLocks noGrp="1"/>
          </p:cNvSpPr>
          <p:nvPr>
            <p:ph type="body" idx="2"/>
          </p:nvPr>
        </p:nvSpPr>
        <p:spPr/>
        <p:txBody>
          <a:bodyPr/>
          <a:lstStyle/>
          <a:p>
            <a:r>
              <a:rPr lang="en-US" dirty="0"/>
              <a:t> </a:t>
            </a:r>
          </a:p>
        </p:txBody>
      </p:sp>
      <p:sp>
        <p:nvSpPr>
          <p:cNvPr id="4" name="Title 3"/>
          <p:cNvSpPr>
            <a:spLocks noGrp="1"/>
          </p:cNvSpPr>
          <p:nvPr>
            <p:ph type="title"/>
          </p:nvPr>
        </p:nvSpPr>
        <p:spPr/>
        <p:txBody>
          <a:bodyPr/>
          <a:lstStyle/>
          <a:p>
            <a:r>
              <a:rPr lang="en-US" dirty="0"/>
              <a:t>Who we are</a:t>
            </a:r>
          </a:p>
        </p:txBody>
      </p:sp>
      <p:pic>
        <p:nvPicPr>
          <p:cNvPr id="13" name="Content Placeholder 1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616200" y="1752600"/>
            <a:ext cx="5892800" cy="4419600"/>
          </a:xfrm>
        </p:spPr>
      </p:pic>
      <p:sp>
        <p:nvSpPr>
          <p:cNvPr id="3" name="TextBox 2"/>
          <p:cNvSpPr txBox="1"/>
          <p:nvPr/>
        </p:nvSpPr>
        <p:spPr>
          <a:xfrm>
            <a:off x="2667000" y="5802868"/>
            <a:ext cx="5791200" cy="369332"/>
          </a:xfrm>
          <a:prstGeom prst="rect">
            <a:avLst/>
          </a:prstGeom>
          <a:noFill/>
        </p:spPr>
        <p:txBody>
          <a:bodyPr wrap="square" rtlCol="0">
            <a:spAutoFit/>
          </a:bodyPr>
          <a:lstStyle/>
          <a:p>
            <a:r>
              <a:rPr lang="en-US" dirty="0">
                <a:solidFill>
                  <a:schemeClr val="bg1"/>
                </a:solidFill>
              </a:rPr>
              <a:t>Surface water sampling, the Rio Grande at Frijoles Canyon</a:t>
            </a:r>
          </a:p>
        </p:txBody>
      </p:sp>
    </p:spTree>
    <p:extLst>
      <p:ext uri="{BB962C8B-B14F-4D97-AF65-F5344CB8AC3E}">
        <p14:creationId xmlns:p14="http://schemas.microsoft.com/office/powerpoint/2010/main" val="62594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3886200"/>
          </a:xfrm>
        </p:spPr>
        <p:txBody>
          <a:bodyPr>
            <a:normAutofit fontScale="70000" lnSpcReduction="20000"/>
          </a:bodyPr>
          <a:lstStyle/>
          <a:p>
            <a:r>
              <a:rPr lang="en-US" dirty="0"/>
              <a:t>Susan A. Lucas Kamat, DOE Oversight Bureau Chief </a:t>
            </a:r>
          </a:p>
          <a:p>
            <a:r>
              <a:rPr lang="en-US" dirty="0">
                <a:hlinkClick r:id="rId3"/>
              </a:rPr>
              <a:t>Susan.LucasKamat@state.nm.us</a:t>
            </a:r>
            <a:r>
              <a:rPr lang="en-US" dirty="0"/>
              <a:t> or 505-383-2074</a:t>
            </a:r>
          </a:p>
          <a:p>
            <a:endParaRPr lang="en-US" dirty="0"/>
          </a:p>
          <a:p>
            <a:r>
              <a:rPr lang="en-US" dirty="0"/>
              <a:t>Steve Yanicak, Los Alamos Oversight Section Manager</a:t>
            </a:r>
          </a:p>
          <a:p>
            <a:r>
              <a:rPr lang="en-US" dirty="0">
                <a:hlinkClick r:id="rId4"/>
              </a:rPr>
              <a:t>Steve.Yanicak@state.nm.us</a:t>
            </a:r>
            <a:r>
              <a:rPr lang="en-US" dirty="0"/>
              <a:t> or 505-476-3040</a:t>
            </a:r>
          </a:p>
          <a:p>
            <a:endParaRPr lang="en-US" dirty="0"/>
          </a:p>
          <a:p>
            <a:r>
              <a:rPr lang="en-US" dirty="0"/>
              <a:t>Jennifer Hart, Sandia and WIPP Oversight Sections Manager</a:t>
            </a:r>
          </a:p>
          <a:p>
            <a:r>
              <a:rPr lang="en-US" dirty="0">
                <a:hlinkClick r:id="rId5"/>
              </a:rPr>
              <a:t>Jennifer.Hart@state.nm.us</a:t>
            </a:r>
            <a:r>
              <a:rPr lang="en-US" dirty="0"/>
              <a:t> or 505-383-2072 </a:t>
            </a:r>
          </a:p>
          <a:p>
            <a:endParaRPr lang="en-US" dirty="0"/>
          </a:p>
          <a:p>
            <a:r>
              <a:rPr lang="en-US" dirty="0"/>
              <a:t>DOE Oversight Bureau webpage </a:t>
            </a:r>
            <a:r>
              <a:rPr lang="en-US" dirty="0">
                <a:hlinkClick r:id="rId6"/>
              </a:rPr>
              <a:t>https://www.env.nm.gov/doeob/</a:t>
            </a:r>
            <a:r>
              <a:rPr lang="en-US" dirty="0"/>
              <a:t> </a:t>
            </a:r>
          </a:p>
          <a:p>
            <a:r>
              <a:rPr lang="en-US" dirty="0"/>
              <a:t>Los Alamos-area data </a:t>
            </a:r>
            <a:r>
              <a:rPr lang="en-US" dirty="0">
                <a:hlinkClick r:id="rId7"/>
              </a:rPr>
              <a:t>http://www.intellusnmdata.com/</a:t>
            </a:r>
            <a:r>
              <a:rPr lang="en-US" dirty="0"/>
              <a:t> </a:t>
            </a:r>
          </a:p>
        </p:txBody>
      </p:sp>
      <p:sp>
        <p:nvSpPr>
          <p:cNvPr id="5" name="Title 4"/>
          <p:cNvSpPr>
            <a:spLocks noGrp="1"/>
          </p:cNvSpPr>
          <p:nvPr>
            <p:ph type="title"/>
          </p:nvPr>
        </p:nvSpPr>
        <p:spPr/>
        <p:txBody>
          <a:bodyPr/>
          <a:lstStyle/>
          <a:p>
            <a:r>
              <a:rPr lang="en-US" dirty="0"/>
              <a:t>DOE Oversight Bureau Contacts</a:t>
            </a:r>
          </a:p>
        </p:txBody>
      </p:sp>
      <p:sp>
        <p:nvSpPr>
          <p:cNvPr id="3" name="Slide Number Placeholder 2"/>
          <p:cNvSpPr>
            <a:spLocks noGrp="1"/>
          </p:cNvSpPr>
          <p:nvPr>
            <p:ph type="sldNum" sz="quarter" idx="11"/>
          </p:nvPr>
        </p:nvSpPr>
        <p:spPr/>
        <p:txBody>
          <a:bodyPr>
            <a:normAutofit/>
          </a:bodyPr>
          <a:lstStyle/>
          <a:p>
            <a:fld id="{0255DE44-24D9-468F-ACC9-DDC431174CCA}" type="slidenum">
              <a:rPr lang="en-US" smtClean="0"/>
              <a:pPr/>
              <a:t>20</a:t>
            </a:fld>
            <a:endParaRPr lang="en-US" dirty="0"/>
          </a:p>
        </p:txBody>
      </p:sp>
    </p:spTree>
    <p:extLst>
      <p:ext uri="{BB962C8B-B14F-4D97-AF65-F5344CB8AC3E}">
        <p14:creationId xmlns:p14="http://schemas.microsoft.com/office/powerpoint/2010/main" val="426303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2"/>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7461"/>
          <a:stretch/>
        </p:blipFill>
        <p:spPr>
          <a:xfrm>
            <a:off x="685800" y="1908508"/>
            <a:ext cx="3237807" cy="4492292"/>
          </a:xfrm>
        </p:spPr>
      </p:pic>
      <p:sp>
        <p:nvSpPr>
          <p:cNvPr id="8" name="Content Placeholder 7"/>
          <p:cNvSpPr>
            <a:spLocks noGrp="1"/>
          </p:cNvSpPr>
          <p:nvPr>
            <p:ph sz="quarter" idx="2"/>
          </p:nvPr>
        </p:nvSpPr>
        <p:spPr>
          <a:xfrm>
            <a:off x="4419600" y="1931987"/>
            <a:ext cx="4311501" cy="4229579"/>
          </a:xfrm>
        </p:spPr>
        <p:txBody>
          <a:bodyPr>
            <a:normAutofit/>
          </a:bodyPr>
          <a:lstStyle/>
          <a:p>
            <a:pPr marL="0" indent="0">
              <a:buNone/>
            </a:pPr>
            <a:r>
              <a:rPr lang="en-US" dirty="0"/>
              <a:t>The DOE Oversight Bureau ensures that activities at DOE laboratories and facilities in New Mexico are managed and controlled in a manner that is protective of public health and the environment.  </a:t>
            </a:r>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0255DE44-24D9-468F-ACC9-DDC431174CCA}" type="slidenum">
              <a:rPr lang="en-US" smtClean="0"/>
              <a:pPr/>
              <a:t>3</a:t>
            </a:fld>
            <a:endParaRPr lang="en-US" dirty="0"/>
          </a:p>
        </p:txBody>
      </p:sp>
      <p:sp>
        <p:nvSpPr>
          <p:cNvPr id="2" name="Title 1"/>
          <p:cNvSpPr>
            <a:spLocks noGrp="1"/>
          </p:cNvSpPr>
          <p:nvPr>
            <p:ph type="title"/>
          </p:nvPr>
        </p:nvSpPr>
        <p:spPr/>
        <p:txBody>
          <a:bodyPr/>
          <a:lstStyle/>
          <a:p>
            <a:r>
              <a:rPr lang="en-US" dirty="0"/>
              <a:t>DOE Oversight Bureau Mission</a:t>
            </a:r>
          </a:p>
        </p:txBody>
      </p:sp>
      <p:sp>
        <p:nvSpPr>
          <p:cNvPr id="13" name="TextBox 12"/>
          <p:cNvSpPr txBox="1"/>
          <p:nvPr/>
        </p:nvSpPr>
        <p:spPr>
          <a:xfrm>
            <a:off x="658483" y="5754469"/>
            <a:ext cx="3009900" cy="646331"/>
          </a:xfrm>
          <a:prstGeom prst="rect">
            <a:avLst/>
          </a:prstGeom>
          <a:noFill/>
        </p:spPr>
        <p:txBody>
          <a:bodyPr wrap="square" rtlCol="0">
            <a:spAutoFit/>
          </a:bodyPr>
          <a:lstStyle/>
          <a:p>
            <a:r>
              <a:rPr lang="en-US" dirty="0">
                <a:solidFill>
                  <a:schemeClr val="bg1"/>
                </a:solidFill>
              </a:rPr>
              <a:t>Air monitoring, Southeast Control near WIPP </a:t>
            </a:r>
          </a:p>
        </p:txBody>
      </p:sp>
    </p:spTree>
    <p:extLst>
      <p:ext uri="{BB962C8B-B14F-4D97-AF65-F5344CB8AC3E}">
        <p14:creationId xmlns:p14="http://schemas.microsoft.com/office/powerpoint/2010/main" val="198970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4</a:t>
            </a:fld>
            <a:endParaRPr lang="en-US" dirty="0"/>
          </a:p>
        </p:txBody>
      </p:sp>
      <p:sp>
        <p:nvSpPr>
          <p:cNvPr id="5" name="Title 4"/>
          <p:cNvSpPr>
            <a:spLocks noGrp="1"/>
          </p:cNvSpPr>
          <p:nvPr>
            <p:ph type="title"/>
          </p:nvPr>
        </p:nvSpPr>
        <p:spPr>
          <a:xfrm>
            <a:off x="612648" y="228600"/>
            <a:ext cx="8607552" cy="990600"/>
          </a:xfrm>
        </p:spPr>
        <p:txBody>
          <a:bodyPr>
            <a:normAutofit fontScale="90000"/>
          </a:bodyPr>
          <a:lstStyle/>
          <a:p>
            <a:r>
              <a:rPr lang="en-US" sz="4900" dirty="0"/>
              <a:t>Confirmatory Sampling</a:t>
            </a:r>
            <a:br>
              <a:rPr lang="en-US" dirty="0"/>
            </a:br>
            <a:r>
              <a:rPr lang="en-US" sz="4000" dirty="0"/>
              <a:t>Groundwater at LANL, Sandia, and WIPP</a:t>
            </a:r>
          </a:p>
        </p:txBody>
      </p:sp>
      <p:pic>
        <p:nvPicPr>
          <p:cNvPr id="15" name="Content Placeholder 14"/>
          <p:cNvPicPr>
            <a:picLocks noGrp="1" noChangeAspect="1"/>
          </p:cNvPicPr>
          <p:nvPr>
            <p:ph sz="quarter" idx="2"/>
          </p:nvPr>
        </p:nvPicPr>
        <p:blipFill rotWithShape="1">
          <a:blip r:embed="rId3" cstate="print">
            <a:extLst>
              <a:ext uri="{28A0092B-C50C-407E-A947-70E740481C1C}">
                <a14:useLocalDpi xmlns:a14="http://schemas.microsoft.com/office/drawing/2010/main" val="0"/>
              </a:ext>
            </a:extLst>
          </a:blip>
          <a:srcRect l="3312"/>
          <a:stretch/>
        </p:blipFill>
        <p:spPr>
          <a:xfrm>
            <a:off x="3492627" y="1676400"/>
            <a:ext cx="5254558" cy="3623036"/>
          </a:xfrm>
        </p:spPr>
      </p:pic>
      <p:sp>
        <p:nvSpPr>
          <p:cNvPr id="7" name="TextBox 6"/>
          <p:cNvSpPr txBox="1"/>
          <p:nvPr/>
        </p:nvSpPr>
        <p:spPr>
          <a:xfrm>
            <a:off x="3487346" y="4882067"/>
            <a:ext cx="3886200" cy="369332"/>
          </a:xfrm>
          <a:prstGeom prst="rect">
            <a:avLst/>
          </a:prstGeom>
          <a:noFill/>
        </p:spPr>
        <p:txBody>
          <a:bodyPr wrap="square" rtlCol="0">
            <a:spAutoFit/>
          </a:bodyPr>
          <a:lstStyle/>
          <a:p>
            <a:r>
              <a:rPr lang="en-US" dirty="0">
                <a:solidFill>
                  <a:schemeClr val="bg1"/>
                </a:solidFill>
              </a:rPr>
              <a:t>Spring sampling, Ancho Canyon</a:t>
            </a:r>
          </a:p>
        </p:txBody>
      </p:sp>
      <p:sp>
        <p:nvSpPr>
          <p:cNvPr id="2" name="Rectangle 1"/>
          <p:cNvSpPr/>
          <p:nvPr/>
        </p:nvSpPr>
        <p:spPr>
          <a:xfrm>
            <a:off x="685800" y="5334000"/>
            <a:ext cx="7620000" cy="1200329"/>
          </a:xfrm>
          <a:prstGeom prst="rect">
            <a:avLst/>
          </a:prstGeom>
        </p:spPr>
        <p:txBody>
          <a:bodyPr wrap="square">
            <a:spAutoFit/>
          </a:bodyPr>
          <a:lstStyle/>
          <a:p>
            <a:r>
              <a:rPr lang="en-US" dirty="0"/>
              <a:t>The DOE Oversight Bureau develops and implements monitoring and assessment programs at all DOE facilities in New Mexico: Los Alamos National Laboratory (LANL), Sandia National Laboratories/New Mexico (Sandia) and the Waste Isolation Pilot Plant (WIPP).</a:t>
            </a:r>
          </a:p>
        </p:txBody>
      </p:sp>
      <p:sp>
        <p:nvSpPr>
          <p:cNvPr id="12" name="TextBox 11"/>
          <p:cNvSpPr txBox="1"/>
          <p:nvPr/>
        </p:nvSpPr>
        <p:spPr>
          <a:xfrm>
            <a:off x="621274" y="2024332"/>
            <a:ext cx="3886200" cy="369332"/>
          </a:xfrm>
          <a:prstGeom prst="rect">
            <a:avLst/>
          </a:prstGeom>
          <a:noFill/>
        </p:spPr>
        <p:txBody>
          <a:bodyPr wrap="square" rtlCol="0">
            <a:spAutoFit/>
          </a:bodyPr>
          <a:lstStyle/>
          <a:p>
            <a:r>
              <a:rPr lang="en-US" dirty="0">
                <a:solidFill>
                  <a:schemeClr val="bg1"/>
                </a:solidFill>
              </a:rPr>
              <a:t>Groundwater sampling, LANL</a:t>
            </a:r>
          </a:p>
        </p:txBody>
      </p:sp>
      <p:pic>
        <p:nvPicPr>
          <p:cNvPr id="26" name="Content Placeholder 2"/>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rot="16200000">
            <a:off x="225510" y="2136692"/>
            <a:ext cx="3657600" cy="2737014"/>
          </a:xfrm>
        </p:spPr>
      </p:pic>
      <p:sp>
        <p:nvSpPr>
          <p:cNvPr id="21" name="TextBox 20"/>
          <p:cNvSpPr txBox="1"/>
          <p:nvPr/>
        </p:nvSpPr>
        <p:spPr>
          <a:xfrm>
            <a:off x="612648" y="1600200"/>
            <a:ext cx="3048000" cy="646331"/>
          </a:xfrm>
          <a:prstGeom prst="rect">
            <a:avLst/>
          </a:prstGeom>
          <a:noFill/>
        </p:spPr>
        <p:txBody>
          <a:bodyPr wrap="square" rtlCol="0">
            <a:spAutoFit/>
          </a:bodyPr>
          <a:lstStyle/>
          <a:p>
            <a:r>
              <a:rPr lang="en-US" dirty="0">
                <a:solidFill>
                  <a:schemeClr val="bg1"/>
                </a:solidFill>
              </a:rPr>
              <a:t>Groundwater sampling, </a:t>
            </a:r>
          </a:p>
          <a:p>
            <a:r>
              <a:rPr lang="en-US" dirty="0">
                <a:solidFill>
                  <a:schemeClr val="bg1"/>
                </a:solidFill>
              </a:rPr>
              <a:t>Sandia</a:t>
            </a:r>
          </a:p>
        </p:txBody>
      </p:sp>
    </p:spTree>
    <p:extLst>
      <p:ext uri="{BB962C8B-B14F-4D97-AF65-F5344CB8AC3E}">
        <p14:creationId xmlns:p14="http://schemas.microsoft.com/office/powerpoint/2010/main" val="83864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85800" y="1837113"/>
            <a:ext cx="3250276" cy="4335087"/>
          </a:xfrm>
          <a:prstGeom prst="rect">
            <a:avLst/>
          </a:prstGeo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5</a:t>
            </a:fld>
            <a:endParaRPr lang="en-US" dirty="0"/>
          </a:p>
        </p:txBody>
      </p:sp>
      <p:sp>
        <p:nvSpPr>
          <p:cNvPr id="5" name="Title 4"/>
          <p:cNvSpPr>
            <a:spLocks noGrp="1"/>
          </p:cNvSpPr>
          <p:nvPr>
            <p:ph type="title"/>
          </p:nvPr>
        </p:nvSpPr>
        <p:spPr>
          <a:xfrm>
            <a:off x="612648" y="228600"/>
            <a:ext cx="8607552" cy="990600"/>
          </a:xfrm>
        </p:spPr>
        <p:txBody>
          <a:bodyPr>
            <a:normAutofit fontScale="90000"/>
          </a:bodyPr>
          <a:lstStyle/>
          <a:p>
            <a:r>
              <a:rPr lang="en-US" sz="4900" dirty="0"/>
              <a:t>Surveillance Sampling</a:t>
            </a:r>
            <a:br>
              <a:rPr lang="en-US" dirty="0"/>
            </a:br>
            <a:r>
              <a:rPr lang="en-US" sz="4000" dirty="0"/>
              <a:t>Effluent Monitoring at LANL and Air Sampling at Sandia</a:t>
            </a:r>
          </a:p>
        </p:txBody>
      </p:sp>
      <p:sp>
        <p:nvSpPr>
          <p:cNvPr id="11" name="TextBox 10"/>
          <p:cNvSpPr txBox="1"/>
          <p:nvPr/>
        </p:nvSpPr>
        <p:spPr>
          <a:xfrm>
            <a:off x="685800" y="5525869"/>
            <a:ext cx="3009900" cy="646331"/>
          </a:xfrm>
          <a:prstGeom prst="rect">
            <a:avLst/>
          </a:prstGeom>
          <a:noFill/>
        </p:spPr>
        <p:txBody>
          <a:bodyPr wrap="square" rtlCol="0">
            <a:spAutoFit/>
          </a:bodyPr>
          <a:lstStyle/>
          <a:p>
            <a:r>
              <a:rPr lang="en-US" dirty="0">
                <a:solidFill>
                  <a:schemeClr val="bg1"/>
                </a:solidFill>
              </a:rPr>
              <a:t>Effluent sampling, Espanola Wastewater Treatment Plant</a:t>
            </a:r>
          </a:p>
        </p:txBody>
      </p:sp>
      <p:pic>
        <p:nvPicPr>
          <p:cNvPr id="22" name="Content Placeholder 1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3983092" y="1707544"/>
            <a:ext cx="4748158" cy="3669030"/>
          </a:xfrm>
          <a:prstGeom prst="rect">
            <a:avLst/>
          </a:prstGeom>
        </p:spPr>
      </p:pic>
    </p:spTree>
    <p:extLst>
      <p:ext uri="{BB962C8B-B14F-4D97-AF65-F5344CB8AC3E}">
        <p14:creationId xmlns:p14="http://schemas.microsoft.com/office/powerpoint/2010/main" val="202686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2"/>
          </p:nvPr>
        </p:nvPicPr>
        <p:blipFill rotWithShape="1">
          <a:blip r:embed="rId3" cstate="print">
            <a:extLst>
              <a:ext uri="{28A0092B-C50C-407E-A947-70E740481C1C}">
                <a14:useLocalDpi xmlns:a14="http://schemas.microsoft.com/office/drawing/2010/main" val="0"/>
              </a:ext>
            </a:extLst>
          </a:blip>
          <a:srcRect t="36215"/>
          <a:stretch/>
        </p:blipFill>
        <p:spPr>
          <a:xfrm>
            <a:off x="4953000" y="2417763"/>
            <a:ext cx="3581400" cy="3045848"/>
          </a:xfrm>
        </p:spPr>
      </p:pic>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6</a:t>
            </a:fld>
            <a:endParaRPr lang="en-US" dirty="0"/>
          </a:p>
        </p:txBody>
      </p:sp>
      <p:sp>
        <p:nvSpPr>
          <p:cNvPr id="5" name="Title 4"/>
          <p:cNvSpPr>
            <a:spLocks noGrp="1"/>
          </p:cNvSpPr>
          <p:nvPr>
            <p:ph type="title"/>
          </p:nvPr>
        </p:nvSpPr>
        <p:spPr/>
        <p:txBody>
          <a:bodyPr>
            <a:normAutofit/>
          </a:bodyPr>
          <a:lstStyle/>
          <a:p>
            <a:r>
              <a:rPr lang="en-US" dirty="0"/>
              <a:t>Scientific Data Presentation</a:t>
            </a:r>
          </a:p>
        </p:txBody>
      </p:sp>
      <p:pic>
        <p:nvPicPr>
          <p:cNvPr id="9" name="Content Placeholder 6"/>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505884" y="2417762"/>
            <a:ext cx="4066116" cy="3049587"/>
          </a:xfrm>
        </p:spPr>
      </p:pic>
      <p:sp>
        <p:nvSpPr>
          <p:cNvPr id="6" name="TextBox 5"/>
          <p:cNvSpPr txBox="1"/>
          <p:nvPr/>
        </p:nvSpPr>
        <p:spPr>
          <a:xfrm>
            <a:off x="533400" y="2450068"/>
            <a:ext cx="4267200" cy="369332"/>
          </a:xfrm>
          <a:prstGeom prst="rect">
            <a:avLst/>
          </a:prstGeom>
          <a:noFill/>
        </p:spPr>
        <p:txBody>
          <a:bodyPr wrap="square" rtlCol="0">
            <a:spAutoFit/>
          </a:bodyPr>
          <a:lstStyle/>
          <a:p>
            <a:r>
              <a:rPr lang="en-US" dirty="0">
                <a:solidFill>
                  <a:schemeClr val="bg1"/>
                </a:solidFill>
              </a:rPr>
              <a:t>Groundwater Geochemistry Short Course</a:t>
            </a:r>
          </a:p>
        </p:txBody>
      </p:sp>
      <p:sp>
        <p:nvSpPr>
          <p:cNvPr id="7" name="TextBox 6"/>
          <p:cNvSpPr txBox="1"/>
          <p:nvPr/>
        </p:nvSpPr>
        <p:spPr>
          <a:xfrm>
            <a:off x="4953000" y="2438400"/>
            <a:ext cx="3429000" cy="369332"/>
          </a:xfrm>
          <a:prstGeom prst="rect">
            <a:avLst/>
          </a:prstGeom>
          <a:noFill/>
        </p:spPr>
        <p:txBody>
          <a:bodyPr wrap="square" rtlCol="0">
            <a:spAutoFit/>
          </a:bodyPr>
          <a:lstStyle/>
          <a:p>
            <a:r>
              <a:rPr lang="en-US" dirty="0">
                <a:solidFill>
                  <a:schemeClr val="bg1"/>
                </a:solidFill>
              </a:rPr>
              <a:t>Intellus New Mexico Training</a:t>
            </a:r>
          </a:p>
        </p:txBody>
      </p:sp>
    </p:spTree>
    <p:extLst>
      <p:ext uri="{BB962C8B-B14F-4D97-AF65-F5344CB8AC3E}">
        <p14:creationId xmlns:p14="http://schemas.microsoft.com/office/powerpoint/2010/main" val="3279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0255DE44-24D9-468F-ACC9-DDC431174CCA}" type="slidenum">
              <a:rPr lang="en-US" smtClean="0"/>
              <a:pPr/>
              <a:t>7</a:t>
            </a:fld>
            <a:endParaRPr lang="en-US" dirty="0"/>
          </a:p>
        </p:txBody>
      </p:sp>
      <p:sp>
        <p:nvSpPr>
          <p:cNvPr id="6" name="Text Placeholder 5"/>
          <p:cNvSpPr>
            <a:spLocks noGrp="1"/>
          </p:cNvSpPr>
          <p:nvPr>
            <p:ph type="body" idx="2"/>
          </p:nvPr>
        </p:nvSpPr>
        <p:spPr/>
        <p:txBody>
          <a:bodyPr/>
          <a:lstStyle/>
          <a:p>
            <a:r>
              <a:rPr lang="en-US" dirty="0"/>
              <a:t> </a:t>
            </a:r>
          </a:p>
        </p:txBody>
      </p:sp>
      <p:sp>
        <p:nvSpPr>
          <p:cNvPr id="4" name="Title 3"/>
          <p:cNvSpPr>
            <a:spLocks noGrp="1"/>
          </p:cNvSpPr>
          <p:nvPr>
            <p:ph type="title"/>
          </p:nvPr>
        </p:nvSpPr>
        <p:spPr/>
        <p:txBody>
          <a:bodyPr/>
          <a:lstStyle/>
          <a:p>
            <a:r>
              <a:rPr lang="en-US" dirty="0"/>
              <a:t>What we do</a:t>
            </a:r>
          </a:p>
        </p:txBody>
      </p:sp>
      <p:pic>
        <p:nvPicPr>
          <p:cNvPr id="10" name="Content Placeholder 9"/>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493433" y="1752600"/>
            <a:ext cx="6138333" cy="4419600"/>
          </a:xfrm>
        </p:spPr>
      </p:pic>
      <p:sp>
        <p:nvSpPr>
          <p:cNvPr id="7" name="TextBox 6"/>
          <p:cNvSpPr txBox="1"/>
          <p:nvPr/>
        </p:nvSpPr>
        <p:spPr>
          <a:xfrm>
            <a:off x="2496308" y="5802868"/>
            <a:ext cx="5791200" cy="369332"/>
          </a:xfrm>
          <a:prstGeom prst="rect">
            <a:avLst/>
          </a:prstGeom>
          <a:noFill/>
        </p:spPr>
        <p:txBody>
          <a:bodyPr wrap="square" rtlCol="0">
            <a:spAutoFit/>
          </a:bodyPr>
          <a:lstStyle/>
          <a:p>
            <a:r>
              <a:rPr lang="en-US" dirty="0">
                <a:solidFill>
                  <a:schemeClr val="bg1"/>
                </a:solidFill>
              </a:rPr>
              <a:t>Touring the Los Conchas Burn Scar, Cochiti Mesa</a:t>
            </a:r>
          </a:p>
        </p:txBody>
      </p:sp>
    </p:spTree>
    <p:extLst>
      <p:ext uri="{BB962C8B-B14F-4D97-AF65-F5344CB8AC3E}">
        <p14:creationId xmlns:p14="http://schemas.microsoft.com/office/powerpoint/2010/main" val="25449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normAutofit fontScale="85000" lnSpcReduction="20000"/>
          </a:bodyPr>
          <a:lstStyle/>
          <a:p>
            <a:fld id="{0255DE44-24D9-468F-ACC9-DDC431174CCA}" type="slidenum">
              <a:rPr lang="en-US" smtClean="0"/>
              <a:pPr/>
              <a:t>8</a:t>
            </a:fld>
            <a:endParaRPr lang="en-US" dirty="0"/>
          </a:p>
        </p:txBody>
      </p:sp>
      <p:sp>
        <p:nvSpPr>
          <p:cNvPr id="5" name="Title 4"/>
          <p:cNvSpPr>
            <a:spLocks noGrp="1"/>
          </p:cNvSpPr>
          <p:nvPr>
            <p:ph type="title"/>
          </p:nvPr>
        </p:nvSpPr>
        <p:spPr>
          <a:xfrm>
            <a:off x="585627" y="228600"/>
            <a:ext cx="8558373" cy="990600"/>
          </a:xfrm>
        </p:spPr>
        <p:txBody>
          <a:bodyPr>
            <a:normAutofit fontScale="90000"/>
          </a:bodyPr>
          <a:lstStyle/>
          <a:p>
            <a:r>
              <a:rPr lang="en-US" sz="4900" dirty="0"/>
              <a:t>Los Alamos Oversight Section</a:t>
            </a:r>
            <a:br>
              <a:rPr lang="en-US" dirty="0"/>
            </a:br>
            <a:r>
              <a:rPr lang="en-US" sz="4000" dirty="0"/>
              <a:t>Cerro Grande and Los Conchas Fire Response</a:t>
            </a:r>
          </a:p>
        </p:txBody>
      </p:sp>
      <p:pic>
        <p:nvPicPr>
          <p:cNvPr id="13"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09600" y="2417763"/>
            <a:ext cx="3886200" cy="2914650"/>
          </a:xfrm>
        </p:spPr>
      </p:pic>
      <p:pic>
        <p:nvPicPr>
          <p:cNvPr id="7" name="Content Placeholder 4"/>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845050" y="2417152"/>
            <a:ext cx="3886200" cy="2915872"/>
          </a:xfrm>
        </p:spPr>
      </p:pic>
      <p:sp>
        <p:nvSpPr>
          <p:cNvPr id="6" name="TextBox 5"/>
          <p:cNvSpPr txBox="1"/>
          <p:nvPr/>
        </p:nvSpPr>
        <p:spPr>
          <a:xfrm>
            <a:off x="609600" y="4648200"/>
            <a:ext cx="3733800" cy="646331"/>
          </a:xfrm>
          <a:prstGeom prst="rect">
            <a:avLst/>
          </a:prstGeom>
          <a:noFill/>
        </p:spPr>
        <p:txBody>
          <a:bodyPr wrap="square" rtlCol="0">
            <a:spAutoFit/>
          </a:bodyPr>
          <a:lstStyle/>
          <a:p>
            <a:r>
              <a:rPr lang="en-US" dirty="0">
                <a:solidFill>
                  <a:schemeClr val="bg1"/>
                </a:solidFill>
              </a:rPr>
              <a:t>Solar-powered mobile air monitoring station, Los Alamos </a:t>
            </a:r>
          </a:p>
        </p:txBody>
      </p:sp>
      <p:sp>
        <p:nvSpPr>
          <p:cNvPr id="10" name="TextBox 9"/>
          <p:cNvSpPr txBox="1"/>
          <p:nvPr/>
        </p:nvSpPr>
        <p:spPr>
          <a:xfrm>
            <a:off x="4845050" y="4648200"/>
            <a:ext cx="4146550" cy="646331"/>
          </a:xfrm>
          <a:prstGeom prst="rect">
            <a:avLst/>
          </a:prstGeom>
          <a:noFill/>
        </p:spPr>
        <p:txBody>
          <a:bodyPr wrap="square" rtlCol="0">
            <a:spAutoFit/>
          </a:bodyPr>
          <a:lstStyle/>
          <a:p>
            <a:r>
              <a:rPr lang="en-US" dirty="0">
                <a:solidFill>
                  <a:schemeClr val="bg1"/>
                </a:solidFill>
              </a:rPr>
              <a:t>Watershed-based surface water monitoring, Cochiti Canyon</a:t>
            </a:r>
          </a:p>
        </p:txBody>
      </p:sp>
    </p:spTree>
    <p:extLst>
      <p:ext uri="{BB962C8B-B14F-4D97-AF65-F5344CB8AC3E}">
        <p14:creationId xmlns:p14="http://schemas.microsoft.com/office/powerpoint/2010/main" val="58940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989801" y="1905000"/>
            <a:ext cx="4773199" cy="3581400"/>
          </a:xfrm>
        </p:spPr>
      </p:pic>
      <p:sp>
        <p:nvSpPr>
          <p:cNvPr id="3" name="Slide Number Placeholder 2"/>
          <p:cNvSpPr>
            <a:spLocks noGrp="1"/>
          </p:cNvSpPr>
          <p:nvPr>
            <p:ph type="sldNum" sz="quarter" idx="16"/>
          </p:nvPr>
        </p:nvSpPr>
        <p:spPr/>
        <p:txBody>
          <a:bodyPr>
            <a:normAutofit fontScale="85000" lnSpcReduction="20000"/>
          </a:bodyPr>
          <a:lstStyle/>
          <a:p>
            <a:fld id="{0255DE44-24D9-468F-ACC9-DDC431174CCA}" type="slidenum">
              <a:rPr lang="en-US" smtClean="0"/>
              <a:pPr/>
              <a:t>9</a:t>
            </a:fld>
            <a:endParaRPr lang="en-US" dirty="0"/>
          </a:p>
        </p:txBody>
      </p:sp>
      <p:sp>
        <p:nvSpPr>
          <p:cNvPr id="4" name="Title 3"/>
          <p:cNvSpPr>
            <a:spLocks noGrp="1"/>
          </p:cNvSpPr>
          <p:nvPr>
            <p:ph type="title"/>
          </p:nvPr>
        </p:nvSpPr>
        <p:spPr>
          <a:xfrm>
            <a:off x="612648" y="228600"/>
            <a:ext cx="8531352" cy="990600"/>
          </a:xfrm>
        </p:spPr>
        <p:txBody>
          <a:bodyPr>
            <a:normAutofit fontScale="90000"/>
          </a:bodyPr>
          <a:lstStyle/>
          <a:p>
            <a:r>
              <a:rPr lang="en-US" sz="4900" dirty="0"/>
              <a:t>Los Alamos Oversight Section</a:t>
            </a:r>
            <a:br>
              <a:rPr lang="en-US" dirty="0"/>
            </a:br>
            <a:r>
              <a:rPr lang="en-US" sz="4000" dirty="0"/>
              <a:t>Public Drinking Water Supply Sampling</a:t>
            </a:r>
          </a:p>
        </p:txBody>
      </p:sp>
      <p:sp>
        <p:nvSpPr>
          <p:cNvPr id="10" name="TextBox 9"/>
          <p:cNvSpPr txBox="1"/>
          <p:nvPr/>
        </p:nvSpPr>
        <p:spPr>
          <a:xfrm>
            <a:off x="3923875" y="5144869"/>
            <a:ext cx="4915325" cy="369332"/>
          </a:xfrm>
          <a:prstGeom prst="rect">
            <a:avLst/>
          </a:prstGeom>
          <a:noFill/>
        </p:spPr>
        <p:txBody>
          <a:bodyPr wrap="square" rtlCol="0">
            <a:spAutoFit/>
          </a:bodyPr>
          <a:lstStyle/>
          <a:p>
            <a:r>
              <a:rPr lang="en-US" dirty="0">
                <a:solidFill>
                  <a:schemeClr val="bg1"/>
                </a:solidFill>
              </a:rPr>
              <a:t>Production well sampling, Buckman #2, Santa Fe </a:t>
            </a:r>
          </a:p>
        </p:txBody>
      </p:sp>
      <p:pic>
        <p:nvPicPr>
          <p:cNvPr id="13" name="Content Placeholder 12"/>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61912" y="1905000"/>
            <a:ext cx="3429000" cy="4572000"/>
          </a:xfrm>
        </p:spPr>
      </p:pic>
      <p:sp>
        <p:nvSpPr>
          <p:cNvPr id="9" name="TextBox 8"/>
          <p:cNvSpPr txBox="1"/>
          <p:nvPr/>
        </p:nvSpPr>
        <p:spPr>
          <a:xfrm>
            <a:off x="443076" y="5830669"/>
            <a:ext cx="3733800" cy="646331"/>
          </a:xfrm>
          <a:prstGeom prst="rect">
            <a:avLst/>
          </a:prstGeom>
          <a:noFill/>
        </p:spPr>
        <p:txBody>
          <a:bodyPr wrap="square" rtlCol="0">
            <a:spAutoFit/>
          </a:bodyPr>
          <a:lstStyle/>
          <a:p>
            <a:r>
              <a:rPr lang="en-US" dirty="0">
                <a:solidFill>
                  <a:schemeClr val="bg1"/>
                </a:solidFill>
              </a:rPr>
              <a:t>Surface water sampling, Buckman Direct Diversion, Santa Fe</a:t>
            </a:r>
          </a:p>
        </p:txBody>
      </p:sp>
    </p:spTree>
    <p:extLst>
      <p:ext uri="{BB962C8B-B14F-4D97-AF65-F5344CB8AC3E}">
        <p14:creationId xmlns:p14="http://schemas.microsoft.com/office/powerpoint/2010/main" val="3431012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7801</TotalTime>
  <Words>2154</Words>
  <Application>Microsoft Office PowerPoint</Application>
  <PresentationFormat>On-screen Show (4:3)</PresentationFormat>
  <Paragraphs>198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Tw Cen MT</vt:lpstr>
      <vt:lpstr>Wingdings</vt:lpstr>
      <vt:lpstr>Wingdings 2</vt:lpstr>
      <vt:lpstr>Median</vt:lpstr>
      <vt:lpstr>DOE Oversight Bureau: Independent STATE Oversight AT NEW Mexico’s FEDERAL FACILITIES</vt:lpstr>
      <vt:lpstr>Who we are</vt:lpstr>
      <vt:lpstr>DOE Oversight Bureau Mission</vt:lpstr>
      <vt:lpstr>Confirmatory Sampling Groundwater at LANL, Sandia, and WIPP</vt:lpstr>
      <vt:lpstr>Surveillance Sampling Effluent Monitoring at LANL and Air Sampling at Sandia</vt:lpstr>
      <vt:lpstr>Scientific Data Presentation</vt:lpstr>
      <vt:lpstr>What we do</vt:lpstr>
      <vt:lpstr>Los Alamos Oversight Section Cerro Grande and Los Conchas Fire Response</vt:lpstr>
      <vt:lpstr>Los Alamos Oversight Section Public Drinking Water Supply Sampling</vt:lpstr>
      <vt:lpstr>Los Alamos Oversight Section Background Level Studies</vt:lpstr>
      <vt:lpstr>Sandia Oversight Section Stormwater Monitoring</vt:lpstr>
      <vt:lpstr>Sandia Oversight Section Terrestrial/Biota Monitoring</vt:lpstr>
      <vt:lpstr>WIPP Oversight Section Exhaust Air Monitoring</vt:lpstr>
      <vt:lpstr>WIPP Oversight Section Direct Penetrating Radiation Monitoring</vt:lpstr>
      <vt:lpstr>Benefits we provide</vt:lpstr>
      <vt:lpstr>Technical Review and Supplemental Environmental Projects</vt:lpstr>
      <vt:lpstr>Public Outreach</vt:lpstr>
      <vt:lpstr>Acknowledgement and Disclaimer</vt:lpstr>
      <vt:lpstr>Questions? </vt:lpstr>
      <vt:lpstr>DOE Oversight Bureau Contacts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lastModifiedBy>Susan LucasKamat</cp:lastModifiedBy>
  <cp:revision>202</cp:revision>
  <cp:lastPrinted>2017-07-25T18:22:20Z</cp:lastPrinted>
  <dcterms:created xsi:type="dcterms:W3CDTF">2012-06-12T16:27:12Z</dcterms:created>
  <dcterms:modified xsi:type="dcterms:W3CDTF">2017-07-26T16:40:23Z</dcterms:modified>
</cp:coreProperties>
</file>